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2.xml" ContentType="application/vnd.openxmlformats-officedocument.presentationml.tags+xml"/>
  <Override PartName="/ppt/notesSlides/notesSlide8.xml" ContentType="application/vnd.openxmlformats-officedocument.presentationml.notesSlide+xml"/>
  <Override PartName="/ppt/tags/tag3.xml" ContentType="application/vnd.openxmlformats-officedocument.presentationml.tags+xml"/>
  <Override PartName="/ppt/notesSlides/notesSlide9.xml" ContentType="application/vnd.openxmlformats-officedocument.presentationml.notesSlide+xml"/>
  <Override PartName="/ppt/tags/tag4.xml" ContentType="application/vnd.openxmlformats-officedocument.presentationml.tags+xml"/>
  <Override PartName="/ppt/notesSlides/notesSlide10.xml" ContentType="application/vnd.openxmlformats-officedocument.presentationml.notesSlide+xml"/>
  <Override PartName="/ppt/tags/tag5.xml" ContentType="application/vnd.openxmlformats-officedocument.presentationml.tags+xml"/>
  <Override PartName="/ppt/notesSlides/notesSlide11.xml" ContentType="application/vnd.openxmlformats-officedocument.presentationml.notesSlide+xml"/>
  <Override PartName="/ppt/tags/tag6.xml" ContentType="application/vnd.openxmlformats-officedocument.presentationml.tags+xml"/>
  <Override PartName="/ppt/notesSlides/notesSlide12.xml" ContentType="application/vnd.openxmlformats-officedocument.presentationml.notesSlide+xml"/>
  <Override PartName="/ppt/tags/tag7.xml" ContentType="application/vnd.openxmlformats-officedocument.presentationml.tags+xml"/>
  <Override PartName="/ppt/notesSlides/notesSlide13.xml" ContentType="application/vnd.openxmlformats-officedocument.presentationml.notesSlide+xml"/>
  <Override PartName="/ppt/tags/tag8.xml" ContentType="application/vnd.openxmlformats-officedocument.presentationml.tags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tags/tag9.xml" ContentType="application/vnd.openxmlformats-officedocument.presentationml.tags+xml"/>
  <Override PartName="/ppt/notesSlides/notesSlide16.xml" ContentType="application/vnd.openxmlformats-officedocument.presentationml.notesSlide+xml"/>
  <Override PartName="/ppt/tags/tag10.xml" ContentType="application/vnd.openxmlformats-officedocument.presentationml.tags+xml"/>
  <Override PartName="/ppt/notesSlides/notesSlide17.xml" ContentType="application/vnd.openxmlformats-officedocument.presentationml.notesSlide+xml"/>
  <Override PartName="/ppt/tags/tag11.xml" ContentType="application/vnd.openxmlformats-officedocument.presentationml.tags+xml"/>
  <Override PartName="/ppt/notesSlides/notesSlide18.xml" ContentType="application/vnd.openxmlformats-officedocument.presentationml.notesSlide+xml"/>
  <Override PartName="/ppt/tags/tag12.xml" ContentType="application/vnd.openxmlformats-officedocument.presentationml.tags+xml"/>
  <Override PartName="/ppt/notesSlides/notesSlide19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tags/tag13.xml" ContentType="application/vnd.openxmlformats-officedocument.presentationml.tags+xml"/>
  <Override PartName="/ppt/notesSlides/notesSlide20.xml" ContentType="application/vnd.openxmlformats-officedocument.presentationml.notesSlide+xml"/>
  <Override PartName="/ppt/tags/tag14.xml" ContentType="application/vnd.openxmlformats-officedocument.presentationml.tags+xml"/>
  <Override PartName="/ppt/notesSlides/notesSlide21.xml" ContentType="application/vnd.openxmlformats-officedocument.presentationml.notesSlide+xml"/>
  <Override PartName="/ppt/tags/tag15.xml" ContentType="application/vnd.openxmlformats-officedocument.presentationml.tags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tags/tag16.xml" ContentType="application/vnd.openxmlformats-officedocument.presentationml.tags+xml"/>
  <Override PartName="/ppt/notesSlides/notesSlide25.xml" ContentType="application/vnd.openxmlformats-officedocument.presentationml.notesSlide+xml"/>
  <Override PartName="/ppt/tags/tag17.xml" ContentType="application/vnd.openxmlformats-officedocument.presentationml.tags+xml"/>
  <Override PartName="/ppt/notesSlides/notesSlide26.xml" ContentType="application/vnd.openxmlformats-officedocument.presentationml.notesSlide+xml"/>
  <Override PartName="/ppt/tags/tag18.xml" ContentType="application/vnd.openxmlformats-officedocument.presentationml.tags+xml"/>
  <Override PartName="/ppt/notesSlides/notesSlide27.xml" ContentType="application/vnd.openxmlformats-officedocument.presentationml.notesSlide+xml"/>
  <Override PartName="/ppt/tags/tag19.xml" ContentType="application/vnd.openxmlformats-officedocument.presentationml.tags+xml"/>
  <Override PartName="/ppt/notesSlides/notesSlide28.xml" ContentType="application/vnd.openxmlformats-officedocument.presentationml.notesSlide+xml"/>
  <Override PartName="/ppt/tags/tag20.xml" ContentType="application/vnd.openxmlformats-officedocument.presentationml.tags+xml"/>
  <Override PartName="/ppt/notesSlides/notesSlide29.xml" ContentType="application/vnd.openxmlformats-officedocument.presentationml.notesSlide+xml"/>
  <Override PartName="/ppt/tags/tag21.xml" ContentType="application/vnd.openxmlformats-officedocument.presentationml.tags+xml"/>
  <Override PartName="/ppt/notesSlides/notesSlide30.xml" ContentType="application/vnd.openxmlformats-officedocument.presentationml.notesSlide+xml"/>
  <Override PartName="/ppt/tags/tag22.xml" ContentType="application/vnd.openxmlformats-officedocument.presentationml.tags+xml"/>
  <Override PartName="/ppt/notesSlides/notesSlide31.xml" ContentType="application/vnd.openxmlformats-officedocument.presentationml.notesSlide+xml"/>
  <Override PartName="/ppt/tags/tag23.xml" ContentType="application/vnd.openxmlformats-officedocument.presentationml.tags+xml"/>
  <Override PartName="/ppt/notesSlides/notesSlide32.xml" ContentType="application/vnd.openxmlformats-officedocument.presentationml.notesSlide+xml"/>
  <Override PartName="/ppt/tags/tag24.xml" ContentType="application/vnd.openxmlformats-officedocument.presentationml.tags+xml"/>
  <Override PartName="/ppt/notesSlides/notesSlide3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ags/tag25.xml" ContentType="application/vnd.openxmlformats-officedocument.presentationml.tags+xml"/>
  <Override PartName="/ppt/notesSlides/notesSlide34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tags/tag26.xml" ContentType="application/vnd.openxmlformats-officedocument.presentationml.tags+xml"/>
  <Override PartName="/ppt/notesSlides/notesSlide35.xml" ContentType="application/vnd.openxmlformats-officedocument.presentationml.notesSlide+xml"/>
  <Override PartName="/ppt/tags/tag27.xml" ContentType="application/vnd.openxmlformats-officedocument.presentationml.tags+xml"/>
  <Override PartName="/ppt/notesSlides/notesSlide36.xml" ContentType="application/vnd.openxmlformats-officedocument.presentationml.notesSlide+xml"/>
  <Override PartName="/ppt/tags/tag28.xml" ContentType="application/vnd.openxmlformats-officedocument.presentationml.tags+xml"/>
  <Override PartName="/ppt/notesSlides/notesSlide37.xml" ContentType="application/vnd.openxmlformats-officedocument.presentationml.notesSlide+xml"/>
  <Override PartName="/ppt/ink/ink4.xml" ContentType="application/inkml+xml"/>
  <Override PartName="/ppt/tags/tag29.xml" ContentType="application/vnd.openxmlformats-officedocument.presentationml.tags+xml"/>
  <Override PartName="/ppt/notesSlides/notesSlide38.xml" ContentType="application/vnd.openxmlformats-officedocument.presentationml.notesSlide+xml"/>
  <Override PartName="/ppt/tags/tag30.xml" ContentType="application/vnd.openxmlformats-officedocument.presentationml.tags+xml"/>
  <Override PartName="/ppt/notesSlides/notesSlide39.xml" ContentType="application/vnd.openxmlformats-officedocument.presentationml.notesSlide+xml"/>
  <Override PartName="/ppt/tags/tag31.xml" ContentType="application/vnd.openxmlformats-officedocument.presentationml.tags+xml"/>
  <Override PartName="/ppt/notesSlides/notesSlide40.xml" ContentType="application/vnd.openxmlformats-officedocument.presentationml.notesSlide+xml"/>
  <Override PartName="/ppt/tags/tag32.xml" ContentType="application/vnd.openxmlformats-officedocument.presentationml.tags+xml"/>
  <Override PartName="/ppt/notesSlides/notesSlide41.xml" ContentType="application/vnd.openxmlformats-officedocument.presentationml.notesSlide+xml"/>
  <Override PartName="/ppt/tags/tag33.xml" ContentType="application/vnd.openxmlformats-officedocument.presentationml.tags+xml"/>
  <Override PartName="/ppt/notesSlides/notesSlide42.xml" ContentType="application/vnd.openxmlformats-officedocument.presentationml.notesSlide+xml"/>
  <Override PartName="/ppt/tags/tag34.xml" ContentType="application/vnd.openxmlformats-officedocument.presentationml.tags+xml"/>
  <Override PartName="/ppt/notesSlides/notesSlide43.xml" ContentType="application/vnd.openxmlformats-officedocument.presentationml.notesSlide+xml"/>
  <Override PartName="/ppt/tags/tag35.xml" ContentType="application/vnd.openxmlformats-officedocument.presentationml.tags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tags/tag36.xml" ContentType="application/vnd.openxmlformats-officedocument.presentationml.tags+xml"/>
  <Override PartName="/ppt/notesSlides/notesSlide47.xml" ContentType="application/vnd.openxmlformats-officedocument.presentationml.notesSlide+xml"/>
  <Override PartName="/ppt/tags/tag37.xml" ContentType="application/vnd.openxmlformats-officedocument.presentationml.tags+xml"/>
  <Override PartName="/ppt/notesSlides/notesSlide48.xml" ContentType="application/vnd.openxmlformats-officedocument.presentationml.notesSlide+xml"/>
  <Override PartName="/ppt/tags/tag38.xml" ContentType="application/vnd.openxmlformats-officedocument.presentationml.tags+xml"/>
  <Override PartName="/ppt/notesSlides/notesSlide49.xml" ContentType="application/vnd.openxmlformats-officedocument.presentationml.notesSlide+xml"/>
  <Override PartName="/ppt/tags/tag39.xml" ContentType="application/vnd.openxmlformats-officedocument.presentationml.tags+xml"/>
  <Override PartName="/ppt/notesSlides/notesSlide50.xml" ContentType="application/vnd.openxmlformats-officedocument.presentationml.notesSlide+xml"/>
  <Override PartName="/ppt/tags/tag40.xml" ContentType="application/vnd.openxmlformats-officedocument.presentationml.tags+xml"/>
  <Override PartName="/ppt/notesSlides/notesSlide51.xml" ContentType="application/vnd.openxmlformats-officedocument.presentationml.notesSlide+xml"/>
  <Override PartName="/ppt/tags/tag41.xml" ContentType="application/vnd.openxmlformats-officedocument.presentationml.tags+xml"/>
  <Override PartName="/ppt/notesSlides/notesSlide52.xml" ContentType="application/vnd.openxmlformats-officedocument.presentationml.notesSlide+xml"/>
  <Override PartName="/ppt/tags/tag42.xml" ContentType="application/vnd.openxmlformats-officedocument.presentationml.tags+xml"/>
  <Override PartName="/ppt/notesSlides/notesSlide53.xml" ContentType="application/vnd.openxmlformats-officedocument.presentationml.notesSlide+xml"/>
  <Override PartName="/ppt/tags/tag43.xml" ContentType="application/vnd.openxmlformats-officedocument.presentationml.tags+xml"/>
  <Override PartName="/ppt/notesSlides/notesSlide54.xml" ContentType="application/vnd.openxmlformats-officedocument.presentationml.notesSlide+xml"/>
  <Override PartName="/ppt/tags/tag44.xml" ContentType="application/vnd.openxmlformats-officedocument.presentationml.tags+xml"/>
  <Override PartName="/ppt/notesSlides/notesSlide55.xml" ContentType="application/vnd.openxmlformats-officedocument.presentationml.notesSlide+xml"/>
  <Override PartName="/ppt/tags/tag45.xml" ContentType="application/vnd.openxmlformats-officedocument.presentationml.tags+xml"/>
  <Override PartName="/ppt/notesSlides/notesSlide56.xml" ContentType="application/vnd.openxmlformats-officedocument.presentationml.notesSlide+xml"/>
  <Override PartName="/ppt/tags/tag46.xml" ContentType="application/vnd.openxmlformats-officedocument.presentationml.tags+xml"/>
  <Override PartName="/ppt/notesSlides/notesSlide57.xml" ContentType="application/vnd.openxmlformats-officedocument.presentationml.notesSlide+xml"/>
  <Override PartName="/ppt/tags/tag47.xml" ContentType="application/vnd.openxmlformats-officedocument.presentationml.tags+xml"/>
  <Override PartName="/ppt/notesSlides/notesSlide58.xml" ContentType="application/vnd.openxmlformats-officedocument.presentationml.notesSlide+xml"/>
  <Override PartName="/ppt/tags/tag48.xml" ContentType="application/vnd.openxmlformats-officedocument.presentationml.tags+xml"/>
  <Override PartName="/ppt/notesSlides/notesSlide59.xml" ContentType="application/vnd.openxmlformats-officedocument.presentationml.notesSlide+xml"/>
  <Override PartName="/ppt/tags/tag49.xml" ContentType="application/vnd.openxmlformats-officedocument.presentationml.tags+xml"/>
  <Override PartName="/ppt/notesSlides/notesSlide60.xml" ContentType="application/vnd.openxmlformats-officedocument.presentationml.notesSlide+xml"/>
  <Override PartName="/ppt/tags/tag50.xml" ContentType="application/vnd.openxmlformats-officedocument.presentationml.tags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ink/ink5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embedTrueTypeFonts="1" saveSubsetFonts="1" autoCompressPictures="0">
  <p:sldMasterIdLst>
    <p:sldMasterId id="2147483648" r:id="rId1"/>
  </p:sldMasterIdLst>
  <p:notesMasterIdLst>
    <p:notesMasterId r:id="rId181"/>
  </p:notesMasterIdLst>
  <p:sldIdLst>
    <p:sldId id="256" r:id="rId2"/>
    <p:sldId id="257" r:id="rId3"/>
    <p:sldId id="1740" r:id="rId4"/>
    <p:sldId id="1562" r:id="rId5"/>
    <p:sldId id="1563" r:id="rId6"/>
    <p:sldId id="1564" r:id="rId7"/>
    <p:sldId id="1287" r:id="rId8"/>
    <p:sldId id="1284" r:id="rId9"/>
    <p:sldId id="1946" r:id="rId10"/>
    <p:sldId id="1945" r:id="rId11"/>
    <p:sldId id="1898" r:id="rId12"/>
    <p:sldId id="1948" r:id="rId13"/>
    <p:sldId id="1962" r:id="rId14"/>
    <p:sldId id="1951" r:id="rId15"/>
    <p:sldId id="1963" r:id="rId16"/>
    <p:sldId id="1954" r:id="rId17"/>
    <p:sldId id="1746" r:id="rId18"/>
    <p:sldId id="1747" r:id="rId19"/>
    <p:sldId id="1757" r:id="rId20"/>
    <p:sldId id="1781" r:id="rId21"/>
    <p:sldId id="1776" r:id="rId22"/>
    <p:sldId id="1917" r:id="rId23"/>
    <p:sldId id="1758" r:id="rId24"/>
    <p:sldId id="1759" r:id="rId25"/>
    <p:sldId id="1918" r:id="rId26"/>
    <p:sldId id="1915" r:id="rId27"/>
    <p:sldId id="1777" r:id="rId28"/>
    <p:sldId id="1919" r:id="rId29"/>
    <p:sldId id="1920" r:id="rId30"/>
    <p:sldId id="1766" r:id="rId31"/>
    <p:sldId id="1773" r:id="rId32"/>
    <p:sldId id="1774" r:id="rId33"/>
    <p:sldId id="1767" r:id="rId34"/>
    <p:sldId id="1768" r:id="rId35"/>
    <p:sldId id="1923" r:id="rId36"/>
    <p:sldId id="1906" r:id="rId37"/>
    <p:sldId id="1907" r:id="rId38"/>
    <p:sldId id="1924" r:id="rId39"/>
    <p:sldId id="1925" r:id="rId40"/>
    <p:sldId id="1926" r:id="rId41"/>
    <p:sldId id="1927" r:id="rId42"/>
    <p:sldId id="1928" r:id="rId43"/>
    <p:sldId id="1929" r:id="rId44"/>
    <p:sldId id="1931" r:id="rId45"/>
    <p:sldId id="1943" r:id="rId46"/>
    <p:sldId id="1944" r:id="rId47"/>
    <p:sldId id="1935" r:id="rId48"/>
    <p:sldId id="1934" r:id="rId49"/>
    <p:sldId id="1936" r:id="rId50"/>
    <p:sldId id="1938" r:id="rId51"/>
    <p:sldId id="1937" r:id="rId52"/>
    <p:sldId id="1939" r:id="rId53"/>
    <p:sldId id="1940" r:id="rId54"/>
    <p:sldId id="1941" r:id="rId55"/>
    <p:sldId id="1942" r:id="rId56"/>
    <p:sldId id="1958" r:id="rId57"/>
    <p:sldId id="1749" r:id="rId58"/>
    <p:sldId id="1959" r:id="rId59"/>
    <p:sldId id="1750" r:id="rId60"/>
    <p:sldId id="1864" r:id="rId61"/>
    <p:sldId id="1865" r:id="rId62"/>
    <p:sldId id="1960" r:id="rId63"/>
    <p:sldId id="1970" r:id="rId64"/>
    <p:sldId id="1984" r:id="rId65"/>
    <p:sldId id="1543" r:id="rId66"/>
    <p:sldId id="1544" r:id="rId67"/>
    <p:sldId id="1351" r:id="rId68"/>
    <p:sldId id="367" r:id="rId69"/>
    <p:sldId id="1353" r:id="rId70"/>
    <p:sldId id="1354" r:id="rId71"/>
    <p:sldId id="1355" r:id="rId72"/>
    <p:sldId id="1357" r:id="rId73"/>
    <p:sldId id="2003" r:id="rId74"/>
    <p:sldId id="2004" r:id="rId75"/>
    <p:sldId id="1360" r:id="rId76"/>
    <p:sldId id="1546" r:id="rId77"/>
    <p:sldId id="1362" r:id="rId78"/>
    <p:sldId id="1363" r:id="rId79"/>
    <p:sldId id="1366" r:id="rId80"/>
    <p:sldId id="1365" r:id="rId81"/>
    <p:sldId id="1860" r:id="rId82"/>
    <p:sldId id="1880" r:id="rId83"/>
    <p:sldId id="1858" r:id="rId84"/>
    <p:sldId id="1859" r:id="rId85"/>
    <p:sldId id="1861" r:id="rId86"/>
    <p:sldId id="1372" r:id="rId87"/>
    <p:sldId id="1374" r:id="rId88"/>
    <p:sldId id="1373" r:id="rId89"/>
    <p:sldId id="1381" r:id="rId90"/>
    <p:sldId id="1376" r:id="rId91"/>
    <p:sldId id="1791" r:id="rId92"/>
    <p:sldId id="1888" r:id="rId93"/>
    <p:sldId id="1879" r:id="rId94"/>
    <p:sldId id="1377" r:id="rId95"/>
    <p:sldId id="1790" r:id="rId96"/>
    <p:sldId id="1792" r:id="rId97"/>
    <p:sldId id="1965" r:id="rId98"/>
    <p:sldId id="1966" r:id="rId99"/>
    <p:sldId id="1968" r:id="rId100"/>
    <p:sldId id="1752" r:id="rId101"/>
    <p:sldId id="1986" r:id="rId102"/>
    <p:sldId id="1751" r:id="rId103"/>
    <p:sldId id="1754" r:id="rId104"/>
    <p:sldId id="1755" r:id="rId105"/>
    <p:sldId id="1397" r:id="rId106"/>
    <p:sldId id="1398" r:id="rId107"/>
    <p:sldId id="1394" r:id="rId108"/>
    <p:sldId id="1987" r:id="rId109"/>
    <p:sldId id="1988" r:id="rId110"/>
    <p:sldId id="2045" r:id="rId111"/>
    <p:sldId id="1415" r:id="rId112"/>
    <p:sldId id="1417" r:id="rId113"/>
    <p:sldId id="1419" r:id="rId114"/>
    <p:sldId id="1420" r:id="rId115"/>
    <p:sldId id="1421" r:id="rId116"/>
    <p:sldId id="1422" r:id="rId117"/>
    <p:sldId id="1423" r:id="rId118"/>
    <p:sldId id="1425" r:id="rId119"/>
    <p:sldId id="1434" r:id="rId120"/>
    <p:sldId id="1445" r:id="rId121"/>
    <p:sldId id="1440" r:id="rId122"/>
    <p:sldId id="1444" r:id="rId123"/>
    <p:sldId id="1443" r:id="rId124"/>
    <p:sldId id="1442" r:id="rId125"/>
    <p:sldId id="1441" r:id="rId126"/>
    <p:sldId id="1439" r:id="rId127"/>
    <p:sldId id="1438" r:id="rId128"/>
    <p:sldId id="1437" r:id="rId129"/>
    <p:sldId id="1435" r:id="rId130"/>
    <p:sldId id="1436" r:id="rId131"/>
    <p:sldId id="1446" r:id="rId132"/>
    <p:sldId id="1409" r:id="rId133"/>
    <p:sldId id="1410" r:id="rId134"/>
    <p:sldId id="1414" r:id="rId135"/>
    <p:sldId id="258" r:id="rId136"/>
    <p:sldId id="1878" r:id="rId137"/>
    <p:sldId id="1801" r:id="rId138"/>
    <p:sldId id="2007" r:id="rId139"/>
    <p:sldId id="1909" r:id="rId140"/>
    <p:sldId id="1851" r:id="rId141"/>
    <p:sldId id="1995" r:id="rId142"/>
    <p:sldId id="1996" r:id="rId143"/>
    <p:sldId id="1994" r:id="rId144"/>
    <p:sldId id="1991" r:id="rId145"/>
    <p:sldId id="1993" r:id="rId146"/>
    <p:sldId id="1992" r:id="rId147"/>
    <p:sldId id="1990" r:id="rId148"/>
    <p:sldId id="2038" r:id="rId149"/>
    <p:sldId id="1847" r:id="rId150"/>
    <p:sldId id="1848" r:id="rId151"/>
    <p:sldId id="1894" r:id="rId152"/>
    <p:sldId id="1897" r:id="rId153"/>
    <p:sldId id="1895" r:id="rId154"/>
    <p:sldId id="1039" r:id="rId155"/>
    <p:sldId id="1794" r:id="rId156"/>
    <p:sldId id="1800" r:id="rId157"/>
    <p:sldId id="1793" r:id="rId158"/>
    <p:sldId id="1795" r:id="rId159"/>
    <p:sldId id="1796" r:id="rId160"/>
    <p:sldId id="2034" r:id="rId161"/>
    <p:sldId id="1797" r:id="rId162"/>
    <p:sldId id="1799" r:id="rId163"/>
    <p:sldId id="1725" r:id="rId164"/>
    <p:sldId id="2046" r:id="rId165"/>
    <p:sldId id="2047" r:id="rId166"/>
    <p:sldId id="2048" r:id="rId167"/>
    <p:sldId id="1729" r:id="rId168"/>
    <p:sldId id="2053" r:id="rId169"/>
    <p:sldId id="2052" r:id="rId170"/>
    <p:sldId id="2115" r:id="rId171"/>
    <p:sldId id="2116" r:id="rId172"/>
    <p:sldId id="2117" r:id="rId173"/>
    <p:sldId id="2057" r:id="rId174"/>
    <p:sldId id="2058" r:id="rId175"/>
    <p:sldId id="2059" r:id="rId176"/>
    <p:sldId id="2060" r:id="rId177"/>
    <p:sldId id="2061" r:id="rId178"/>
    <p:sldId id="2062" r:id="rId179"/>
    <p:sldId id="2044" r:id="rId180"/>
  </p:sldIdLst>
  <p:sldSz cx="12192000" cy="6858000"/>
  <p:notesSz cx="6858000" cy="9144000"/>
  <p:embeddedFontLst>
    <p:embeddedFont>
      <p:font typeface="Calibri" panose="020F0502020204030204" pitchFamily="34" charset="0"/>
      <p:regular r:id="rId182"/>
      <p:bold r:id="rId183"/>
      <p:italic r:id="rId184"/>
      <p:boldItalic r:id="rId185"/>
    </p:embeddedFont>
    <p:embeddedFont>
      <p:font typeface="Consolas" panose="020B0609020204030204" pitchFamily="49" charset="0"/>
      <p:regular r:id="rId186"/>
      <p:bold r:id="rId187"/>
      <p:italic r:id="rId188"/>
      <p:boldItalic r:id="rId189"/>
    </p:embeddedFont>
    <p:embeddedFont>
      <p:font typeface="Inconsolata" pitchFamily="49" charset="77"/>
      <p:regular r:id="rId190"/>
      <p:bold r:id="rId191"/>
    </p:embeddedFont>
    <p:embeddedFont>
      <p:font typeface="Segoe UI Symbol" panose="020B0502040204020203" pitchFamily="34" charset="0"/>
      <p:regular r:id="rId19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rogress Indicator" initials="pi" lastIdx="75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5CA"/>
    <a:srgbClr val="FFFFFF"/>
    <a:srgbClr val="4472C4"/>
    <a:srgbClr val="F5FFFC"/>
    <a:srgbClr val="E7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022"/>
    <p:restoredTop sz="92812"/>
  </p:normalViewPr>
  <p:slideViewPr>
    <p:cSldViewPr snapToGrid="0" snapToObjects="1">
      <p:cViewPr varScale="1">
        <p:scale>
          <a:sx n="83" d="100"/>
          <a:sy n="83" d="100"/>
        </p:scale>
        <p:origin x="232" y="5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font" Target="fonts/font10.fntdata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notesMaster" Target="notesMasters/notesMaster1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font" Target="fonts/font11.fntdata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font" Target="fonts/font1.fntdata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commentAuthors" Target="commentAuthors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font" Target="fonts/font2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font" Target="fonts/font3.fntdata"/><Relationship Id="rId189" Type="http://schemas.openxmlformats.org/officeDocument/2006/relationships/font" Target="fonts/font8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viewProps" Target="viewProps.xml"/><Relationship Id="rId190" Type="http://schemas.openxmlformats.org/officeDocument/2006/relationships/font" Target="fonts/font9.fntdata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theme" Target="theme/theme1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font" Target="fonts/font5.fntdata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tableStyles" Target="tableStyles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font" Target="fonts/font7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979012134352771"/>
          <c:y val="3.5906656757071047E-2"/>
          <c:w val="0.86692485450188295"/>
          <c:h val="0.850163099258205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AFL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Sheet1!$A$2:$A$7</c:f>
              <c:strCache>
                <c:ptCount val="6"/>
                <c:pt idx="0">
                  <c:v>vorbis</c:v>
                </c:pt>
                <c:pt idx="1">
                  <c:v>libarchive</c:v>
                </c:pt>
                <c:pt idx="2">
                  <c:v>libxml2</c:v>
                </c:pt>
                <c:pt idx="3">
                  <c:v>libpng</c:v>
                </c:pt>
                <c:pt idx="4">
                  <c:v>jpeg</c:v>
                </c:pt>
                <c:pt idx="5">
                  <c:v>boringssl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5281113.5</c:v>
                </c:pt>
                <c:pt idx="1">
                  <c:v>2337450.6669999999</c:v>
                </c:pt>
                <c:pt idx="2">
                  <c:v>208</c:v>
                </c:pt>
                <c:pt idx="3">
                  <c:v>176663.6667</c:v>
                </c:pt>
                <c:pt idx="4">
                  <c:v>5224840</c:v>
                </c:pt>
                <c:pt idx="5">
                  <c:v>4878286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606-0343-95BE-BCFE3430B33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MEM</c:v>
                </c:pt>
              </c:strCache>
            </c:strRef>
          </c:tx>
          <c:spPr>
            <a:pattFill prst="dkHorz">
              <a:fgClr>
                <a:schemeClr val="accent2"/>
              </a:fgClr>
              <a:bgClr>
                <a:schemeClr val="accent2">
                  <a:lumMod val="75000"/>
                </a:schemeClr>
              </a:bgClr>
            </a:pattFill>
            <a:ln>
              <a:noFill/>
            </a:ln>
            <a:effectLst/>
          </c:spPr>
          <c:invertIfNegative val="0"/>
          <c:cat>
            <c:strRef>
              <c:f>Sheet1!$A$2:$A$7</c:f>
              <c:strCache>
                <c:ptCount val="6"/>
                <c:pt idx="0">
                  <c:v>vorbis</c:v>
                </c:pt>
                <c:pt idx="1">
                  <c:v>libarchive</c:v>
                </c:pt>
                <c:pt idx="2">
                  <c:v>libxml2</c:v>
                </c:pt>
                <c:pt idx="3">
                  <c:v>libpng</c:v>
                </c:pt>
                <c:pt idx="4">
                  <c:v>jpeg</c:v>
                </c:pt>
                <c:pt idx="5">
                  <c:v>boringssl</c:v>
                </c:pt>
              </c:strCache>
            </c:strRef>
          </c:cat>
          <c:val>
            <c:numRef>
              <c:f>Sheet1!$C$2:$C$7</c:f>
              <c:numCache>
                <c:formatCode>General</c:formatCode>
                <c:ptCount val="6"/>
                <c:pt idx="0">
                  <c:v>16777215</c:v>
                </c:pt>
                <c:pt idx="1">
                  <c:v>82451.333329999994</c:v>
                </c:pt>
                <c:pt idx="2">
                  <c:v>208</c:v>
                </c:pt>
                <c:pt idx="3">
                  <c:v>21048203</c:v>
                </c:pt>
                <c:pt idx="4">
                  <c:v>8183342.6670000004</c:v>
                </c:pt>
                <c:pt idx="5">
                  <c:v>12265365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606-0343-95BE-BCFE3430B33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309747455"/>
        <c:axId val="1309749103"/>
      </c:barChart>
      <c:catAx>
        <c:axId val="130974745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+mn-cs"/>
              </a:defRPr>
            </a:pPr>
            <a:endParaRPr lang="en-US"/>
          </a:p>
        </c:txPr>
        <c:crossAx val="1309749103"/>
        <c:crosses val="autoZero"/>
        <c:auto val="1"/>
        <c:lblAlgn val="ctr"/>
        <c:lblOffset val="100"/>
        <c:noMultiLvlLbl val="0"/>
      </c:catAx>
      <c:valAx>
        <c:axId val="130974910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800" dirty="0"/>
                  <a:t>Maximum Memory Allocated (Bytes)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00E+0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+mn-cs"/>
              </a:defRPr>
            </a:pPr>
            <a:endParaRPr lang="en-US"/>
          </a:p>
        </c:txPr>
        <c:crossAx val="130974745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61931701472098599"/>
          <c:y val="1.4242056121588353E-2"/>
          <c:w val="0.15269142987561338"/>
          <c:h val="8.09787702081520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979012134352771"/>
          <c:y val="3.5906656757071047E-2"/>
          <c:w val="0.86692485450188295"/>
          <c:h val="0.850163099258205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AFL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Sheet1!$A$2:$A$7</c:f>
              <c:strCache>
                <c:ptCount val="6"/>
                <c:pt idx="0">
                  <c:v>vorbis</c:v>
                </c:pt>
                <c:pt idx="1">
                  <c:v>libarchive</c:v>
                </c:pt>
                <c:pt idx="2">
                  <c:v>libxml2</c:v>
                </c:pt>
                <c:pt idx="3">
                  <c:v>libpng</c:v>
                </c:pt>
                <c:pt idx="4">
                  <c:v>jpeg</c:v>
                </c:pt>
                <c:pt idx="5">
                  <c:v>boringssl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5281113.5</c:v>
                </c:pt>
                <c:pt idx="1">
                  <c:v>2337450.6669999999</c:v>
                </c:pt>
                <c:pt idx="2">
                  <c:v>208</c:v>
                </c:pt>
                <c:pt idx="3">
                  <c:v>176663.6667</c:v>
                </c:pt>
                <c:pt idx="4">
                  <c:v>5224840</c:v>
                </c:pt>
                <c:pt idx="5">
                  <c:v>4878286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606-0343-95BE-BCFE3430B33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MEM</c:v>
                </c:pt>
              </c:strCache>
            </c:strRef>
          </c:tx>
          <c:spPr>
            <a:pattFill prst="dkHorz">
              <a:fgClr>
                <a:schemeClr val="accent2"/>
              </a:fgClr>
              <a:bgClr>
                <a:schemeClr val="accent2">
                  <a:lumMod val="75000"/>
                </a:schemeClr>
              </a:bgClr>
            </a:pattFill>
            <a:ln>
              <a:noFill/>
            </a:ln>
            <a:effectLst/>
          </c:spPr>
          <c:invertIfNegative val="0"/>
          <c:cat>
            <c:strRef>
              <c:f>Sheet1!$A$2:$A$7</c:f>
              <c:strCache>
                <c:ptCount val="6"/>
                <c:pt idx="0">
                  <c:v>vorbis</c:v>
                </c:pt>
                <c:pt idx="1">
                  <c:v>libarchive</c:v>
                </c:pt>
                <c:pt idx="2">
                  <c:v>libxml2</c:v>
                </c:pt>
                <c:pt idx="3">
                  <c:v>libpng</c:v>
                </c:pt>
                <c:pt idx="4">
                  <c:v>jpeg</c:v>
                </c:pt>
                <c:pt idx="5">
                  <c:v>boringssl</c:v>
                </c:pt>
              </c:strCache>
            </c:strRef>
          </c:cat>
          <c:val>
            <c:numRef>
              <c:f>Sheet1!$C$2:$C$7</c:f>
              <c:numCache>
                <c:formatCode>General</c:formatCode>
                <c:ptCount val="6"/>
                <c:pt idx="0">
                  <c:v>16777215</c:v>
                </c:pt>
                <c:pt idx="1">
                  <c:v>82451.333329999994</c:v>
                </c:pt>
                <c:pt idx="2">
                  <c:v>208</c:v>
                </c:pt>
                <c:pt idx="3">
                  <c:v>21048203</c:v>
                </c:pt>
                <c:pt idx="4">
                  <c:v>8183342.6670000004</c:v>
                </c:pt>
                <c:pt idx="5">
                  <c:v>12265365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606-0343-95BE-BCFE3430B33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309747455"/>
        <c:axId val="1309749103"/>
      </c:barChart>
      <c:catAx>
        <c:axId val="130974745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+mn-cs"/>
              </a:defRPr>
            </a:pPr>
            <a:endParaRPr lang="en-US"/>
          </a:p>
        </c:txPr>
        <c:crossAx val="1309749103"/>
        <c:crosses val="autoZero"/>
        <c:auto val="1"/>
        <c:lblAlgn val="ctr"/>
        <c:lblOffset val="100"/>
        <c:noMultiLvlLbl val="0"/>
      </c:catAx>
      <c:valAx>
        <c:axId val="130974910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800" dirty="0"/>
                  <a:t>Maximum Memory Allocated (Bytes)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00E+0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+mn-cs"/>
              </a:defRPr>
            </a:pPr>
            <a:endParaRPr lang="en-US"/>
          </a:p>
        </c:txPr>
        <c:crossAx val="130974745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61931701472098599"/>
          <c:y val="1.4242056121588353E-2"/>
          <c:w val="0.15269142987561338"/>
          <c:h val="8.09787702081520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979012134352771"/>
          <c:y val="3.5906656757071047E-2"/>
          <c:w val="0.86692485450188295"/>
          <c:h val="0.850163099258205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AFL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Sheet1!$A$2:$A$7</c:f>
              <c:strCache>
                <c:ptCount val="6"/>
                <c:pt idx="0">
                  <c:v>vorbis</c:v>
                </c:pt>
                <c:pt idx="1">
                  <c:v>libarchive</c:v>
                </c:pt>
                <c:pt idx="2">
                  <c:v>libxml2</c:v>
                </c:pt>
                <c:pt idx="3">
                  <c:v>libpng</c:v>
                </c:pt>
                <c:pt idx="4">
                  <c:v>jpeg</c:v>
                </c:pt>
                <c:pt idx="5">
                  <c:v>boringssl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5281113.5</c:v>
                </c:pt>
                <c:pt idx="1">
                  <c:v>2337450.6669999999</c:v>
                </c:pt>
                <c:pt idx="2">
                  <c:v>208</c:v>
                </c:pt>
                <c:pt idx="3">
                  <c:v>176663.6667</c:v>
                </c:pt>
                <c:pt idx="4">
                  <c:v>5224840</c:v>
                </c:pt>
                <c:pt idx="5">
                  <c:v>4878286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606-0343-95BE-BCFE3430B33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MEM</c:v>
                </c:pt>
              </c:strCache>
            </c:strRef>
          </c:tx>
          <c:spPr>
            <a:pattFill prst="dkHorz">
              <a:fgClr>
                <a:schemeClr val="accent2"/>
              </a:fgClr>
              <a:bgClr>
                <a:schemeClr val="accent2">
                  <a:lumMod val="75000"/>
                </a:schemeClr>
              </a:bgClr>
            </a:pattFill>
            <a:ln>
              <a:noFill/>
            </a:ln>
            <a:effectLst/>
          </c:spPr>
          <c:invertIfNegative val="0"/>
          <c:cat>
            <c:strRef>
              <c:f>Sheet1!$A$2:$A$7</c:f>
              <c:strCache>
                <c:ptCount val="6"/>
                <c:pt idx="0">
                  <c:v>vorbis</c:v>
                </c:pt>
                <c:pt idx="1">
                  <c:v>libarchive</c:v>
                </c:pt>
                <c:pt idx="2">
                  <c:v>libxml2</c:v>
                </c:pt>
                <c:pt idx="3">
                  <c:v>libpng</c:v>
                </c:pt>
                <c:pt idx="4">
                  <c:v>jpeg</c:v>
                </c:pt>
                <c:pt idx="5">
                  <c:v>boringssl</c:v>
                </c:pt>
              </c:strCache>
            </c:strRef>
          </c:cat>
          <c:val>
            <c:numRef>
              <c:f>Sheet1!$C$2:$C$7</c:f>
              <c:numCache>
                <c:formatCode>General</c:formatCode>
                <c:ptCount val="6"/>
                <c:pt idx="0">
                  <c:v>16777215</c:v>
                </c:pt>
                <c:pt idx="1">
                  <c:v>82451.333329999994</c:v>
                </c:pt>
                <c:pt idx="2">
                  <c:v>208</c:v>
                </c:pt>
                <c:pt idx="3">
                  <c:v>21048203</c:v>
                </c:pt>
                <c:pt idx="4">
                  <c:v>8183342.6670000004</c:v>
                </c:pt>
                <c:pt idx="5">
                  <c:v>12265365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606-0343-95BE-BCFE3430B335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CMP</c:v>
                </c:pt>
              </c:strCache>
            </c:strRef>
          </c:tx>
          <c:spPr>
            <a:pattFill prst="pct80">
              <a:fgClr>
                <a:schemeClr val="accent6"/>
              </a:fgClr>
              <a:bgClr>
                <a:schemeClr val="accent6">
                  <a:lumMod val="50000"/>
                </a:schemeClr>
              </a:bgClr>
            </a:pattFill>
            <a:ln>
              <a:noFill/>
            </a:ln>
            <a:effectLst/>
          </c:spPr>
          <c:invertIfNegative val="0"/>
          <c:cat>
            <c:strRef>
              <c:f>Sheet1!$A$2:$A$7</c:f>
              <c:strCache>
                <c:ptCount val="6"/>
                <c:pt idx="0">
                  <c:v>vorbis</c:v>
                </c:pt>
                <c:pt idx="1">
                  <c:v>libarchive</c:v>
                </c:pt>
                <c:pt idx="2">
                  <c:v>libxml2</c:v>
                </c:pt>
                <c:pt idx="3">
                  <c:v>libpng</c:v>
                </c:pt>
                <c:pt idx="4">
                  <c:v>jpeg</c:v>
                </c:pt>
                <c:pt idx="5">
                  <c:v>boringssl</c:v>
                </c:pt>
              </c:strCache>
            </c:strRef>
          </c:cat>
          <c:val>
            <c:numRef>
              <c:f>Sheet1!$D$2:$D$7</c:f>
              <c:numCache>
                <c:formatCode>General</c:formatCode>
                <c:ptCount val="6"/>
                <c:pt idx="0">
                  <c:v>8388352</c:v>
                </c:pt>
                <c:pt idx="1">
                  <c:v>3342763106</c:v>
                </c:pt>
                <c:pt idx="2">
                  <c:v>208</c:v>
                </c:pt>
                <c:pt idx="3">
                  <c:v>46057209.579999998</c:v>
                </c:pt>
                <c:pt idx="4">
                  <c:v>4346093.3329999996</c:v>
                </c:pt>
                <c:pt idx="5">
                  <c:v>4878286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606-0343-95BE-BCFE3430B335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CMP+MEM</c:v>
                </c:pt>
              </c:strCache>
            </c:strRef>
          </c:tx>
          <c:spPr>
            <a:pattFill prst="ltDnDiag">
              <a:fgClr>
                <a:schemeClr val="accent4">
                  <a:lumMod val="75000"/>
                </a:schemeClr>
              </a:fgClr>
              <a:bgClr>
                <a:schemeClr val="accent4"/>
              </a:bgClr>
            </a:pattFill>
            <a:ln>
              <a:noFill/>
            </a:ln>
            <a:effectLst/>
          </c:spPr>
          <c:invertIfNegative val="0"/>
          <c:cat>
            <c:strRef>
              <c:f>Sheet1!$A$2:$A$7</c:f>
              <c:strCache>
                <c:ptCount val="6"/>
                <c:pt idx="0">
                  <c:v>vorbis</c:v>
                </c:pt>
                <c:pt idx="1">
                  <c:v>libarchive</c:v>
                </c:pt>
                <c:pt idx="2">
                  <c:v>libxml2</c:v>
                </c:pt>
                <c:pt idx="3">
                  <c:v>libpng</c:v>
                </c:pt>
                <c:pt idx="4">
                  <c:v>jpeg</c:v>
                </c:pt>
                <c:pt idx="5">
                  <c:v>boringssl</c:v>
                </c:pt>
              </c:strCache>
            </c:strRef>
          </c:cat>
          <c:val>
            <c:numRef>
              <c:f>Sheet1!$E$2:$E$7</c:f>
              <c:numCache>
                <c:formatCode>General</c:formatCode>
                <c:ptCount val="6"/>
                <c:pt idx="0">
                  <c:v>16777215</c:v>
                </c:pt>
                <c:pt idx="1">
                  <c:v>4294967295</c:v>
                </c:pt>
                <c:pt idx="2">
                  <c:v>208</c:v>
                </c:pt>
                <c:pt idx="3">
                  <c:v>2147499000</c:v>
                </c:pt>
                <c:pt idx="4">
                  <c:v>8774142</c:v>
                </c:pt>
                <c:pt idx="5">
                  <c:v>11163502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606-0343-95BE-BCFE3430B33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309747455"/>
        <c:axId val="1309749103"/>
      </c:barChart>
      <c:catAx>
        <c:axId val="130974745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+mn-cs"/>
              </a:defRPr>
            </a:pPr>
            <a:endParaRPr lang="en-US"/>
          </a:p>
        </c:txPr>
        <c:crossAx val="1309749103"/>
        <c:crosses val="autoZero"/>
        <c:auto val="1"/>
        <c:lblAlgn val="ctr"/>
        <c:lblOffset val="100"/>
        <c:noMultiLvlLbl val="0"/>
      </c:catAx>
      <c:valAx>
        <c:axId val="130974910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800" dirty="0"/>
                  <a:t>Maximum Memory Allocated (Bytes)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00E+0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+mn-cs"/>
              </a:defRPr>
            </a:pPr>
            <a:endParaRPr lang="en-US"/>
          </a:p>
        </c:txPr>
        <c:crossAx val="130974745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61931701472098599"/>
          <c:y val="1.4242056121588353E-2"/>
          <c:w val="0.37972336338392487"/>
          <c:h val="8.09787702081520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979012134352771"/>
          <c:y val="3.5906656757071047E-2"/>
          <c:w val="0.86692485450188295"/>
          <c:h val="0.850163099258205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AFL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Sheet1!$A$2:$A$7</c:f>
              <c:strCache>
                <c:ptCount val="6"/>
                <c:pt idx="0">
                  <c:v>vorbis</c:v>
                </c:pt>
                <c:pt idx="1">
                  <c:v>libarchive</c:v>
                </c:pt>
                <c:pt idx="2">
                  <c:v>libxml2</c:v>
                </c:pt>
                <c:pt idx="3">
                  <c:v>libpng</c:v>
                </c:pt>
                <c:pt idx="4">
                  <c:v>jpeg</c:v>
                </c:pt>
                <c:pt idx="5">
                  <c:v>boringssl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5281113.5</c:v>
                </c:pt>
                <c:pt idx="1">
                  <c:v>2337450.6669999999</c:v>
                </c:pt>
                <c:pt idx="2">
                  <c:v>208</c:v>
                </c:pt>
                <c:pt idx="3">
                  <c:v>176663.6667</c:v>
                </c:pt>
                <c:pt idx="4">
                  <c:v>5224840</c:v>
                </c:pt>
                <c:pt idx="5">
                  <c:v>4878286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606-0343-95BE-BCFE3430B33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MEM</c:v>
                </c:pt>
              </c:strCache>
            </c:strRef>
          </c:tx>
          <c:spPr>
            <a:pattFill prst="dkHorz">
              <a:fgClr>
                <a:schemeClr val="accent2"/>
              </a:fgClr>
              <a:bgClr>
                <a:schemeClr val="accent2">
                  <a:lumMod val="75000"/>
                </a:schemeClr>
              </a:bgClr>
            </a:pattFill>
            <a:ln>
              <a:noFill/>
            </a:ln>
            <a:effectLst/>
          </c:spPr>
          <c:invertIfNegative val="0"/>
          <c:cat>
            <c:strRef>
              <c:f>Sheet1!$A$2:$A$7</c:f>
              <c:strCache>
                <c:ptCount val="6"/>
                <c:pt idx="0">
                  <c:v>vorbis</c:v>
                </c:pt>
                <c:pt idx="1">
                  <c:v>libarchive</c:v>
                </c:pt>
                <c:pt idx="2">
                  <c:v>libxml2</c:v>
                </c:pt>
                <c:pt idx="3">
                  <c:v>libpng</c:v>
                </c:pt>
                <c:pt idx="4">
                  <c:v>jpeg</c:v>
                </c:pt>
                <c:pt idx="5">
                  <c:v>boringssl</c:v>
                </c:pt>
              </c:strCache>
            </c:strRef>
          </c:cat>
          <c:val>
            <c:numRef>
              <c:f>Sheet1!$C$2:$C$7</c:f>
              <c:numCache>
                <c:formatCode>General</c:formatCode>
                <c:ptCount val="6"/>
                <c:pt idx="0">
                  <c:v>16777215</c:v>
                </c:pt>
                <c:pt idx="1">
                  <c:v>82451.333329999994</c:v>
                </c:pt>
                <c:pt idx="2">
                  <c:v>208</c:v>
                </c:pt>
                <c:pt idx="3">
                  <c:v>21048203</c:v>
                </c:pt>
                <c:pt idx="4">
                  <c:v>8183342.6670000004</c:v>
                </c:pt>
                <c:pt idx="5">
                  <c:v>12265365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606-0343-95BE-BCFE3430B335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CMP</c:v>
                </c:pt>
              </c:strCache>
            </c:strRef>
          </c:tx>
          <c:spPr>
            <a:pattFill prst="pct80">
              <a:fgClr>
                <a:schemeClr val="accent6"/>
              </a:fgClr>
              <a:bgClr>
                <a:schemeClr val="accent6">
                  <a:lumMod val="50000"/>
                </a:schemeClr>
              </a:bgClr>
            </a:pattFill>
            <a:ln>
              <a:noFill/>
            </a:ln>
            <a:effectLst/>
          </c:spPr>
          <c:invertIfNegative val="0"/>
          <c:cat>
            <c:strRef>
              <c:f>Sheet1!$A$2:$A$7</c:f>
              <c:strCache>
                <c:ptCount val="6"/>
                <c:pt idx="0">
                  <c:v>vorbis</c:v>
                </c:pt>
                <c:pt idx="1">
                  <c:v>libarchive</c:v>
                </c:pt>
                <c:pt idx="2">
                  <c:v>libxml2</c:v>
                </c:pt>
                <c:pt idx="3">
                  <c:v>libpng</c:v>
                </c:pt>
                <c:pt idx="4">
                  <c:v>jpeg</c:v>
                </c:pt>
                <c:pt idx="5">
                  <c:v>boringssl</c:v>
                </c:pt>
              </c:strCache>
            </c:strRef>
          </c:cat>
          <c:val>
            <c:numRef>
              <c:f>Sheet1!$D$2:$D$7</c:f>
              <c:numCache>
                <c:formatCode>General</c:formatCode>
                <c:ptCount val="6"/>
                <c:pt idx="0">
                  <c:v>8388352</c:v>
                </c:pt>
                <c:pt idx="1">
                  <c:v>3342763106</c:v>
                </c:pt>
                <c:pt idx="2">
                  <c:v>208</c:v>
                </c:pt>
                <c:pt idx="3">
                  <c:v>46057209.579999998</c:v>
                </c:pt>
                <c:pt idx="4">
                  <c:v>4346093.3329999996</c:v>
                </c:pt>
                <c:pt idx="5">
                  <c:v>4878286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606-0343-95BE-BCFE3430B335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CMP+MEM</c:v>
                </c:pt>
              </c:strCache>
            </c:strRef>
          </c:tx>
          <c:spPr>
            <a:pattFill prst="ltDnDiag">
              <a:fgClr>
                <a:schemeClr val="accent4">
                  <a:lumMod val="75000"/>
                </a:schemeClr>
              </a:fgClr>
              <a:bgClr>
                <a:schemeClr val="accent4"/>
              </a:bgClr>
            </a:pattFill>
            <a:ln>
              <a:noFill/>
            </a:ln>
            <a:effectLst/>
          </c:spPr>
          <c:invertIfNegative val="0"/>
          <c:cat>
            <c:strRef>
              <c:f>Sheet1!$A$2:$A$7</c:f>
              <c:strCache>
                <c:ptCount val="6"/>
                <c:pt idx="0">
                  <c:v>vorbis</c:v>
                </c:pt>
                <c:pt idx="1">
                  <c:v>libarchive</c:v>
                </c:pt>
                <c:pt idx="2">
                  <c:v>libxml2</c:v>
                </c:pt>
                <c:pt idx="3">
                  <c:v>libpng</c:v>
                </c:pt>
                <c:pt idx="4">
                  <c:v>jpeg</c:v>
                </c:pt>
                <c:pt idx="5">
                  <c:v>boringssl</c:v>
                </c:pt>
              </c:strCache>
            </c:strRef>
          </c:cat>
          <c:val>
            <c:numRef>
              <c:f>Sheet1!$E$2:$E$7</c:f>
              <c:numCache>
                <c:formatCode>General</c:formatCode>
                <c:ptCount val="6"/>
                <c:pt idx="0">
                  <c:v>16777215</c:v>
                </c:pt>
                <c:pt idx="1">
                  <c:v>4294967295</c:v>
                </c:pt>
                <c:pt idx="2">
                  <c:v>208</c:v>
                </c:pt>
                <c:pt idx="3">
                  <c:v>2147499000</c:v>
                </c:pt>
                <c:pt idx="4">
                  <c:v>8774142</c:v>
                </c:pt>
                <c:pt idx="5">
                  <c:v>11163502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606-0343-95BE-BCFE3430B33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309747455"/>
        <c:axId val="1309749103"/>
      </c:barChart>
      <c:catAx>
        <c:axId val="130974745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+mn-cs"/>
              </a:defRPr>
            </a:pPr>
            <a:endParaRPr lang="en-US"/>
          </a:p>
        </c:txPr>
        <c:crossAx val="1309749103"/>
        <c:crosses val="autoZero"/>
        <c:auto val="1"/>
        <c:lblAlgn val="ctr"/>
        <c:lblOffset val="100"/>
        <c:noMultiLvlLbl val="0"/>
      </c:catAx>
      <c:valAx>
        <c:axId val="130974910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800" dirty="0"/>
                  <a:t>Maximum Memory Allocated (Bytes)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00E+0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+mn-cs"/>
              </a:defRPr>
            </a:pPr>
            <a:endParaRPr lang="en-US"/>
          </a:p>
        </c:txPr>
        <c:crossAx val="130974745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61931701472098599"/>
          <c:y val="1.4242056121588353E-2"/>
          <c:w val="0.37972336338392487"/>
          <c:h val="8.09787702081520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6T20:19:14.534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1925 52 24575,'-5'-6'0,"0"2"0,0 4 0,-2-3 0,-6 0 0,4 1 0,-5-1 0,-56-6 0,37 5-6784,-65-6 6784,76 8-1879,-52-1 1879,53 3-1958,-31-2 1,0 1 1957,28 1-1309,-36 0 1,1 0 1308,39 0 473,-40 0 1,-1 0-474,37 0-701,-31 0 0,-1 0 701,31 0 0,-28 0 0,1 0 0,32 0 189,-71 2-189,77-1-176,-55 3 176,56-3 2194,-52 6-2194,48-4 0,-46 6 0,46-5 0,-49 5 0,50-8 0,-47 8 0,50-8 0,-37 10 0,39-7 0,-40 8 0,40-7 0,-37 5 0,38-7 0,-36 9 0,38-9 3486,-22 9-3486,22 1 4618,-3-5-4618,-3 11 4758,8-15-4758,-11 19 581,13-18-581,-12 23 0,14-20 0,-5 17 0,7-18 0,0 18 0,0-17 0,0 17 0,0-17 0,-7 17 0,6-17 0,-8 15 0,8-17 0,1 13 0,3-13 0,11 15 0,-9-14 0,17 14 0,-17-14 0,20 11 0,-17-11 0,26 16 0,-24-17 0,37 20 0,-35-22 0,17 9 0,15 3 0,-21-10-6784,61 21 6784,-63-23-2339,70 20 2339,-69-21-1881,26 10 0,1 0 1881,-29-10-1258,35 10 0,-1 1 1258,-33-11 0,40 10 0,0 0 0,-42-10-492,38 8 1,-1-1 491,-38-7 374,39 5 1,3 1-375,-35-5 0,38 3 0,0 0 0,-35-4 274,38 3 1,0-2-275,-37-2 0,36 0 0,-2 1 0,-40-3-417,38 0 0,-2 0 417,-38 0 772,35 0 1,2 0-773,-34 0-621,74 0 621,-74 0 0,28 0 0,-1 0 0,-29 0 0,33-1 0,0-1 0,-35 2-194,31-3 1,-1 1 193,-30 1 0,67-3 0,-71 1 0,55 0 0,-58 1 0,66-1 0,-64 3 0,69-5 0,-70 5 1583,66-7-1583,-64 5 0,56-7 0,-58 8 0,49-11 0,-50 8 2592,48-12-2592,-49 11 4593,41-13-4593,-34 5 0,6-2 0,-12-8 0,-12 16 2797,4-5-2797,-5-6 2349,2 9-2349,-4-28 0,1 25 0,-8-30 0,5 33 0,-19-40 0,15 38 0,-23-37 0,24 38 0,-28-36 0,25 33 0,-34-31 0,34 32 0,-45-27 0,43 32 0,-76-35 0,64 34-2658,-32-10 1,-1 0 2657,33 10-1551,-37-5 1,-1 1 1550,36 7-1755,-37-3 0,1 1 1755,35 6-1174,-32-3 1,1 1 1173,33 2 0,-35 0 0,0 0 0,35 1-321,-31 0 0,1 0 321,35 0 0,-36 0 0,-1 0 0,35 0 0,-74 0 0,80 0 1908,-46 0-1908,49 0 0,-20 0 0,27 0 0,2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6T20:19:27.440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3098 250 24575,'-7'-8'0,"1"3"0,-22-9 0,11 9 0,-54-20 0,48 17 0,-63-16 0,47 12-4634,-10 1 4634,21 3 0,-13 2 0,27 4-1019,-68-15 1019,59 15 0,-28-8-4912,-13 2 4912,44 7-946,-36-6 0,0-1 946,35 7-545,-35-5 1,2 0 544,34 3-451,-32-3 1,0 1 450,29 2 0,-30-1 0,0 1 0,30 2-4,-30-2 1,-1 1 3,30 1 0,-28-1 0,-1-1 0,29 3-1075,-68-5 1075,71 5 534,-28-2 1,-2-1-535,25 0-520,-28 1 0,2 1 520,30-2 541,-29 3 0,0 0-541,28 0 0,-30 0 0,0 0 0,28 0-1076,-73 0 1076,80 0 0,-78 5 0,79-4-637,-71 8 637,74-7 2154,-61 9-2154,39 0 3222,-10-2-3222,-2 9 0,38-16 0,-48 18 0,43-15 0,-54 18 0,51-17 0,-48 16 0,47-16 0,-39 15 0,44-14 0,-34 13 0,40-12 0,-31 15 0,33-18 4816,-22 17-4816,23-17 5939,-15 20-5939,17-17 0,-10 22 0,12-22 0,-6 29 0,6-28 0,-3 34 0,3-33 0,3 29 0,-1-31 0,22 31 0,-16-29 0,36 31 0,-33-32 0,45 25 0,-44-28 0,21 12 0,11 1 0,-29-12-3392,34 12 0,2 0 3392,-28-12-2269,35 11 1,0-1 2268,-33-8-1517,35 4 0,1-1 1517,-34-4-1015,51 4 1,3-1 1014,-43-6 0,56 9 0,-1-1 0,-57-10 0,55 8 0,1 0 0,-50-9 0,45 5 0,-1-1 0,-47-5 0,43 4 0,-2-1 0,-48-4 0,57 2 0,3-1 0,-52-1 0,46-1 0,-3-1 0,-49 2 0,37-5 0,-1 0 0,-42 1 0,34-4 0,-1-1 0,-38 1 433,31-2 0,-1-2-433,-29 5 0,69-18 0,-75 20 335,60-18-335,-63 20 1744,58-20-1744,-56 17 1650,44-13-1650,-22 6 0,-5 4 0,15-9 0,-39 16 0,26-16 0,-28 15 4305,21-17-4305,-23 15 5209,16-21-5209,-20 18 2275,8-22-2275,-8 22 0,8-27 0,-8 26 0,11-19 0,-11 21 0,5-18 0,-5 16 0,-1-26 0,-1 26 0,-5-28 0,2 31 0,-19-42 0,14 38 0,-26-36 0,27 38 0,-27-20 0,26 20 0,-28-13 0,28 17 0,-12-5 0,0 4 0,12 4 0,-40-8 0,35 8 0,-32-6 0,33 6 0,-4-1 0,12 2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6T20:19:46.031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 1481 24575,'10'-3'0,"-4"0"0,0 1 0,-3-3 0,4 0 0,-1 2 0,10-13 0,-8 13 0,21-27 0,-20 23 0,12-11 0,2-10 0,-16 20 0,46-58 0,-38 49-3392,21-25 0,1 0 3392,-18 24-2269,24-27 1,-2-1 2268,-24 27-1307,32-35 1,1-3 1306,-29 29-1084,24-30 0,-1 2 1084,-25 34 0,19-28 0,-1 1 0,-23 31 0,20-26 0,-3 0 0,-21 31 700,49-63-700,-44 57 0,43-50 0,-45 54 0,31-35 0,-37 42 2515,26-31-2515,-15 14 0,1 0 0,12-14 0,-27 29 3761,23-22-3761,-25 24 5623,14-13-5623,-14 15 3503,9-11-3503,-8 11 0,5-6 0,-6 6 0,5-10 0,-3 11 0,5-16 0,-6 17 0,6-13 0,-8 11 0,2-1 0,-6 4 0,-2 3 0,0 0 0,-1 0 0,-12 5 0,9-2 0,-28 9 0,28-6 0,-15 1 0,-10 9 0,21-10 0,-58 23 0,55-20 0,-54 20 0,56-23 0,-46 21 0,49-24 0,-35 20 0,37-21 0,-14 11 0,21-12 0,-2 4 0,11-5 0,3-2 0,1 1 0,17-8 0,-16 7 0,40-18 0,-38 16 0,51-23 0,-47 21 0,47-20 0,-50 20 0,19-7 0,-11 3 0,-13 6 0,28-15 0,-29 17 0,23-14 0,-24 15 0,13-11 0,-15 11 0,3-4 0,-4 5 0,-2 3 0,2 0 0,-3-1 0,6 10 0,-5-8 0,6 21 0,-8-16 0,8 34 0,-8-32 0,8 53 0,-8-51 0,4 26 0,-3-1 0,-2-25 0,7 47 0,-6-50 0,8 36 0,-5-39 0,5 24 0,-6-26 0,0 7 0,-6-10 0,0-2 0,1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6T23:21:12.269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10997 1004 24575,'-5'-8'0,"-3"3"0,8-2 0,-8 3 0,3-4 0,0 0 0,-6 0 0,9 0 0,-20-7 0,14 6 0,-23-10 0,23 11 0,-34-11 0,32 10 0,-52-17 0,46 16 0,-57-23 0,56 25 0,-56-23 0,57 24 0,-53-22 0,53 18 0,-53-18 0,53 22 0,-49-21 0,49 25 0,-49-29 0,49 28 0,-57-35 0,56 34 0,-56-30 0,61 28 0,-60-22 0,59 22 0,-64-21 0,60 21 0,-60-19 0,60 17 0,-67-13 0,65 16-6784,-69-19 6784,70 22-1840,-63-22 1840,61 23-1378,-54-16 1378,54 16 0,-57-15 0,59 14-3471,-70-14 3471,69 11 0,-77-9 0,77 10-155,-33-3 1,0 2 154,31 4-815,-29-6 0,1-1 815,30 6 0,-30-3 0,-1-2 0,29 4 0,-36-2 0,-2 0 0,31 1-486,-37-2 0,-1 0 486,38 2 0,-41 0 0,1-2 0,43 0 0,-40 2 0,2 2 0,41-2 2029,-39 2-2029,10-1 0,32 3 0,-32-1 0,-1-3 0,30 1 0,-37 0 0,0 0 0,36 0 0,-36 0 0,-1 1 0,34-2-1015,-35 1 1,1 0 1014,33-1 0,-35 1 0,2 1 0,37 2 0,-35-2 0,1-1 0,36 3 0,-34-1 0,0 1 0,33 1 0,-42-2 0,-1 0 0,40 1 0,-49-2 0,0-1 0,48 4 0,-46-4 0,0 1 0,48 2 0,-40-3 0,1 1 0,40 2 0,-36-3 0,0 1 0,37 2 0,-39-1 0,-1 0 0,38 2 196,-45-1 0,-3-1-196,38 1 0,-37 0 0,2-1 0,37-2 1111,-30 3 1,-9 1-1112,-15-3 3324,-4 3-3324,23 0 0,11 0 3661,34 0-3661,-30 0 0,0 0 0,28 0 0,-74 0 0,70 0 0,-23 0 0,2 0 0,25 0 0,-68 0 0,74 0 0,-70 3 0,69-2 6784,-31 2-6784,7-3 0,26 0 0,-67 4 0,20-3-6784,2 2 6784,8-3-4021,11 4 4021,26-3-1172,-63 5 1172,62-5 0,-66 6 0,66-6 0,-67 6 0,26-3 0,2 1 0,-27 5 0,66-8 0,-66 8 0,65-9 0,-73 9 0,72-8-454,-72 8 454,73-9 0,-69 6 0,70-6-176,-70 9 176,69-8 0,-66 8 0,68-9 0,-63 6 0,62-6 0,-70 6 0,69-6 0,-73 6 0,73-6-886,-61 6 886,64-7 0,-54 7 0,54-6 0,-49 6 0,50-6 2512,-51 9-2512,50-8 0,-53 8 0,53-9 4445,-45 6-4445,46-6 2279,-35 9-2279,37-8 0,-22 8 0,24-9 2057,-16 6-2057,16-6 1824,-21 6-1824,21-6 376,-24 6-376,23-6 0,-31 9 0,30-8 0,-34 12 0,34-13 0,-45 13 0,42-12 0,-49 12 0,46-13 0,-43 13 0,43-12 0,-43 12 0,47-13 0,-39 10 0,44-7 0,-31 4 0,32-4 0,-22 7 0,21-10 0,-18 13 0,17-12 0,-20 12 0,19-13 0,-23 13 0,27-9 0,-30 10 0,29-10 0,-37 13 0,32-12 0,-48 15 0,46-11 0,-46 11 0,48-15 0,-40 18 0,40-20 0,-44 24 0,43-25 0,-46 25 0,45-25 0,-38 21 0,45-18 0,-37 16 0,37-16 0,-34 15 0,31-19 0,-38 26 0,35-20 0,-43 27 0,44-27 0,-36 26 0,36-26 0,-32 28 0,33-29 0,-34 31 0,34-33 0,-37 37 0,36-33 0,-29 29 0,32-26 0,-21 27 0,25-27 0,-24 26 0,28-26 0,-24 30 0,24-29 0,-16 33 0,18-34 0,-11 27 0,11-28 0,-10 28 0,9-27 0,-9 34 0,6-33 0,-8 44 0,7-43-6784,-6 68 6784,12-63-1246,-3 31 0,2 1 1246,1-32-1342,-4 62 1342,3-67-69,-7 38 69,7-39 4851,-6 26-4851,6-29 3256,-3 15-3256,4-15 2437,4 18-2437,-3-16 0,6 23 0,-2-24 143,7 32-143,-6-30 0,9 25 0,-10-27 0,15 21 0,-10-25 0,13 25 0,-12-26 0,19 23 0,-21-19 0,36 22 0,-35-24 0,47 30 0,-42-33 0,19 19 0,1-2 0,-20-13 0,49 36 0,-48-39 0,48 38 0,-19-21 0,-3 5 0,26 8 0,-52-28 0,56 30 0,-55-33 0,58 33 0,-58-30 0,62 27 0,-65-24-6784,72 28 6784,-71-30 0,68 29 0,-66-34-4106,55 30 4106,-57-29-1016,54 26 1016,-54-28 0,50 25 0,-50-25 0,57 25 0,-55-24 0,77 23 0,-73-20-2840,73 18 2840,-76-19 0,72 15 0,-70-15-258,74 15 258,-75-14-191,68 13 191,-70-17 0,74 18 0,-72-19 0,34 9 0,0-1 0,-32-8 548,33 9 0,1-1-548,-30-7-718,28 7 1,0 1 717,-29-9 0,31 8 0,-1 1 0,-32-9 0,33 7 0,-1 0 0,-33-8 1179,35 10-1179,5-3 3034,-39-3-3034,36 2 0,1 0 4537,-36-2-4537,38 4 0,0 0 6784,-39-3-6784,37 3 0,10 0-6784,17 0 6784,0 3-2269,-19-4 1,-7-1 2268,-33-1-1517,41 1 0,0-1 1517,-37-4-1015,45 5 1,0 0 1014,-49-5 0,50 7 0,0 0 0,-51-6 0,49 6 0,0 0 0,-49-8 187,48 7 0,1-1-187,-44-5 0,42 5 0,-1 0 0,-42-6 0,45 5 0,0-1 0,-48-4 0,58 1 0,2 0 0,-51-2-187,49 3 0,-2 1 187,-52-2 0,40 2 0,-1 0 0,-47-4 0,43 0 0,0 0 0,-38 0 0,40 0 0,1 0 0,-40 0 0,50 0 0,0 0 0,-49 0 0,67-2 0,1 0 0,-64 1 0,61-3 0,0 0 0,-62 3 0,37-1 0,-2 1 0,-43 1 0,27 0 0,-1 0 0,-31 0 2029,33 0-2029,2-4 3034,-35 3-3034,37-2 0,1-1 4537,-34 4-4537,39-4 0,0 1 6784,-41 2-6784,36-3 0,-2 1 0,-35 2 0,73-6 0,-76 6-6784,76-10 6784,-74 10-2269,33-4 1,0-1 2268,-33 2-1517,39-2 0,0 0 1517,-36 1-1015,39-4 1,-2 1 1014,-38 5 0,36-8 0,-1 1 0,-35 7 0,33-7 0,0-1 0,-34 8 0,38-8 0,2 1 0,-33 7 0,37-8 0,2 1 0,-35 7 0,33-8 0,-2 0 0,-35 9 349,32-8 0,-1-2-349,-33 6 0,27-7 0,1 0 0,-31 6 0,32-9 0,-1 1 0,-31 10 0,37-12 0,0-1 0,-38 14-349,37-11 0,-1-2 349,-37 10 535,29-6 0,-2 1-535,-30 6 1620,61-15-1620,-62 18 3361,59-22-3361,-26 8 0,1-1 0,39-13 0,-69 26 0,27-10 0,-2-1 0,-32 9 561,60-22-561,-62 22 407,49-21-407,-47 21 0,39-19 0,-39 17 0,39-20 0,-39 21 0,40-27 0,-40 31 0,35-28 0,-40 25 0,18-8 0,-4-6 0,20-1 0,-9-3 0,23-8 0,-44 26 5506,11-10-5506,5-2 0,4-6 0,0-1 0,11-6 0,-35 25 2056,25-21-2056,-26 21 0,10-8 1803,-2-6-1803,7-1 0,-1 0 0,9-13 0,-24 27 0,27-28 0,-29 25 0,24-18 0,-26 19 0,12-1 0,-6-10 0,0 17 0,10-35 0,-1 13 0,-4-4 0,9-10 0,-17 29 0,14-25 0,-11 25 0,7-25 0,-10 24 0,5-20 0,-10 21 0,6-18 0,-6 19 0,6-19 0,-6 19 0,7-23 0,-3 22 0,-1-22 0,0 23 0,0-23 0,-3 22 0,2-25 0,-3 25 0,4-22 0,-3 23 0,6-23 0,-6 22 0,7-22 0,-7 23 0,3-16 0,-4 17 0,0-13 0,0 12 0,0-8 0,0 9 0,3-9 0,-2 8 0,3-8 0,-4 9 0,0-3 0,0 5 0,-4-5 0,3 3 0,-3-6 0,4 7 0,-3-7 0,2 6 0,-7-6 0,7 6 0,-6-2 0,6 3 0,-7 0 0,7 0 0,-6 0 0,6 1 0,-7-5 0,3 7 0,-3-9 0,3 9 0,-3-7 0,7 4 0,-6 4 0,6-3 0,-7 3 0,4-1 0,-5-2 0,4 3 0,-2-1 0,2 2 0,-3-1 0,-1 4 0,4-8 0,-2 8 0,2-4 0,0 1 0,-2 2 0,2-3 0,0 4 0,1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12T18:36:28.867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8035 631 24575,'-3'-5'0,"-3"2"0,6-1 0,-6 1 0,2-2 0,1 0 0,-5 0 0,6 0 0,-14-4 0,10 3 0,-16-6 0,16 7 0,-25-7 0,24 6 0,-39-10 0,35 10 0,-43-15 0,42 16 0,-41-14 0,41 14 0,-39-13 0,40 11 0,-40-11 0,40 13 0,-37-12 0,37 15 0,-37-18 0,36 17 0,-41-21 0,41 21 0,-42-19 0,45 17 0,-43-13 0,42 14 0,-46-14 0,44 14 0,-45-13 0,45 12 0,-49-9 0,47 10-6784,-51-12 6784,52 14-1840,-46-13 1840,44 14-1378,-39-11 1378,40 11 0,-42-10 0,42 9-3471,-50-8 3471,50 6 0,-56-6 0,56 7-155,-24-2 1,0 2 154,23 1-815,-22-3 0,1 0 815,23 3 0,-23-2 0,-1-1 0,22 2 0,-27 0 0,-1-1 0,23 1-486,-28-2 0,0 1 486,28 1 0,-31 0 0,1-2 0,32 1 0,-29 1 0,1 1 0,30-1 2029,-29 1-2029,8-1 0,23 3 0,-23-2 0,-1-1 0,22 1 0,-28-1 0,1 1 0,26-1 0,-26 1 0,0 0 0,24-1-1015,-26 0 1,1 1 1014,24-1 0,-25 0 0,1 1 0,27 1 0,-25 0 0,0-2 0,27 2 0,-25 0 0,0 1 0,24 0 0,-31-2 0,-1 1 0,30 0 0,-36 0 0,0-2 0,35 3 0,-34-2 0,1 0 0,34 1 0,-29-2 0,1 2 0,30 0 0,-28-2 0,1 2 0,27 0 0,-28 0 0,-2-1 0,29 2 196,-34 0 0,-1-1-196,27 0 0,-27 0 0,2 0 0,26-1 1111,-21 1 1,-7 1-1112,-11-2 3324,-2 2-3324,16 0 0,8 0 3661,25 0-3661,-22 0 0,0 0 0,20 0 0,-54 0 0,52 0 0,-17 0 0,1 0 0,18 0 0,-49 0 0,54 0 0,-51 2 0,50-1 6784,-23 0-6784,6-1 0,19 0 0,-50 3 0,15-2-6784,2 0 6784,6-1-4021,7 3 4021,20-2-1172,-47 2 1172,46-2 0,-48 3 0,48-3 0,-49 3 0,18-1 0,3 0 0,-21 3 0,49-4 0,-48 4 0,47-5 0,-53 5 0,52-5-454,-52 5 454,53-5 0,-50 3 0,51-3-176,-52 5 176,51-4 0,-48 4 0,50-6 0,-47 5 0,46-5 0,-51 5 0,50-5 0,-53 5 0,53-4-886,-44 3 886,46-4 0,-39 4 0,39-3 0,-36 3 0,38-3 2512,-39 5-2512,38-4 0,-40 4 0,40-6 4445,-34 5-4445,34-5 2279,-26 7-2279,28-6 0,-17 5 0,18-5 2057,-11 3-2057,11-3 1824,-16 3-1824,16-3 376,-17 3-376,16-3 0,-23 5 0,23-4 0,-25 6 0,24-7 0,-32 8 0,30-8 0,-36 8 0,35-9 0,-33 9 0,32-8 0,-31 8 0,34-8 0,-28 6 0,31-5 0,-22 3 0,24-2 0,-17 4 0,16-7 0,-14 9 0,13-8 0,-14 8 0,13-8 0,-17 8 0,21-6 0,-23 6 0,21-6 0,-26 9 0,22-9 0,-34 11 0,33-8 0,-33 7 0,35-9 0,-30 11 0,30-12 0,-32 14 0,31-15 0,-34 16 0,34-17 0,-29 15 0,34-13 0,-28 11 0,27-10 0,-24 9 0,22-12 0,-27 17 0,25-13 0,-32 17 0,33-17 0,-26 16 0,25-16 0,-22 18 0,23-19 0,-24 20 0,24-21 0,-26 24 0,26-21 0,-22 17 0,24-15 0,-15 16 0,18-16 0,-18 16 0,21-17 0,-18 20 0,18-19 0,-12 21 0,13-22 0,-8 18 0,9-18 0,-8 17 0,6-16 0,-6 21 0,5-21 0,-7 28 0,6-27-6784,-5 42 6784,9-39-1246,-2 19 0,1 2 1246,1-22-1342,-3 40 1342,2-42-69,-5 24 69,6-25 4851,-5 17-4851,4-19 3256,-2 9-3256,3-8 2437,3 10-2437,-2-9 0,4 14 0,-2-15 143,6 20-143,-4-19 0,6 16 0,-8-17 0,12 13 0,-8-16 0,10 16 0,-9-16 0,14 14 0,-16-11 0,27 13 0,-25-15 0,33 19 0,-30-21 0,14 12 0,1-1 0,-15-9 0,35 24 0,-34-26 0,35 25 0,-14-13 0,-3 2 0,20 6 0,-38-18 0,40 19 0,-39-21 0,42 21 0,-43-19 0,46 17 0,-48-15-6784,53 17 6784,-52-18 0,49 18 0,-47-22-4106,39 20 4106,-41-19-1016,40 16 1016,-40-17 0,36 16 0,-36-16 0,42 15 0,-41-14 0,57 14 0,-54-13-2840,54 12 2840,-56-12 0,53 9 0,-51-10-258,53 11 258,-54-10-191,50 9 191,-52-11 0,55 11 0,-54-12 0,26 6 0,0-1 0,-24-5 548,25 6 0,0 0-548,-22-5-718,21 4 1,0 1 717,-22-6 0,23 5 0,0 1 0,-24-6 0,24 5 0,0 0 0,-25-6 1179,26 7-1179,3-2 3034,-28-2-3034,27 2 0,0-1 4537,-26-1-4537,27 3 0,1 0 6784,-29-3-6784,27 3 0,7 0-6784,13-1 6784,0 3-2269,-14-3 1,-5-1 2268,-24 0-1517,29 1 0,1-2 1517,-27-1-1015,32 2 1,1 0 1014,-37-2 0,38 3 0,-1 1 0,-37-4 0,36 4 0,0-1 0,-36-4 187,35 4 0,0-1-187,-31-3 0,30 4 0,0-1 0,-31-3 0,33 3 0,0-1 0,-36-3 0,43 2 0,2-1 0,-38-1-187,36 2 0,-1 0 187,-38 0 0,29 0 0,-1 1 0,-34-3 0,31 0 0,0 0 0,-28 0 0,30 0 0,1 0 0,-30 0 0,36 0 0,1 0 0,-36 0 0,49-2 0,1 1 0,-48 0 0,46-1 0,-1-1 0,-45 3 0,28-1 0,-3 0 0,-31 1 0,20 0 0,0 0 0,-24 0 2029,25 0-2029,1-3 3034,-25 3-3034,27-2 0,0-1 4537,-25 3-4537,29-2 0,0 0 6784,-29 1-6784,25-1 0,-1 0 0,-26 1 0,54-3 0,-56 3-6784,56-6 6784,-55 7-2269,25-3 1,0-1 2268,-25 1-1517,30 0 0,-1-1 1517,-27 1-1015,30-3 1,-2 1 1014,-28 3 0,26-5 0,0 1 0,-26 4 0,24-4 0,0-1 0,-25 5 0,29-5 0,0 1 0,-23 4 0,26-5 0,2 1 0,-26 4 0,25-5 0,-2 0 0,-26 6 349,24-6 0,-1 0-349,-24 3 0,20-4 0,1 0 0,-24 3 0,25-5 0,-2 1 0,-22 6 0,27-8 0,0 0 0,-28 8-349,27-6 0,-1-2 349,-27 7 535,22-4 0,-2 0-535,-22 4 1620,45-9-1620,-46 11 3361,44-14-3361,-20 6 0,2-2 0,27-7 0,-49 16 0,19-7 0,-2 0 0,-22 6 561,43-14-561,-46 13 407,37-12-407,-35 12 0,29-11 0,-29 10 0,29-12 0,-29 13 0,30-17 0,-30 20 0,26-19 0,-30 17 0,14-5 0,-3-5 0,14 1 0,-6-3 0,17-5 0,-33 17 5506,9-7-5506,3-1 0,3-4 0,0 0 0,8-4 0,-25 16 2056,18-14-2056,-19 14 0,7-6 1803,-2-3-1803,6-1 0,-1 0 0,7-8 0,-18 17 0,20-17 0,-21 15 0,17-11 0,-19 11 0,9 0 0,-5-6 0,1 11 0,7-23 0,-1 9 0,-3-3 0,7-6 0,-12 18 0,9-16 0,-7 16 0,4-15 0,-6 14 0,3-12 0,-7 13 0,4-11 0,-5 12 0,6-13 0,-6 13 0,6-15 0,-2 15 0,-1-15 0,0 15 0,0-15 0,-3 14 0,2-16 0,-2 16 0,3-13 0,-2 13 0,4-13 0,-4 13 0,5-14 0,-5 15 0,1-11 0,-2 12 0,0-9 0,0 8 0,0-6 0,0 7 0,3-7 0,-3 6 0,3-5 0,-3 5 0,0-2 0,0 4 0,-3-3 0,3 1 0,-3-4 0,3 5 0,-2-4 0,1 3 0,-5-3 0,5 3 0,-4-1 0,4 2 0,-4 0 0,4 0 0,-4 0 0,4 1 0,-5-4 0,2 5 0,-1-6 0,1 6 0,-2-4 0,5 2 0,-4 2 0,5-1 0,-6 1 0,3 0 0,-4-1 0,4 1 0,-3 0 0,3 1 0,-3 0 0,-1 2 0,4-5 0,-2 5 0,1-3 0,0 1 0,-1 2 0,1-3 0,1 3 0,0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680C36-52D9-9945-82C0-AAEFB7D33D6E}" type="datetimeFigureOut">
              <a:rPr lang="en-US" smtClean="0"/>
              <a:t>4/21/23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B2E568-DD6C-D84B-8198-9382282CCF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2264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B2E568-DD6C-D84B-8198-9382282CCFBF}" type="slidenum">
              <a:rPr lang="en-US" smtClean="0"/>
              <a:t>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0100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61B7A1-3D56-6242-A530-28FD0DCAE62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9493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61B7A1-3D56-6242-A530-28FD0DCAE622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7103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61B7A1-3D56-6242-A530-28FD0DCAE622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3701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61B7A1-3D56-6242-A530-28FD0DCAE622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6959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61B7A1-3D56-6242-A530-28FD0DCAE622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5380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Except we have this more complex input generator that returns inputs in some search space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B2E568-DD6C-D84B-8198-9382282CCFBF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56345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Performance problems often appear unexpectedly when a program is provided</a:t>
            </a:r>
            <a:r>
              <a:rPr lang="en-US" baseline="0" dirty="0"/>
              <a:t> with inputs that exhibit worst-case or pathological behavior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F365E5-9124-8C48-980A-11C49299122E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5577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Performance problems often appear unexpectedly when a program is provided</a:t>
            </a:r>
            <a:r>
              <a:rPr lang="en-US" baseline="0" dirty="0"/>
              <a:t> with inputs that exhibit worst-case or pathological behavior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F365E5-9124-8C48-980A-11C49299122E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7970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Performance problems often appear unexpectedly when a program is provided</a:t>
            </a:r>
            <a:r>
              <a:rPr lang="en-US" baseline="0" dirty="0"/>
              <a:t> with inputs that exhibit worst-case or pathological behavior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F365E5-9124-8C48-980A-11C49299122E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37978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Performance problems often appear unexpectedly when a program is provided</a:t>
            </a:r>
            <a:r>
              <a:rPr lang="en-US" baseline="0" dirty="0"/>
              <a:t> with inputs that exhibit worst-case or pathological behavior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F365E5-9124-8C48-980A-11C49299122E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4646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“generalize the feedback that is used to distinguish interesting inputs”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B2E568-DD6C-D84B-8198-9382282CCFB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93901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61B7A1-3D56-6242-A530-28FD0DCAE622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96304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61B7A1-3D56-6242-A530-28FD0DCAE622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59122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61B7A1-3D56-6242-A530-28FD0DCAE622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13812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Now, let’s look at how the execution counts of CFG edges vary for inputs with different performance behavior.</a:t>
            </a:r>
          </a:p>
          <a:p>
            <a:endParaRPr lang="en-US" baseline="0" dirty="0"/>
          </a:p>
          <a:p>
            <a:r>
              <a:rPr lang="en-US" baseline="0" dirty="0"/>
              <a:t>To introduce the PerfFuzz technique, I’m going to walk through how it works for this example program: word frequency. This word frequency program should </a:t>
            </a:r>
            <a:r>
              <a:rPr lang="en-US" baseline="0" dirty="0" err="1"/>
              <a:t>ouput</a:t>
            </a:r>
            <a:r>
              <a:rPr lang="en-US" baseline="0" dirty="0"/>
              <a:t> the number of times each word appears in the given input string; so in</a:t>
            </a:r>
          </a:p>
          <a:p>
            <a:endParaRPr lang="en-US" baseline="0" dirty="0"/>
          </a:p>
          <a:p>
            <a:endParaRPr lang="en-US" baseline="0" dirty="0"/>
          </a:p>
          <a:p>
            <a:endParaRPr lang="en-US" dirty="0"/>
          </a:p>
          <a:p>
            <a:r>
              <a:rPr lang="en-US" dirty="0"/>
              <a:t>To introduce PerfFuzz, I’ll focus</a:t>
            </a:r>
            <a:r>
              <a:rPr lang="en-US" baseline="0" dirty="0"/>
              <a:t> on applying it to a particular program. </a:t>
            </a:r>
            <a:r>
              <a:rPr lang="en-US" dirty="0"/>
              <a:t>A simple way to implement such a program is with a hash table, and a</a:t>
            </a:r>
            <a:r>
              <a:rPr lang="en-US" baseline="0" dirty="0"/>
              <a:t> simple way to implement a hash table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F365E5-9124-8C48-980A-11C49299122E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10528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Now, let’s look at how the execution counts of CFG edges vary for inputs with different performance behavior.</a:t>
            </a:r>
          </a:p>
          <a:p>
            <a:endParaRPr lang="en-US" baseline="0" dirty="0"/>
          </a:p>
          <a:p>
            <a:r>
              <a:rPr lang="en-US" baseline="0" dirty="0"/>
              <a:t>To introduce the PerfFuzz technique, I’m going to walk through how it works for this example program: word frequency. This word frequency program should </a:t>
            </a:r>
            <a:r>
              <a:rPr lang="en-US" baseline="0" dirty="0" err="1"/>
              <a:t>ouput</a:t>
            </a:r>
            <a:r>
              <a:rPr lang="en-US" baseline="0" dirty="0"/>
              <a:t> the number of times each word appears in the given input string; so in</a:t>
            </a:r>
          </a:p>
          <a:p>
            <a:endParaRPr lang="en-US" baseline="0" dirty="0"/>
          </a:p>
          <a:p>
            <a:endParaRPr lang="en-US" baseline="0" dirty="0"/>
          </a:p>
          <a:p>
            <a:endParaRPr lang="en-US" dirty="0"/>
          </a:p>
          <a:p>
            <a:r>
              <a:rPr lang="en-US" dirty="0"/>
              <a:t>To introduce PerfFuzz, I’ll focus</a:t>
            </a:r>
            <a:r>
              <a:rPr lang="en-US" baseline="0" dirty="0"/>
              <a:t> on applying it to a particular program. </a:t>
            </a:r>
            <a:r>
              <a:rPr lang="en-US" dirty="0"/>
              <a:t>A simple way to implement such a program is with a hash table, and a</a:t>
            </a:r>
            <a:r>
              <a:rPr lang="en-US" baseline="0" dirty="0"/>
              <a:t> simple way to implement a hash table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F365E5-9124-8C48-980A-11C49299122E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6153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61B7A1-3D56-6242-A530-28FD0DCAE622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08797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61B7A1-3D56-6242-A530-28FD0DCAE622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69017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61B7A1-3D56-6242-A530-28FD0DCAE622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73549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61B7A1-3D56-6242-A530-28FD0DCAE622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36645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61B7A1-3D56-6242-A530-28FD0DCAE622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6328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“bring in more structured ways of generating inputs”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B2E568-DD6C-D84B-8198-9382282CCFB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59100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61B7A1-3D56-6242-A530-28FD0DCAE622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63057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61B7A1-3D56-6242-A530-28FD0DCAE622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96738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61B7A1-3D56-6242-A530-28FD0DCAE622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02420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61B7A1-3D56-6242-A530-28FD0DCAE622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825354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61B7A1-3D56-6242-A530-28FD0DCAE622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56958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61B7A1-3D56-6242-A530-28FD0DCAE622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18991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61B7A1-3D56-6242-A530-28FD0DCAE622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53264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61B7A1-3D56-6242-A530-28FD0DCAE622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66877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61B7A1-3D56-6242-A530-28FD0DCAE622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067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61B7A1-3D56-6242-A530-28FD0DCAE622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1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“separate user-facing abstraction of random input generators from smart backends…”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B2E568-DD6C-D84B-8198-9382282CCFB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82673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61B7A1-3D56-6242-A530-28FD0DCAE622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08431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61B7A1-3D56-6242-A530-28FD0DCAE622}" type="slidenum">
              <a:rPr lang="en-US" smtClean="0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6649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61B7A1-3D56-6242-A530-28FD0DCAE622}" type="slidenum">
              <a:rPr lang="en-US" smtClean="0"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11810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61B7A1-3D56-6242-A530-28FD0DCAE622}" type="slidenum">
              <a:rPr lang="en-US" smtClean="0"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95760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61B7A1-3D56-6242-A530-28FD0DCAE622}" type="slidenum">
              <a:rPr lang="en-US" smtClean="0"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9517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1906EF-52F3-A640-B176-5243C0BDD90D}" type="slidenum">
              <a:rPr lang="en-US" smtClean="0"/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18698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1906EF-52F3-A640-B176-5243C0BDD90D}" type="slidenum">
              <a:rPr lang="en-US" smtClean="0"/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59148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61B7A1-3D56-6242-A530-28FD0DCAE622}" type="slidenum">
              <a:rPr lang="en-US" smtClean="0"/>
              <a:t>137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0841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61B7A1-3D56-6242-A530-28FD0DCAE622}" type="slidenum">
              <a:rPr lang="en-US" smtClean="0"/>
              <a:t>139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44945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61B7A1-3D56-6242-A530-28FD0DCAE622}" type="slidenum">
              <a:rPr lang="en-US" smtClean="0"/>
              <a:t>140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4682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“fuzz” was this program that generated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B2E568-DD6C-D84B-8198-9382282CCFB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03654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61B7A1-3D56-6242-A530-28FD0DCAE622}" type="slidenum">
              <a:rPr lang="en-US" smtClean="0"/>
              <a:t>141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56865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61B7A1-3D56-6242-A530-28FD0DCAE622}" type="slidenum">
              <a:rPr lang="en-US" smtClean="0"/>
              <a:t>142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18455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61B7A1-3D56-6242-A530-28FD0DCAE622}" type="slidenum">
              <a:rPr lang="en-US" smtClean="0"/>
              <a:t>143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50709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61B7A1-3D56-6242-A530-28FD0DCAE622}" type="slidenum">
              <a:rPr lang="en-US" smtClean="0"/>
              <a:t>144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98226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61B7A1-3D56-6242-A530-28FD0DCAE622}" type="slidenum">
              <a:rPr lang="en-US" smtClean="0"/>
              <a:t>145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57382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61B7A1-3D56-6242-A530-28FD0DCAE622}" type="slidenum">
              <a:rPr lang="en-US" smtClean="0"/>
              <a:t>146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41083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61B7A1-3D56-6242-A530-28FD0DCAE622}" type="slidenum">
              <a:rPr lang="en-US" smtClean="0"/>
              <a:t>147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52882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61B7A1-3D56-6242-A530-28FD0DCAE622}" type="slidenum">
              <a:rPr lang="en-US" smtClean="0"/>
              <a:t>148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04336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61B7A1-3D56-6242-A530-28FD0DCAE622}" type="slidenum">
              <a:rPr lang="en-US" smtClean="0"/>
              <a:t>149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74805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61B7A1-3D56-6242-A530-28FD0DCAE622}" type="slidenum">
              <a:rPr lang="en-US" smtClean="0"/>
              <a:t>150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38342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Today I’ll be talking to you about modern fuzzing algorithms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B2E568-DD6C-D84B-8198-9382282CCFB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0591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61B7A1-3D56-6242-A530-28FD0DCAE622}" type="slidenum">
              <a:rPr lang="en-US" smtClean="0"/>
              <a:t>151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68037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61B7A1-3D56-6242-A530-28FD0DCAE622}" type="slidenum">
              <a:rPr lang="en-US" smtClean="0"/>
              <a:t>152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8345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552339C-051D-034A-B4C9-9B87823C8858}" type="slidenum">
              <a:rPr lang="en-US" smtClean="0"/>
              <a:pPr>
                <a:defRPr/>
              </a:pPr>
              <a:t>153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07065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Instead of generating inputs totally randomly, these modern coverage-guided </a:t>
            </a:r>
            <a:r>
              <a:rPr lang="en-US" dirty="0" err="1"/>
              <a:t>fuzzers</a:t>
            </a:r>
            <a:r>
              <a:rPr lang="en-US" dirty="0"/>
              <a:t> generate them via a genetic-algorithm-like loop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B2E568-DD6C-D84B-8198-9382282CCFBF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6894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61B7A1-3D56-6242-A530-28FD0DCAE62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3275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61B7A1-3D56-6242-A530-28FD0DCAE62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1255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FA04A3B-479E-4548-9DA2-31852495F073}"/>
              </a:ext>
            </a:extLst>
          </p:cNvPr>
          <p:cNvSpPr/>
          <p:nvPr userDrawn="1"/>
        </p:nvSpPr>
        <p:spPr>
          <a:xfrm>
            <a:off x="0" y="1453020"/>
            <a:ext cx="12192000" cy="20565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3DE413-2D38-D741-8E97-6294535AF5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53019"/>
            <a:ext cx="9144000" cy="2056943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BC2706-0B4B-2547-8ACE-E5CA3875DF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55908D-25EA-4F44-BE60-A7024CD702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088D7B-28D2-6440-BE9A-9697D5B2206E}" type="datetime1">
              <a:rPr lang="en-US" smtClean="0"/>
              <a:t>4/21/23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360A21-4E45-0D4E-B507-EE4FD726F0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Caroline Lemieux --- Expanding the Reach of Fuzzing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38B706-8239-6D41-AEA3-13BF0DB075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9A0EA-CFA7-AC46-B8D1-7520C822D2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1991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B40B2-74C2-1D47-B83E-288365BFE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A93C53B-2D0E-834A-9FC8-1D89F29A4F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141F4E-9242-394F-BA8C-CA60107F87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685B2-D2BD-C046-8AC0-3AB3C784DA3E}" type="datetime1">
              <a:rPr lang="en-US" smtClean="0"/>
              <a:t>4/21/23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B75C83-8273-6E41-BA01-0C9821B1B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Caroline Lemieux --- Expanding the Reach of Fuzzing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0FBDC0-F9B5-9641-ADD0-8FDB1BE3B3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9A0EA-CFA7-AC46-B8D1-7520C822D2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7396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59DE769-4846-B549-B08C-51BBA0679CF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4EC2199-053B-534A-A162-9B8D912776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446D1F-A1FC-C244-90D9-5309E8D2D1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974C3-C677-3448-B7DD-154D818BA092}" type="datetime1">
              <a:rPr lang="en-US" smtClean="0"/>
              <a:t>4/21/23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315294-6783-6048-97E7-EDF1BB3F1B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Caroline Lemieux --- Expanding the Reach of Fuzzing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ED32DE-B1A3-9647-931D-9042BD1A8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9A0EA-CFA7-AC46-B8D1-7520C822D2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9378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90A20D-EB3A-8F4F-BF49-418C990D3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6486C1-95F6-944D-BBE2-18386241E5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3CECF8-0DB0-9544-9691-262ED2763D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2BCA2-FD98-AF42-8CB8-59D362F94FB7}" type="datetime1">
              <a:rPr lang="en-US" smtClean="0"/>
              <a:t>4/21/23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204834-7D19-1B45-B0B4-7C584551B3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Caroline Lemieux --- Expanding the Reach of Fuzzing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4E2978-C207-E149-91B2-0A4BDDEAF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9A0EA-CFA7-AC46-B8D1-7520C822D2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9830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63B32-7C65-5747-ADFB-554687FAA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E47026-ADB8-BB47-98E9-EACCC08792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F27FE6-A857-7047-AA58-F13173D589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8DA291-8A70-2E4E-8443-399CE7FBBED6}" type="datetime1">
              <a:rPr lang="en-US" smtClean="0"/>
              <a:t>4/21/23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176E65-3F52-084A-8054-4215D3D8BE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Caroline Lemieux --- Expanding the Reach of Fuzzing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9056FB-1F0D-5741-9466-555AD0DB9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9A0EA-CFA7-AC46-B8D1-7520C822D2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5048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65D5E1-AF7A-8A4F-A643-1EF91718DC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8709DE-DC14-8542-889E-40B5A75556A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2FCDDB-6B2C-7142-8CE2-6E6C9AE5AF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03C884-8F3B-6648-8F2F-20AFD5AB0E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3E449-5B7B-2F4E-90FA-FCF04E5BCD4A}" type="datetime1">
              <a:rPr lang="en-US" smtClean="0"/>
              <a:t>4/21/23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2D0BCD-D789-BE4B-B119-C4576B3614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Caroline Lemieux --- Expanding the Reach of Fuzzing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FB39D7-2EC2-014E-A0B5-5F2A2135AD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9A0EA-CFA7-AC46-B8D1-7520C822D2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5022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B0D067-2035-3647-B73D-E436A14102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D57B32-4A46-4149-9B16-BEBCF70596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CFA39D-8567-164F-B6AA-3D39453DF3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7A64750-930B-D34B-A019-D2F8F70BDC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18586F8-8A63-274A-B2DF-4544D1C0CEA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9774843-853A-6146-BE87-A7EC0A6F7D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5B98D-4B16-8044-955D-C369DD420EB7}" type="datetime1">
              <a:rPr lang="en-US" smtClean="0"/>
              <a:t>4/21/23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E93BB5B-E89A-C443-A026-4794DE8C26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Caroline Lemieux --- Expanding the Reach of Fuzzing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24E670E-5980-754A-82C7-C78FBE9BED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9A0EA-CFA7-AC46-B8D1-7520C822D2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8474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F3A5B7-3C4B-3A41-9386-081751D946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6DCD00-FEF1-734C-9198-4172C8F3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1B1D11-795D-9B4A-8C68-D51B9065367F}" type="datetime1">
              <a:rPr lang="en-US" smtClean="0"/>
              <a:t>4/21/23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7501B7-4EC3-C74F-85AA-4BB37F4E4A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Caroline Lemieux --- Expanding the Reach of Fuzzing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5CC050-3CE6-364E-9A6F-4DD581EF1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9A0EA-CFA7-AC46-B8D1-7520C822D2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8773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484DF7-844E-614C-9932-DE4A417B9C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22483-0CAF-0348-B1CA-5CCE7DA6C54C}" type="datetime1">
              <a:rPr lang="en-US" smtClean="0"/>
              <a:t>4/21/23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C908BE-A643-3D49-9387-07EAED9A62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Caroline Lemieux --- Expanding the Reach of Fuzzing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83A24A-FFE1-DE4E-BB2D-D2D7FC90A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9A0EA-CFA7-AC46-B8D1-7520C822D2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5219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8022D4-0F13-524E-B767-27F14964A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F526F5-3488-C643-84CA-74CB223CA6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1FABF3-BB2B-3F41-A617-7675DFA5C8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618943-4F4D-1C4A-A4A3-A55B1E111E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6F7BD-D46F-894F-9B77-068BABC4E572}" type="datetime1">
              <a:rPr lang="en-US" smtClean="0"/>
              <a:t>4/21/23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ACF474-0064-BA4F-B53E-4B1B8F684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Caroline Lemieux --- Expanding the Reach of Fuzzing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8A7CBE-A898-4E43-BB01-F5AB27BF6C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9A0EA-CFA7-AC46-B8D1-7520C822D2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8852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F7008E-1AF9-D248-86A5-9CAF60AD88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582807B-0F83-224B-80E9-F73B19F5299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0D3A0E-EA54-464D-952C-732BEBA950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53CD94-8BBE-1140-9D15-B5F7F7004B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0CDC2C-894D-0747-A276-BB25C7C72E39}" type="datetime1">
              <a:rPr lang="en-US" smtClean="0"/>
              <a:t>4/21/23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C9DA4D-EC63-B24C-9D35-A55D80BF1B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Caroline Lemieux --- Expanding the Reach of Fuzzing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AA7BAF-7595-234C-ADAA-4A0861265C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9A0EA-CFA7-AC46-B8D1-7520C822D2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6881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0460D20-41B7-0A4B-93A1-6EAC3D8A3834}"/>
              </a:ext>
            </a:extLst>
          </p:cNvPr>
          <p:cNvSpPr/>
          <p:nvPr userDrawn="1"/>
        </p:nvSpPr>
        <p:spPr>
          <a:xfrm>
            <a:off x="0" y="6604419"/>
            <a:ext cx="12192000" cy="25358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BF0A959-E11F-3F46-A840-D0DDA4E34F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E91F88-6675-184D-BD8B-E30E941CCA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DBAD13-320C-F447-83E9-86179DA739E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0" y="6627590"/>
            <a:ext cx="2743200" cy="2194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defRPr>
            </a:lvl1pPr>
          </a:lstStyle>
          <a:p>
            <a:fld id="{60C421AD-4815-C046-A569-8DF8A79BB261}" type="datetime1">
              <a:rPr lang="en-US" smtClean="0"/>
              <a:t>4/21/23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4EF70C-2343-4944-90E7-DA5B4B8453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627590"/>
            <a:ext cx="4114800" cy="2194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defRPr>
            </a:lvl1pPr>
          </a:lstStyle>
          <a:p>
            <a:r>
              <a:rPr lang="en-US"/>
              <a:t>Caroline Lemieux --- Expanding the Reach of Fuzzing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252999-2E22-634E-8018-44C2D87ADB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8800" y="6604419"/>
            <a:ext cx="2743200" cy="2238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defRPr>
            </a:lvl1pPr>
          </a:lstStyle>
          <a:p>
            <a:fld id="{F069A0EA-CFA7-AC46-B8D1-7520C822D2F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0FA17C2-F448-9F45-93C5-CB766FC592D4}"/>
              </a:ext>
            </a:extLst>
          </p:cNvPr>
          <p:cNvSpPr/>
          <p:nvPr userDrawn="1"/>
        </p:nvSpPr>
        <p:spPr>
          <a:xfrm>
            <a:off x="0" y="0"/>
            <a:ext cx="12192000" cy="981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3243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Segoe UI Symbol" panose="020B0502040204020203" pitchFamily="34" charset="0"/>
          <a:ea typeface="Segoe UI Symbol" panose="020B0502040204020203" pitchFamily="34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Segoe UI Symbol" panose="020B0502040204020203" pitchFamily="34" charset="0"/>
          <a:ea typeface="Segoe UI Symbol" panose="020B0502040204020203" pitchFamily="34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Segoe UI Symbol" panose="020B0502040204020203" pitchFamily="34" charset="0"/>
          <a:ea typeface="Segoe UI Symbol" panose="020B0502040204020203" pitchFamily="34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Segoe UI Symbol" panose="020B0502040204020203" pitchFamily="34" charset="0"/>
          <a:ea typeface="Segoe UI Symbol" panose="020B0502040204020203" pitchFamily="34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egoe UI Symbol" panose="020B0502040204020203" pitchFamily="34" charset="0"/>
          <a:ea typeface="Segoe UI Symbol" panose="020B0502040204020203" pitchFamily="34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egoe UI Symbol" panose="020B0502040204020203" pitchFamily="34" charset="0"/>
          <a:ea typeface="Segoe UI Symbol" panose="020B0502040204020203" pitchFamily="34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7" Type="http://schemas.openxmlformats.org/officeDocument/2006/relationships/image" Target="../media/image32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.png"/><Relationship Id="rId5" Type="http://schemas.openxmlformats.org/officeDocument/2006/relationships/image" Target="../media/image42.svg"/><Relationship Id="rId4" Type="http://schemas.openxmlformats.org/officeDocument/2006/relationships/image" Target="../media/image41.png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13" Type="http://schemas.openxmlformats.org/officeDocument/2006/relationships/image" Target="../media/image69.png"/><Relationship Id="rId3" Type="http://schemas.openxmlformats.org/officeDocument/2006/relationships/image" Target="../media/image39.svg"/><Relationship Id="rId7" Type="http://schemas.openxmlformats.org/officeDocument/2006/relationships/image" Target="../media/image32.png"/><Relationship Id="rId12" Type="http://schemas.openxmlformats.org/officeDocument/2006/relationships/customXml" Target="../ink/ink4.xm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.png"/><Relationship Id="rId11" Type="http://schemas.openxmlformats.org/officeDocument/2006/relationships/image" Target="../media/image6.svg"/><Relationship Id="rId5" Type="http://schemas.openxmlformats.org/officeDocument/2006/relationships/image" Target="../media/image42.svg"/><Relationship Id="rId10" Type="http://schemas.openxmlformats.org/officeDocument/2006/relationships/image" Target="../media/image5.png"/><Relationship Id="rId4" Type="http://schemas.openxmlformats.org/officeDocument/2006/relationships/image" Target="../media/image41.png"/><Relationship Id="rId9" Type="http://schemas.openxmlformats.org/officeDocument/2006/relationships/image" Target="../media/image2.sv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7" Type="http://schemas.openxmlformats.org/officeDocument/2006/relationships/image" Target="../media/image42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1.png"/><Relationship Id="rId5" Type="http://schemas.openxmlformats.org/officeDocument/2006/relationships/image" Target="../media/image39.svg"/><Relationship Id="rId4" Type="http://schemas.openxmlformats.org/officeDocument/2006/relationships/image" Target="../media/image38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7" Type="http://schemas.openxmlformats.org/officeDocument/2006/relationships/image" Target="../media/image42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1.png"/><Relationship Id="rId5" Type="http://schemas.openxmlformats.org/officeDocument/2006/relationships/image" Target="../media/image39.svg"/><Relationship Id="rId4" Type="http://schemas.openxmlformats.org/officeDocument/2006/relationships/image" Target="../media/image38.png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3" Type="http://schemas.openxmlformats.org/officeDocument/2006/relationships/image" Target="../media/image34.svg"/><Relationship Id="rId7" Type="http://schemas.openxmlformats.org/officeDocument/2006/relationships/image" Target="../media/image36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.png"/><Relationship Id="rId5" Type="http://schemas.openxmlformats.org/officeDocument/2006/relationships/image" Target="../media/image42.svg"/><Relationship Id="rId4" Type="http://schemas.openxmlformats.org/officeDocument/2006/relationships/image" Target="../media/image41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7" Type="http://schemas.openxmlformats.org/officeDocument/2006/relationships/image" Target="../media/image6.sv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9.xml"/><Relationship Id="rId6" Type="http://schemas.openxmlformats.org/officeDocument/2006/relationships/image" Target="../media/image5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7" Type="http://schemas.openxmlformats.org/officeDocument/2006/relationships/image" Target="../media/image6.sv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0.xml"/><Relationship Id="rId6" Type="http://schemas.openxmlformats.org/officeDocument/2006/relationships/image" Target="../media/image5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7" Type="http://schemas.openxmlformats.org/officeDocument/2006/relationships/image" Target="../media/image6.sv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1.xml"/><Relationship Id="rId6" Type="http://schemas.openxmlformats.org/officeDocument/2006/relationships/image" Target="../media/image5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7" Type="http://schemas.openxmlformats.org/officeDocument/2006/relationships/image" Target="../media/image6.sv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2.xml"/><Relationship Id="rId6" Type="http://schemas.openxmlformats.org/officeDocument/2006/relationships/image" Target="../media/image5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7" Type="http://schemas.openxmlformats.org/officeDocument/2006/relationships/image" Target="../media/image6.sv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3.xml"/><Relationship Id="rId6" Type="http://schemas.openxmlformats.org/officeDocument/2006/relationships/image" Target="../media/image5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.xml"/><Relationship Id="rId7" Type="http://schemas.openxmlformats.org/officeDocument/2006/relationships/image" Target="../media/image6.sv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4.xml"/><Relationship Id="rId6" Type="http://schemas.openxmlformats.org/officeDocument/2006/relationships/image" Target="../media/image5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7" Type="http://schemas.openxmlformats.org/officeDocument/2006/relationships/image" Target="../media/image6.sv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5.xml"/><Relationship Id="rId6" Type="http://schemas.openxmlformats.org/officeDocument/2006/relationships/image" Target="../media/image5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7.xml"/><Relationship Id="rId7" Type="http://schemas.openxmlformats.org/officeDocument/2006/relationships/image" Target="../media/image6.sv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6.xml"/><Relationship Id="rId6" Type="http://schemas.openxmlformats.org/officeDocument/2006/relationships/image" Target="../media/image5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svg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7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8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9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0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1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2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3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4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5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9.svg"/><Relationship Id="rId4" Type="http://schemas.openxmlformats.org/officeDocument/2006/relationships/image" Target="../media/image38.png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7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9.xml"/><Relationship Id="rId7" Type="http://schemas.openxmlformats.org/officeDocument/2006/relationships/image" Target="../media/image6.sv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8.xml"/><Relationship Id="rId6" Type="http://schemas.openxmlformats.org/officeDocument/2006/relationships/image" Target="../media/image5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0.xml"/><Relationship Id="rId7" Type="http://schemas.openxmlformats.org/officeDocument/2006/relationships/image" Target="../media/image6.sv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9.xml"/><Relationship Id="rId6" Type="http://schemas.openxmlformats.org/officeDocument/2006/relationships/image" Target="../media/image5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1.xml"/><Relationship Id="rId7" Type="http://schemas.openxmlformats.org/officeDocument/2006/relationships/image" Target="../media/image6.sv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0.xml"/><Relationship Id="rId6" Type="http://schemas.openxmlformats.org/officeDocument/2006/relationships/image" Target="../media/image5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7" Type="http://schemas.openxmlformats.org/officeDocument/2006/relationships/image" Target="../media/image73.sv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hyperlink" Target="https://en.wikipedia.org/wiki/File:Closure_logo.svg" TargetMode="External"/><Relationship Id="rId4" Type="http://schemas.openxmlformats.org/officeDocument/2006/relationships/image" Target="../media/image58.tiff"/></Relationships>
</file>

<file path=ppt/slides/_rels/slide1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3" Type="http://schemas.openxmlformats.org/officeDocument/2006/relationships/image" Target="../media/image34.svg"/><Relationship Id="rId7" Type="http://schemas.openxmlformats.org/officeDocument/2006/relationships/image" Target="../media/image36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.png"/><Relationship Id="rId5" Type="http://schemas.openxmlformats.org/officeDocument/2006/relationships/image" Target="../media/image42.svg"/><Relationship Id="rId4" Type="http://schemas.openxmlformats.org/officeDocument/2006/relationships/image" Target="../media/image41.png"/></Relationships>
</file>

<file path=ppt/slides/_rels/slide1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3" Type="http://schemas.openxmlformats.org/officeDocument/2006/relationships/image" Target="../media/image34.svg"/><Relationship Id="rId7" Type="http://schemas.openxmlformats.org/officeDocument/2006/relationships/image" Target="../media/image36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.png"/><Relationship Id="rId5" Type="http://schemas.openxmlformats.org/officeDocument/2006/relationships/image" Target="../media/image42.svg"/><Relationship Id="rId4" Type="http://schemas.openxmlformats.org/officeDocument/2006/relationships/image" Target="../media/image41.png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7" Type="http://schemas.openxmlformats.org/officeDocument/2006/relationships/image" Target="../media/image42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1.png"/><Relationship Id="rId5" Type="http://schemas.openxmlformats.org/officeDocument/2006/relationships/image" Target="../media/image39.svg"/><Relationship Id="rId4" Type="http://schemas.openxmlformats.org/officeDocument/2006/relationships/image" Target="../media/image38.png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7" Type="http://schemas.openxmlformats.org/officeDocument/2006/relationships/image" Target="../media/image42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1.png"/><Relationship Id="rId5" Type="http://schemas.openxmlformats.org/officeDocument/2006/relationships/image" Target="../media/image39.svg"/><Relationship Id="rId4" Type="http://schemas.openxmlformats.org/officeDocument/2006/relationships/image" Target="../media/image38.png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0.tiff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0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39.svg"/></Relationships>
</file>

<file path=ppt/slides/_rels/slide1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image" Target="../media/image39.svg"/><Relationship Id="rId7" Type="http://schemas.openxmlformats.org/officeDocument/2006/relationships/image" Target="../media/image1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0.tiff"/><Relationship Id="rId5" Type="http://schemas.openxmlformats.org/officeDocument/2006/relationships/image" Target="../media/image34.svg"/><Relationship Id="rId10" Type="http://schemas.openxmlformats.org/officeDocument/2006/relationships/image" Target="../media/image6.svg"/><Relationship Id="rId4" Type="http://schemas.openxmlformats.org/officeDocument/2006/relationships/image" Target="../media/image33.png"/><Relationship Id="rId9" Type="http://schemas.openxmlformats.org/officeDocument/2006/relationships/image" Target="../media/image5.png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7" Type="http://schemas.openxmlformats.org/officeDocument/2006/relationships/image" Target="../media/image42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1.png"/><Relationship Id="rId5" Type="http://schemas.openxmlformats.org/officeDocument/2006/relationships/image" Target="../media/image39.svg"/><Relationship Id="rId4" Type="http://schemas.openxmlformats.org/officeDocument/2006/relationships/image" Target="../media/image38.png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7" Type="http://schemas.openxmlformats.org/officeDocument/2006/relationships/image" Target="../media/image42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1.png"/><Relationship Id="rId5" Type="http://schemas.openxmlformats.org/officeDocument/2006/relationships/image" Target="../media/image39.svg"/><Relationship Id="rId4" Type="http://schemas.openxmlformats.org/officeDocument/2006/relationships/image" Target="../media/image38.png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7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7" Type="http://schemas.openxmlformats.org/officeDocument/2006/relationships/image" Target="../media/image42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1.png"/><Relationship Id="rId5" Type="http://schemas.openxmlformats.org/officeDocument/2006/relationships/image" Target="../media/image39.svg"/><Relationship Id="rId4" Type="http://schemas.openxmlformats.org/officeDocument/2006/relationships/image" Target="../media/image38.png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2.png"/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5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7" Type="http://schemas.openxmlformats.org/officeDocument/2006/relationships/image" Target="../media/image42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1.png"/><Relationship Id="rId5" Type="http://schemas.openxmlformats.org/officeDocument/2006/relationships/image" Target="../media/image39.svg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2.sv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6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12" Type="http://schemas.openxmlformats.org/officeDocument/2006/relationships/image" Target="../media/image55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9.png"/><Relationship Id="rId11" Type="http://schemas.openxmlformats.org/officeDocument/2006/relationships/image" Target="../media/image54.png"/><Relationship Id="rId5" Type="http://schemas.openxmlformats.org/officeDocument/2006/relationships/image" Target="../media/image48.png"/><Relationship Id="rId10" Type="http://schemas.openxmlformats.org/officeDocument/2006/relationships/image" Target="../media/image53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18" Type="http://schemas.openxmlformats.org/officeDocument/2006/relationships/image" Target="../media/image18.png"/><Relationship Id="rId3" Type="http://schemas.openxmlformats.org/officeDocument/2006/relationships/image" Target="../media/image2.svg"/><Relationship Id="rId21" Type="http://schemas.openxmlformats.org/officeDocument/2006/relationships/image" Target="../media/image21.sv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17" Type="http://schemas.openxmlformats.org/officeDocument/2006/relationships/image" Target="../media/image17.svg"/><Relationship Id="rId2" Type="http://schemas.openxmlformats.org/officeDocument/2006/relationships/image" Target="../media/image1.png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11" Type="http://schemas.openxmlformats.org/officeDocument/2006/relationships/image" Target="../media/image11.svg"/><Relationship Id="rId5" Type="http://schemas.openxmlformats.org/officeDocument/2006/relationships/image" Target="../media/image6.svg"/><Relationship Id="rId15" Type="http://schemas.openxmlformats.org/officeDocument/2006/relationships/image" Target="../media/image15.svg"/><Relationship Id="rId10" Type="http://schemas.openxmlformats.org/officeDocument/2006/relationships/image" Target="../media/image10.png"/><Relationship Id="rId19" Type="http://schemas.openxmlformats.org/officeDocument/2006/relationships/image" Target="../media/image19.svg"/><Relationship Id="rId4" Type="http://schemas.openxmlformats.org/officeDocument/2006/relationships/image" Target="../media/image5.png"/><Relationship Id="rId9" Type="http://schemas.openxmlformats.org/officeDocument/2006/relationships/image" Target="../media/image9.svg"/><Relationship Id="rId14" Type="http://schemas.openxmlformats.org/officeDocument/2006/relationships/image" Target="../media/image14.png"/><Relationship Id="rId22" Type="http://schemas.openxmlformats.org/officeDocument/2006/relationships/image" Target="../media/image2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2.sv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7" Type="http://schemas.openxmlformats.org/officeDocument/2006/relationships/image" Target="../media/image6.sv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6" Type="http://schemas.openxmlformats.org/officeDocument/2006/relationships/image" Target="../media/image5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7" Type="http://schemas.openxmlformats.org/officeDocument/2006/relationships/image" Target="../media/image6.sv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6" Type="http://schemas.openxmlformats.org/officeDocument/2006/relationships/image" Target="../media/image5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18" Type="http://schemas.openxmlformats.org/officeDocument/2006/relationships/image" Target="../media/image17.svg"/><Relationship Id="rId26" Type="http://schemas.microsoft.com/office/2007/relationships/hdphoto" Target="../media/hdphoto1.wdp"/><Relationship Id="rId3" Type="http://schemas.openxmlformats.org/officeDocument/2006/relationships/image" Target="../media/image1.png"/><Relationship Id="rId21" Type="http://schemas.openxmlformats.org/officeDocument/2006/relationships/image" Target="../media/image20.png"/><Relationship Id="rId7" Type="http://schemas.openxmlformats.org/officeDocument/2006/relationships/image" Target="../media/image3.png"/><Relationship Id="rId12" Type="http://schemas.openxmlformats.org/officeDocument/2006/relationships/image" Target="../media/image11.sv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5.svg"/><Relationship Id="rId20" Type="http://schemas.openxmlformats.org/officeDocument/2006/relationships/image" Target="../media/image19.svg"/><Relationship Id="rId29" Type="http://schemas.openxmlformats.org/officeDocument/2006/relationships/image" Target="../media/image27.png"/><Relationship Id="rId1" Type="http://schemas.openxmlformats.org/officeDocument/2006/relationships/tags" Target="../tags/tag1.xml"/><Relationship Id="rId6" Type="http://schemas.openxmlformats.org/officeDocument/2006/relationships/image" Target="../media/image6.sv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32" Type="http://schemas.openxmlformats.org/officeDocument/2006/relationships/image" Target="../media/image29.png"/><Relationship Id="rId5" Type="http://schemas.openxmlformats.org/officeDocument/2006/relationships/image" Target="../media/image5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6.png"/><Relationship Id="rId10" Type="http://schemas.openxmlformats.org/officeDocument/2006/relationships/image" Target="../media/image9.svg"/><Relationship Id="rId19" Type="http://schemas.openxmlformats.org/officeDocument/2006/relationships/image" Target="../media/image18.png"/><Relationship Id="rId31" Type="http://schemas.microsoft.com/office/2007/relationships/hdphoto" Target="../media/hdphoto2.wdp"/><Relationship Id="rId4" Type="http://schemas.openxmlformats.org/officeDocument/2006/relationships/image" Target="../media/image2.svg"/><Relationship Id="rId9" Type="http://schemas.openxmlformats.org/officeDocument/2006/relationships/image" Target="../media/image8.png"/><Relationship Id="rId14" Type="http://schemas.openxmlformats.org/officeDocument/2006/relationships/image" Target="../media/image13.svg"/><Relationship Id="rId22" Type="http://schemas.openxmlformats.org/officeDocument/2006/relationships/image" Target="../media/image21.svg"/><Relationship Id="rId27" Type="http://schemas.openxmlformats.org/officeDocument/2006/relationships/image" Target="../media/image25.png"/><Relationship Id="rId30" Type="http://schemas.openxmlformats.org/officeDocument/2006/relationships/image" Target="../media/image2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2.sv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18" Type="http://schemas.openxmlformats.org/officeDocument/2006/relationships/image" Target="../media/image18.png"/><Relationship Id="rId26" Type="http://schemas.openxmlformats.org/officeDocument/2006/relationships/image" Target="../media/image25.png"/><Relationship Id="rId3" Type="http://schemas.openxmlformats.org/officeDocument/2006/relationships/image" Target="../media/image2.svg"/><Relationship Id="rId21" Type="http://schemas.openxmlformats.org/officeDocument/2006/relationships/image" Target="../media/image21.sv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17" Type="http://schemas.openxmlformats.org/officeDocument/2006/relationships/image" Target="../media/image17.svg"/><Relationship Id="rId25" Type="http://schemas.microsoft.com/office/2007/relationships/hdphoto" Target="../media/hdphoto3.wdp"/><Relationship Id="rId2" Type="http://schemas.openxmlformats.org/officeDocument/2006/relationships/image" Target="../media/image1.png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11" Type="http://schemas.openxmlformats.org/officeDocument/2006/relationships/image" Target="../media/image11.svg"/><Relationship Id="rId24" Type="http://schemas.openxmlformats.org/officeDocument/2006/relationships/image" Target="../media/image24.png"/><Relationship Id="rId32" Type="http://schemas.openxmlformats.org/officeDocument/2006/relationships/image" Target="../media/image30.png"/><Relationship Id="rId5" Type="http://schemas.openxmlformats.org/officeDocument/2006/relationships/image" Target="../media/image6.svg"/><Relationship Id="rId15" Type="http://schemas.openxmlformats.org/officeDocument/2006/relationships/image" Target="../media/image15.svg"/><Relationship Id="rId23" Type="http://schemas.openxmlformats.org/officeDocument/2006/relationships/image" Target="../media/image23.png"/><Relationship Id="rId28" Type="http://schemas.openxmlformats.org/officeDocument/2006/relationships/image" Target="../media/image27.png"/><Relationship Id="rId10" Type="http://schemas.openxmlformats.org/officeDocument/2006/relationships/image" Target="../media/image10.png"/><Relationship Id="rId19" Type="http://schemas.openxmlformats.org/officeDocument/2006/relationships/image" Target="../media/image19.svg"/><Relationship Id="rId31" Type="http://schemas.openxmlformats.org/officeDocument/2006/relationships/image" Target="../media/image29.png"/><Relationship Id="rId4" Type="http://schemas.openxmlformats.org/officeDocument/2006/relationships/image" Target="../media/image5.png"/><Relationship Id="rId9" Type="http://schemas.openxmlformats.org/officeDocument/2006/relationships/image" Target="../media/image9.svg"/><Relationship Id="rId14" Type="http://schemas.openxmlformats.org/officeDocument/2006/relationships/image" Target="../media/image14.png"/><Relationship Id="rId22" Type="http://schemas.openxmlformats.org/officeDocument/2006/relationships/image" Target="../media/image22.png"/><Relationship Id="rId27" Type="http://schemas.openxmlformats.org/officeDocument/2006/relationships/image" Target="../media/image26.png"/><Relationship Id="rId30" Type="http://schemas.microsoft.com/office/2007/relationships/hdphoto" Target="../media/hdphoto4.wdp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.svg"/><Relationship Id="rId7" Type="http://schemas.openxmlformats.org/officeDocument/2006/relationships/image" Target="../media/image4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1.png"/><Relationship Id="rId11" Type="http://schemas.openxmlformats.org/officeDocument/2006/relationships/image" Target="../media/image39.svg"/><Relationship Id="rId5" Type="http://schemas.openxmlformats.org/officeDocument/2006/relationships/image" Target="../media/image6.svg"/><Relationship Id="rId10" Type="http://schemas.openxmlformats.org/officeDocument/2006/relationships/image" Target="../media/image38.png"/><Relationship Id="rId4" Type="http://schemas.openxmlformats.org/officeDocument/2006/relationships/image" Target="../media/image5.png"/><Relationship Id="rId9" Type="http://schemas.openxmlformats.org/officeDocument/2006/relationships/image" Target="../media/image34.sv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7" Type="http://schemas.openxmlformats.org/officeDocument/2006/relationships/image" Target="../media/image42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1.png"/><Relationship Id="rId5" Type="http://schemas.openxmlformats.org/officeDocument/2006/relationships/image" Target="../media/image39.svg"/><Relationship Id="rId4" Type="http://schemas.openxmlformats.org/officeDocument/2006/relationships/image" Target="../media/image38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7" Type="http://schemas.openxmlformats.org/officeDocument/2006/relationships/image" Target="../media/image42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1.png"/><Relationship Id="rId5" Type="http://schemas.openxmlformats.org/officeDocument/2006/relationships/image" Target="../media/image39.svg"/><Relationship Id="rId4" Type="http://schemas.openxmlformats.org/officeDocument/2006/relationships/image" Target="../media/image3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7" Type="http://schemas.openxmlformats.org/officeDocument/2006/relationships/image" Target="../media/image32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.png"/><Relationship Id="rId5" Type="http://schemas.openxmlformats.org/officeDocument/2006/relationships/image" Target="../media/image42.svg"/><Relationship Id="rId4" Type="http://schemas.openxmlformats.org/officeDocument/2006/relationships/image" Target="../media/image4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18" Type="http://schemas.openxmlformats.org/officeDocument/2006/relationships/image" Target="../media/image18.png"/><Relationship Id="rId3" Type="http://schemas.openxmlformats.org/officeDocument/2006/relationships/image" Target="../media/image2.svg"/><Relationship Id="rId21" Type="http://schemas.openxmlformats.org/officeDocument/2006/relationships/image" Target="../media/image21.sv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17" Type="http://schemas.openxmlformats.org/officeDocument/2006/relationships/image" Target="../media/image17.svg"/><Relationship Id="rId2" Type="http://schemas.openxmlformats.org/officeDocument/2006/relationships/image" Target="../media/image1.png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11" Type="http://schemas.openxmlformats.org/officeDocument/2006/relationships/image" Target="../media/image11.svg"/><Relationship Id="rId5" Type="http://schemas.openxmlformats.org/officeDocument/2006/relationships/image" Target="../media/image6.svg"/><Relationship Id="rId15" Type="http://schemas.openxmlformats.org/officeDocument/2006/relationships/image" Target="../media/image15.svg"/><Relationship Id="rId10" Type="http://schemas.openxmlformats.org/officeDocument/2006/relationships/image" Target="../media/image10.png"/><Relationship Id="rId19" Type="http://schemas.openxmlformats.org/officeDocument/2006/relationships/image" Target="../media/image19.svg"/><Relationship Id="rId4" Type="http://schemas.openxmlformats.org/officeDocument/2006/relationships/image" Target="../media/image5.png"/><Relationship Id="rId9" Type="http://schemas.openxmlformats.org/officeDocument/2006/relationships/image" Target="../media/image9.svg"/><Relationship Id="rId14" Type="http://schemas.openxmlformats.org/officeDocument/2006/relationships/image" Target="../media/image14.png"/><Relationship Id="rId22" Type="http://schemas.openxmlformats.org/officeDocument/2006/relationships/image" Target="../media/image22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Relationship Id="rId5" Type="http://schemas.openxmlformats.org/officeDocument/2006/relationships/image" Target="../media/image58.tiff"/><Relationship Id="rId4" Type="http://schemas.openxmlformats.org/officeDocument/2006/relationships/image" Target="../media/image57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notesSlide" Target="../notesSlides/notesSlide19.xml"/><Relationship Id="rId7" Type="http://schemas.openxmlformats.org/officeDocument/2006/relationships/customXml" Target="../ink/ink2.xml"/><Relationship Id="rId12" Type="http://schemas.openxmlformats.org/officeDocument/2006/relationships/image" Target="../media/image58.tif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Relationship Id="rId6" Type="http://schemas.openxmlformats.org/officeDocument/2006/relationships/image" Target="../media/image61.png"/><Relationship Id="rId11" Type="http://schemas.openxmlformats.org/officeDocument/2006/relationships/image" Target="../media/image57.png"/><Relationship Id="rId5" Type="http://schemas.openxmlformats.org/officeDocument/2006/relationships/customXml" Target="../ink/ink1.xml"/><Relationship Id="rId10" Type="http://schemas.openxmlformats.org/officeDocument/2006/relationships/image" Target="../media/image63.png"/><Relationship Id="rId4" Type="http://schemas.openxmlformats.org/officeDocument/2006/relationships/image" Target="../media/image59.png"/><Relationship Id="rId9" Type="http://schemas.openxmlformats.org/officeDocument/2006/relationships/customXml" Target="../ink/ink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7" Type="http://schemas.openxmlformats.org/officeDocument/2006/relationships/image" Target="../media/image6.sv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Relationship Id="rId6" Type="http://schemas.openxmlformats.org/officeDocument/2006/relationships/image" Target="../media/image5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7" Type="http://schemas.openxmlformats.org/officeDocument/2006/relationships/image" Target="../media/image6.sv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Relationship Id="rId6" Type="http://schemas.openxmlformats.org/officeDocument/2006/relationships/image" Target="../media/image5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4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7" Type="http://schemas.openxmlformats.org/officeDocument/2006/relationships/image" Target="../media/image6.sv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.xml"/><Relationship Id="rId6" Type="http://schemas.openxmlformats.org/officeDocument/2006/relationships/image" Target="../media/image5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7" Type="http://schemas.openxmlformats.org/officeDocument/2006/relationships/image" Target="../media/image6.sv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.xml"/><Relationship Id="rId6" Type="http://schemas.openxmlformats.org/officeDocument/2006/relationships/image" Target="../media/image5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7" Type="http://schemas.openxmlformats.org/officeDocument/2006/relationships/image" Target="../media/image6.sv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.xml"/><Relationship Id="rId6" Type="http://schemas.openxmlformats.org/officeDocument/2006/relationships/image" Target="../media/image5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7" Type="http://schemas.openxmlformats.org/officeDocument/2006/relationships/image" Target="../media/image6.sv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.xml"/><Relationship Id="rId6" Type="http://schemas.openxmlformats.org/officeDocument/2006/relationships/image" Target="../media/image5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7" Type="http://schemas.openxmlformats.org/officeDocument/2006/relationships/image" Target="../media/image6.sv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.xml"/><Relationship Id="rId6" Type="http://schemas.openxmlformats.org/officeDocument/2006/relationships/image" Target="../media/image5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7" Type="http://schemas.openxmlformats.org/officeDocument/2006/relationships/image" Target="../media/image6.sv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1.xml"/><Relationship Id="rId6" Type="http://schemas.openxmlformats.org/officeDocument/2006/relationships/image" Target="../media/image5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7" Type="http://schemas.openxmlformats.org/officeDocument/2006/relationships/image" Target="../media/image6.sv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2.xml"/><Relationship Id="rId6" Type="http://schemas.openxmlformats.org/officeDocument/2006/relationships/image" Target="../media/image5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7" Type="http://schemas.openxmlformats.org/officeDocument/2006/relationships/image" Target="../media/image6.sv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3.xml"/><Relationship Id="rId6" Type="http://schemas.openxmlformats.org/officeDocument/2006/relationships/image" Target="../media/image5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4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5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7" Type="http://schemas.openxmlformats.org/officeDocument/2006/relationships/image" Target="../media/image6.sv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6.xml"/><Relationship Id="rId6" Type="http://schemas.openxmlformats.org/officeDocument/2006/relationships/image" Target="../media/image5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7" Type="http://schemas.openxmlformats.org/officeDocument/2006/relationships/image" Target="../media/image6.sv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7.xml"/><Relationship Id="rId6" Type="http://schemas.openxmlformats.org/officeDocument/2006/relationships/image" Target="../media/image5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notesSlide" Target="../notesSlides/notesSlide37.xml"/><Relationship Id="rId7" Type="http://schemas.openxmlformats.org/officeDocument/2006/relationships/image" Target="../media/image6.sv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8.xml"/><Relationship Id="rId6" Type="http://schemas.openxmlformats.org/officeDocument/2006/relationships/image" Target="../media/image5.png"/><Relationship Id="rId5" Type="http://schemas.openxmlformats.org/officeDocument/2006/relationships/image" Target="../media/image2.svg"/><Relationship Id="rId4" Type="http://schemas.openxmlformats.org/officeDocument/2006/relationships/image" Target="../media/image1.png"/><Relationship Id="rId9" Type="http://schemas.openxmlformats.org/officeDocument/2006/relationships/image" Target="../media/image6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171F14-AB13-0242-9AA3-3B57C8A18C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453019"/>
            <a:ext cx="12192000" cy="2056943"/>
          </a:xfrm>
        </p:spPr>
        <p:txBody>
          <a:bodyPr anchor="ctr">
            <a:normAutofit/>
          </a:bodyPr>
          <a:lstStyle/>
          <a:p>
            <a:r>
              <a:rPr lang="en-US" dirty="0"/>
              <a:t>Expanding the Reach of Fuzzing</a:t>
            </a:r>
            <a:br>
              <a:rPr lang="en-US" dirty="0"/>
            </a:br>
            <a:r>
              <a:rPr lang="en-US" sz="4000" dirty="0"/>
              <a:t>From Syntax Errors to Program Synthesis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472E3C-4F0C-6341-9546-8D790AC6D3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257502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Caroline Lemieux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University of British Columbia</a:t>
            </a:r>
          </a:p>
          <a:p>
            <a:r>
              <a:rPr lang="en-US" dirty="0"/>
              <a:t>April 24</a:t>
            </a:r>
            <a:r>
              <a:rPr lang="en-US" baseline="30000" dirty="0"/>
              <a:t>th</a:t>
            </a:r>
            <a:r>
              <a:rPr lang="en-US" dirty="0"/>
              <a:t>, 2023</a:t>
            </a:r>
          </a:p>
        </p:txBody>
      </p:sp>
    </p:spTree>
    <p:extLst>
      <p:ext uri="{BB962C8B-B14F-4D97-AF65-F5344CB8AC3E}">
        <p14:creationId xmlns:p14="http://schemas.microsoft.com/office/powerpoint/2010/main" val="28081229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CDD23AC8-0BA1-8D47-80E0-04E8E50CC5A8}"/>
              </a:ext>
            </a:extLst>
          </p:cNvPr>
          <p:cNvSpPr/>
          <p:nvPr/>
        </p:nvSpPr>
        <p:spPr>
          <a:xfrm>
            <a:off x="2919350" y="3918373"/>
            <a:ext cx="6353299" cy="847110"/>
          </a:xfrm>
          <a:prstGeom prst="roundRect">
            <a:avLst>
              <a:gd name="adj" fmla="val 4069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3600" dirty="0">
              <a:solidFill>
                <a:schemeClr val="tx1"/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DB55900-F38F-DF45-81D4-8E5649989B22}"/>
              </a:ext>
            </a:extLst>
          </p:cNvPr>
          <p:cNvSpPr/>
          <p:nvPr/>
        </p:nvSpPr>
        <p:spPr>
          <a:xfrm>
            <a:off x="2919354" y="1825999"/>
            <a:ext cx="6353299" cy="847110"/>
          </a:xfrm>
          <a:prstGeom prst="roundRect">
            <a:avLst>
              <a:gd name="adj" fmla="val 4069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3600" dirty="0">
              <a:solidFill>
                <a:schemeClr val="tx1"/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B3266D-01EA-0F41-BE39-9CB79449B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FEE03-739A-274F-8887-7BB712041640}" type="datetime1">
              <a:rPr lang="en-US" smtClean="0"/>
              <a:t>4/21/23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2921C1-B4D4-9042-B429-C2CE647AFD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Caroline Lemieux --- Expanding the Reach of Fuzzing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B88DFB-D69E-6E43-96A2-C6B901716E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9A0EA-CFA7-AC46-B8D1-7520C822D2F1}" type="slidenum">
              <a:rPr lang="en-US" smtClean="0"/>
              <a:t>9</a:t>
            </a:fld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4EF93D5-613B-F744-B686-228CAD59C48F}"/>
              </a:ext>
            </a:extLst>
          </p:cNvPr>
          <p:cNvSpPr/>
          <p:nvPr/>
        </p:nvSpPr>
        <p:spPr>
          <a:xfrm>
            <a:off x="2919355" y="779812"/>
            <a:ext cx="6353299" cy="847110"/>
          </a:xfrm>
          <a:prstGeom prst="roundRect">
            <a:avLst>
              <a:gd name="adj" fmla="val 4069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Background on Fuzzing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56BBA310-8D80-E845-9502-E5BC89058E10}"/>
              </a:ext>
            </a:extLst>
          </p:cNvPr>
          <p:cNvSpPr/>
          <p:nvPr/>
        </p:nvSpPr>
        <p:spPr>
          <a:xfrm>
            <a:off x="2919354" y="1825999"/>
            <a:ext cx="6353299" cy="2941210"/>
          </a:xfrm>
          <a:prstGeom prst="roundRect">
            <a:avLst>
              <a:gd name="adj" fmla="val 4069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Identify Under-Generalized Fuzzing Algorithm Components</a:t>
            </a:r>
          </a:p>
          <a:p>
            <a:pPr algn="ctr"/>
            <a:endParaRPr lang="en-US" sz="2400" dirty="0">
              <a:solidFill>
                <a:schemeClr val="tx1"/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algn="ctr"/>
            <a:endParaRPr lang="en-US" sz="2400" dirty="0">
              <a:solidFill>
                <a:schemeClr val="tx1"/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algn="ctr"/>
            <a:r>
              <a:rPr lang="en-US" sz="3200" dirty="0">
                <a:solidFill>
                  <a:schemeClr val="tx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Generalize/Tune to Expand Application Domains of Fuzzing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D8FB7CAD-C285-DF49-BFAB-1AA1BD99A5CA}"/>
              </a:ext>
            </a:extLst>
          </p:cNvPr>
          <p:cNvSpPr/>
          <p:nvPr/>
        </p:nvSpPr>
        <p:spPr>
          <a:xfrm>
            <a:off x="2919350" y="4964560"/>
            <a:ext cx="6353299" cy="847110"/>
          </a:xfrm>
          <a:prstGeom prst="roundRect">
            <a:avLst>
              <a:gd name="adj" fmla="val 4069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Future Directions</a:t>
            </a:r>
          </a:p>
        </p:txBody>
      </p:sp>
      <p:sp>
        <p:nvSpPr>
          <p:cNvPr id="2" name="Down Arrow 1">
            <a:extLst>
              <a:ext uri="{FF2B5EF4-FFF2-40B4-BE49-F238E27FC236}">
                <a16:creationId xmlns:a16="http://schemas.microsoft.com/office/drawing/2014/main" id="{59A3C8FA-920B-8449-8956-90E7A2C0451B}"/>
              </a:ext>
            </a:extLst>
          </p:cNvPr>
          <p:cNvSpPr/>
          <p:nvPr/>
        </p:nvSpPr>
        <p:spPr>
          <a:xfrm>
            <a:off x="5940456" y="3033196"/>
            <a:ext cx="311085" cy="526815"/>
          </a:xfrm>
          <a:prstGeom prst="downArrow">
            <a:avLst>
              <a:gd name="adj1" fmla="val 31818"/>
              <a:gd name="adj2" fmla="val 7727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568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B3266D-01EA-0F41-BE39-9CB79449B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8C7240-EF2A-964B-B180-60E24EAEDCAD}" type="datetime1">
              <a:rPr lang="en-US" smtClean="0"/>
              <a:t>4/21/23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2921C1-B4D4-9042-B429-C2CE647AFD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Caroline Lemieux --- Expanding the Reach of Fuzzing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B88DFB-D69E-6E43-96A2-C6B901716E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9A0EA-CFA7-AC46-B8D1-7520C822D2F1}" type="slidenum">
              <a:rPr lang="en-US" smtClean="0"/>
              <a:t>99</a:t>
            </a:fld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4EF93D5-613B-F744-B686-228CAD59C48F}"/>
              </a:ext>
            </a:extLst>
          </p:cNvPr>
          <p:cNvSpPr/>
          <p:nvPr/>
        </p:nvSpPr>
        <p:spPr>
          <a:xfrm>
            <a:off x="2919355" y="260521"/>
            <a:ext cx="6353299" cy="847110"/>
          </a:xfrm>
          <a:prstGeom prst="roundRect">
            <a:avLst>
              <a:gd name="adj" fmla="val 4069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Background on Fuzzing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82DAE01-E01D-9041-8B40-2562AF0779B2}"/>
              </a:ext>
            </a:extLst>
          </p:cNvPr>
          <p:cNvSpPr/>
          <p:nvPr/>
        </p:nvSpPr>
        <p:spPr>
          <a:xfrm>
            <a:off x="2919350" y="4516686"/>
            <a:ext cx="6353299" cy="847110"/>
          </a:xfrm>
          <a:prstGeom prst="roundRect">
            <a:avLst>
              <a:gd name="adj" fmla="val 4069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dirty="0">
                <a:solidFill>
                  <a:schemeClr val="tx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Smart Generators</a:t>
            </a:r>
          </a:p>
        </p:txBody>
      </p:sp>
      <p:sp>
        <p:nvSpPr>
          <p:cNvPr id="11" name="!!plz">
            <a:extLst>
              <a:ext uri="{FF2B5EF4-FFF2-40B4-BE49-F238E27FC236}">
                <a16:creationId xmlns:a16="http://schemas.microsoft.com/office/drawing/2014/main" id="{56BBA310-8D80-E845-9502-E5BC89058E10}"/>
              </a:ext>
            </a:extLst>
          </p:cNvPr>
          <p:cNvSpPr/>
          <p:nvPr/>
        </p:nvSpPr>
        <p:spPr>
          <a:xfrm>
            <a:off x="1703471" y="1306708"/>
            <a:ext cx="8513857" cy="1923215"/>
          </a:xfrm>
          <a:prstGeom prst="roundRect">
            <a:avLst>
              <a:gd name="adj" fmla="val 4069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3600" dirty="0">
              <a:solidFill>
                <a:schemeClr val="tx1"/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19B3489-33E0-6F46-AB55-D815B54D4F09}"/>
              </a:ext>
            </a:extLst>
          </p:cNvPr>
          <p:cNvSpPr/>
          <p:nvPr/>
        </p:nvSpPr>
        <p:spPr>
          <a:xfrm>
            <a:off x="2919351" y="3470499"/>
            <a:ext cx="6353299" cy="847110"/>
          </a:xfrm>
          <a:prstGeom prst="roundRect">
            <a:avLst>
              <a:gd name="adj" fmla="val 4069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dirty="0">
                <a:solidFill>
                  <a:schemeClr val="tx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Exploring Core Logic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D8FB7CAD-C285-DF49-BFAB-1AA1BD99A5CA}"/>
              </a:ext>
            </a:extLst>
          </p:cNvPr>
          <p:cNvSpPr/>
          <p:nvPr/>
        </p:nvSpPr>
        <p:spPr>
          <a:xfrm>
            <a:off x="2919350" y="5562873"/>
            <a:ext cx="6353299" cy="847110"/>
          </a:xfrm>
          <a:prstGeom prst="roundRect">
            <a:avLst>
              <a:gd name="adj" fmla="val 4069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Future Directions</a:t>
            </a:r>
          </a:p>
        </p:txBody>
      </p:sp>
      <p:pic>
        <p:nvPicPr>
          <p:cNvPr id="17" name="Graphic 16" descr="Scuba diving">
            <a:extLst>
              <a:ext uri="{FF2B5EF4-FFF2-40B4-BE49-F238E27FC236}">
                <a16:creationId xmlns:a16="http://schemas.microsoft.com/office/drawing/2014/main" id="{B670C619-3464-8A4D-9414-92863F3478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58246" y="3436854"/>
            <a:ext cx="914400" cy="914400"/>
          </a:xfrm>
          <a:prstGeom prst="rect">
            <a:avLst/>
          </a:prstGeom>
        </p:spPr>
      </p:pic>
      <p:pic>
        <p:nvPicPr>
          <p:cNvPr id="19" name="Graphic 18" descr="Head with gears">
            <a:extLst>
              <a:ext uri="{FF2B5EF4-FFF2-40B4-BE49-F238E27FC236}">
                <a16:creationId xmlns:a16="http://schemas.microsoft.com/office/drawing/2014/main" id="{932CBDDA-60F3-934A-93F8-D41D9FC563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58246" y="4504475"/>
            <a:ext cx="914400" cy="9144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036A8BC5-BC79-394B-A2CE-98AD4F3F2A3A}"/>
              </a:ext>
            </a:extLst>
          </p:cNvPr>
          <p:cNvSpPr/>
          <p:nvPr/>
        </p:nvSpPr>
        <p:spPr>
          <a:xfrm>
            <a:off x="1013908" y="3436854"/>
            <a:ext cx="10436352" cy="2988407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E126811-8683-814C-A25E-D40B81418326}"/>
              </a:ext>
            </a:extLst>
          </p:cNvPr>
          <p:cNvSpPr/>
          <p:nvPr/>
        </p:nvSpPr>
        <p:spPr>
          <a:xfrm>
            <a:off x="730451" y="122994"/>
            <a:ext cx="10436352" cy="984637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B4D4C518-EC9C-E74F-BF41-7788BE9E3C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15239" y="2447620"/>
            <a:ext cx="1480168" cy="61111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E0FE029-524A-7741-B5AC-C5CE94D3FA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11642" y="1352022"/>
            <a:ext cx="838200" cy="948489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AA6D31E9-E817-FC41-95A8-A312C1A749B3}"/>
              </a:ext>
            </a:extLst>
          </p:cNvPr>
          <p:cNvSpPr txBox="1"/>
          <p:nvPr/>
        </p:nvSpPr>
        <p:spPr>
          <a:xfrm>
            <a:off x="3801290" y="1400610"/>
            <a:ext cx="641603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PerfFuzz</a:t>
            </a:r>
            <a:endParaRPr lang="en-US" sz="22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r>
              <a:rPr lang="en-US" sz="2200" b="1" u="sng" dirty="0">
                <a:latin typeface="Segoe UI Symbol" panose="020B0502040204020203" pitchFamily="34" charset="0"/>
                <a:ea typeface="Segoe UI Symbol" panose="020B0502040204020203" pitchFamily="34" charset="0"/>
              </a:rPr>
              <a:t>Lemieux</a:t>
            </a:r>
            <a:r>
              <a:rPr lang="en-US" sz="22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, Padhye, Sen &amp; Song. ISSTA ‘18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C33F1D1-C036-F740-8087-21381B807E53}"/>
              </a:ext>
            </a:extLst>
          </p:cNvPr>
          <p:cNvSpPr txBox="1"/>
          <p:nvPr/>
        </p:nvSpPr>
        <p:spPr>
          <a:xfrm>
            <a:off x="3801291" y="2345100"/>
            <a:ext cx="66872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latin typeface="Segoe UI Symbol" panose="020B0502040204020203" pitchFamily="34" charset="0"/>
                <a:ea typeface="Segoe UI Symbol" panose="020B0502040204020203" pitchFamily="34" charset="0"/>
              </a:rPr>
              <a:t>FuzzFactory</a:t>
            </a:r>
            <a:endParaRPr lang="en-US" sz="22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r>
              <a:rPr lang="en-US" sz="20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Padhye, </a:t>
            </a:r>
            <a:r>
              <a:rPr lang="en-US" sz="2000" b="1" u="sng" dirty="0">
                <a:latin typeface="Segoe UI Symbol" panose="020B0502040204020203" pitchFamily="34" charset="0"/>
                <a:ea typeface="Segoe UI Symbol" panose="020B0502040204020203" pitchFamily="34" charset="0"/>
              </a:rPr>
              <a:t>Lemieux</a:t>
            </a:r>
            <a:r>
              <a:rPr lang="en-US" sz="20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, Sen, Laurent &amp; Vijayakumar. </a:t>
            </a:r>
            <a:r>
              <a:rPr lang="en-US" sz="16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OOPSLA ‘19</a:t>
            </a:r>
            <a:endParaRPr lang="en-US" sz="20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08AB5BE-25C3-0540-9010-FDA3658D0CDB}"/>
              </a:ext>
            </a:extLst>
          </p:cNvPr>
          <p:cNvSpPr/>
          <p:nvPr/>
        </p:nvSpPr>
        <p:spPr>
          <a:xfrm>
            <a:off x="5263008" y="1453918"/>
            <a:ext cx="4885037" cy="434646"/>
          </a:xfrm>
          <a:prstGeom prst="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 w="50800" h="50800"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4">
                    <a:lumMod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ACM/SIGSOFT Distinguished Paper Award</a:t>
            </a:r>
          </a:p>
        </p:txBody>
      </p:sp>
    </p:spTree>
    <p:extLst>
      <p:ext uri="{BB962C8B-B14F-4D97-AF65-F5344CB8AC3E}">
        <p14:creationId xmlns:p14="http://schemas.microsoft.com/office/powerpoint/2010/main" val="422085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B3266D-01EA-0F41-BE39-9CB79449B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8C7240-EF2A-964B-B180-60E24EAEDCAD}" type="datetime1">
              <a:rPr lang="en-US" smtClean="0"/>
              <a:t>4/21/23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2921C1-B4D4-9042-B429-C2CE647AFD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Caroline Lemieux --- Expanding the Reach of Fuzzing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B88DFB-D69E-6E43-96A2-C6B901716E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9A0EA-CFA7-AC46-B8D1-7520C822D2F1}" type="slidenum">
              <a:rPr lang="en-US" smtClean="0"/>
              <a:t>100</a:t>
            </a:fld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4EF93D5-613B-F744-B686-228CAD59C48F}"/>
              </a:ext>
            </a:extLst>
          </p:cNvPr>
          <p:cNvSpPr/>
          <p:nvPr/>
        </p:nvSpPr>
        <p:spPr>
          <a:xfrm>
            <a:off x="2919355" y="260521"/>
            <a:ext cx="6353299" cy="847110"/>
          </a:xfrm>
          <a:prstGeom prst="roundRect">
            <a:avLst>
              <a:gd name="adj" fmla="val 4069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Background on Fuzzing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82DAE01-E01D-9041-8B40-2562AF0779B2}"/>
              </a:ext>
            </a:extLst>
          </p:cNvPr>
          <p:cNvSpPr/>
          <p:nvPr/>
        </p:nvSpPr>
        <p:spPr>
          <a:xfrm>
            <a:off x="2919350" y="4516686"/>
            <a:ext cx="6353299" cy="847110"/>
          </a:xfrm>
          <a:prstGeom prst="roundRect">
            <a:avLst>
              <a:gd name="adj" fmla="val 4069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dirty="0">
                <a:solidFill>
                  <a:schemeClr val="tx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Smart Generators</a:t>
            </a:r>
          </a:p>
        </p:txBody>
      </p:sp>
      <p:sp>
        <p:nvSpPr>
          <p:cNvPr id="11" name="!!plz">
            <a:extLst>
              <a:ext uri="{FF2B5EF4-FFF2-40B4-BE49-F238E27FC236}">
                <a16:creationId xmlns:a16="http://schemas.microsoft.com/office/drawing/2014/main" id="{56BBA310-8D80-E845-9502-E5BC89058E10}"/>
              </a:ext>
            </a:extLst>
          </p:cNvPr>
          <p:cNvSpPr/>
          <p:nvPr/>
        </p:nvSpPr>
        <p:spPr>
          <a:xfrm>
            <a:off x="1703471" y="1306708"/>
            <a:ext cx="8513857" cy="1923215"/>
          </a:xfrm>
          <a:prstGeom prst="roundRect">
            <a:avLst>
              <a:gd name="adj" fmla="val 4069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3600" dirty="0">
              <a:solidFill>
                <a:schemeClr val="tx1"/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19B3489-33E0-6F46-AB55-D815B54D4F09}"/>
              </a:ext>
            </a:extLst>
          </p:cNvPr>
          <p:cNvSpPr/>
          <p:nvPr/>
        </p:nvSpPr>
        <p:spPr>
          <a:xfrm>
            <a:off x="2919351" y="3470499"/>
            <a:ext cx="6353299" cy="847110"/>
          </a:xfrm>
          <a:prstGeom prst="roundRect">
            <a:avLst>
              <a:gd name="adj" fmla="val 4069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dirty="0">
                <a:solidFill>
                  <a:schemeClr val="tx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Exploring Core Logic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D8FB7CAD-C285-DF49-BFAB-1AA1BD99A5CA}"/>
              </a:ext>
            </a:extLst>
          </p:cNvPr>
          <p:cNvSpPr/>
          <p:nvPr/>
        </p:nvSpPr>
        <p:spPr>
          <a:xfrm>
            <a:off x="2919350" y="5562873"/>
            <a:ext cx="6353299" cy="847110"/>
          </a:xfrm>
          <a:prstGeom prst="roundRect">
            <a:avLst>
              <a:gd name="adj" fmla="val 4069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Future Directions</a:t>
            </a:r>
          </a:p>
        </p:txBody>
      </p:sp>
      <p:pic>
        <p:nvPicPr>
          <p:cNvPr id="17" name="Graphic 16" descr="Scuba diving">
            <a:extLst>
              <a:ext uri="{FF2B5EF4-FFF2-40B4-BE49-F238E27FC236}">
                <a16:creationId xmlns:a16="http://schemas.microsoft.com/office/drawing/2014/main" id="{B670C619-3464-8A4D-9414-92863F3478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58246" y="3436854"/>
            <a:ext cx="914400" cy="914400"/>
          </a:xfrm>
          <a:prstGeom prst="rect">
            <a:avLst/>
          </a:prstGeom>
        </p:spPr>
      </p:pic>
      <p:pic>
        <p:nvPicPr>
          <p:cNvPr id="19" name="Graphic 18" descr="Head with gears">
            <a:extLst>
              <a:ext uri="{FF2B5EF4-FFF2-40B4-BE49-F238E27FC236}">
                <a16:creationId xmlns:a16="http://schemas.microsoft.com/office/drawing/2014/main" id="{932CBDDA-60F3-934A-93F8-D41D9FC563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58246" y="4504475"/>
            <a:ext cx="914400" cy="9144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036A8BC5-BC79-394B-A2CE-98AD4F3F2A3A}"/>
              </a:ext>
            </a:extLst>
          </p:cNvPr>
          <p:cNvSpPr/>
          <p:nvPr/>
        </p:nvSpPr>
        <p:spPr>
          <a:xfrm>
            <a:off x="1013908" y="3436854"/>
            <a:ext cx="10436352" cy="2988407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E126811-8683-814C-A25E-D40B81418326}"/>
              </a:ext>
            </a:extLst>
          </p:cNvPr>
          <p:cNvSpPr/>
          <p:nvPr/>
        </p:nvSpPr>
        <p:spPr>
          <a:xfrm>
            <a:off x="730451" y="122994"/>
            <a:ext cx="10436352" cy="984637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B4D4C518-EC9C-E74F-BF41-7788BE9E3C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15239" y="2447620"/>
            <a:ext cx="1480168" cy="61111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E0FE029-524A-7741-B5AC-C5CE94D3FA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11642" y="1352022"/>
            <a:ext cx="838200" cy="948489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AA6D31E9-E817-FC41-95A8-A312C1A749B3}"/>
              </a:ext>
            </a:extLst>
          </p:cNvPr>
          <p:cNvSpPr txBox="1"/>
          <p:nvPr/>
        </p:nvSpPr>
        <p:spPr>
          <a:xfrm>
            <a:off x="3801290" y="1400610"/>
            <a:ext cx="641603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PerfFuzz</a:t>
            </a:r>
            <a:endParaRPr lang="en-US" sz="22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r>
              <a:rPr lang="en-US" sz="2200" b="1" u="sng" dirty="0">
                <a:latin typeface="Segoe UI Symbol" panose="020B0502040204020203" pitchFamily="34" charset="0"/>
                <a:ea typeface="Segoe UI Symbol" panose="020B0502040204020203" pitchFamily="34" charset="0"/>
              </a:rPr>
              <a:t>Lemieux</a:t>
            </a:r>
            <a:r>
              <a:rPr lang="en-US" sz="22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, Padhye, Sen &amp; Song. ISSTA ‘18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C33F1D1-C036-F740-8087-21381B807E53}"/>
              </a:ext>
            </a:extLst>
          </p:cNvPr>
          <p:cNvSpPr txBox="1"/>
          <p:nvPr/>
        </p:nvSpPr>
        <p:spPr>
          <a:xfrm>
            <a:off x="3801291" y="2345100"/>
            <a:ext cx="66872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latin typeface="Segoe UI Symbol" panose="020B0502040204020203" pitchFamily="34" charset="0"/>
                <a:ea typeface="Segoe UI Symbol" panose="020B0502040204020203" pitchFamily="34" charset="0"/>
              </a:rPr>
              <a:t>FuzzFactory</a:t>
            </a:r>
            <a:endParaRPr lang="en-US" sz="22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r>
              <a:rPr lang="en-US" sz="20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Padhye, </a:t>
            </a:r>
            <a:r>
              <a:rPr lang="en-US" sz="2000" b="1" u="sng" dirty="0">
                <a:latin typeface="Segoe UI Symbol" panose="020B0502040204020203" pitchFamily="34" charset="0"/>
                <a:ea typeface="Segoe UI Symbol" panose="020B0502040204020203" pitchFamily="34" charset="0"/>
              </a:rPr>
              <a:t>Lemieux</a:t>
            </a:r>
            <a:r>
              <a:rPr lang="en-US" sz="20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, Sen, Laurent &amp; Vijayakumar. </a:t>
            </a:r>
            <a:r>
              <a:rPr lang="en-US" sz="16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OOPSLA ‘19</a:t>
            </a:r>
            <a:endParaRPr lang="en-US" sz="20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08AB5BE-25C3-0540-9010-FDA3658D0CDB}"/>
              </a:ext>
            </a:extLst>
          </p:cNvPr>
          <p:cNvSpPr/>
          <p:nvPr/>
        </p:nvSpPr>
        <p:spPr>
          <a:xfrm>
            <a:off x="5263008" y="1453918"/>
            <a:ext cx="4885037" cy="434646"/>
          </a:xfrm>
          <a:prstGeom prst="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 w="50800" h="50800"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4">
                    <a:lumMod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ACM/SIGSOFT Distinguished Paper Award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118FC05-C35C-0042-8C9F-03BE81908AB6}"/>
              </a:ext>
            </a:extLst>
          </p:cNvPr>
          <p:cNvSpPr/>
          <p:nvPr/>
        </p:nvSpPr>
        <p:spPr>
          <a:xfrm>
            <a:off x="2567353" y="3312639"/>
            <a:ext cx="7057292" cy="319533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sz="24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Generalize “feedback” with map-based abstraction </a:t>
            </a:r>
            <a:r>
              <a:rPr lang="en-US" sz="2400" dirty="0">
                <a:latin typeface="Segoe UI Symbol" panose="020B0502040204020203" pitchFamily="34" charset="0"/>
                <a:ea typeface="Segoe UI Symbol" panose="020B0502040204020203" pitchFamily="34" charset="0"/>
                <a:sym typeface="Wingdings" pitchFamily="2" charset="2"/>
              </a:rPr>
              <a:t> new bug domains</a:t>
            </a:r>
            <a:endParaRPr lang="en-US" sz="24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72C1ACE6-0E8A-9A48-AD81-765A83D4E6CD}"/>
              </a:ext>
            </a:extLst>
          </p:cNvPr>
          <p:cNvSpPr/>
          <p:nvPr/>
        </p:nvSpPr>
        <p:spPr>
          <a:xfrm>
            <a:off x="5263008" y="3904719"/>
            <a:ext cx="632768" cy="2841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Input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C3EC500-7154-BD40-94A3-A113C23235B8}"/>
              </a:ext>
            </a:extLst>
          </p:cNvPr>
          <p:cNvSpPr/>
          <p:nvPr/>
        </p:nvSpPr>
        <p:spPr>
          <a:xfrm>
            <a:off x="5924430" y="3827537"/>
            <a:ext cx="62869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1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mutate</a:t>
            </a:r>
          </a:p>
        </p:txBody>
      </p:sp>
      <p:cxnSp>
        <p:nvCxnSpPr>
          <p:cNvPr id="22" name="!!arrow_execute">
            <a:extLst>
              <a:ext uri="{FF2B5EF4-FFF2-40B4-BE49-F238E27FC236}">
                <a16:creationId xmlns:a16="http://schemas.microsoft.com/office/drawing/2014/main" id="{27C5FC65-1FF5-FE4A-BE6D-27A562C323BC}"/>
              </a:ext>
            </a:extLst>
          </p:cNvPr>
          <p:cNvCxnSpPr>
            <a:cxnSpLocks/>
          </p:cNvCxnSpPr>
          <p:nvPr/>
        </p:nvCxnSpPr>
        <p:spPr>
          <a:xfrm>
            <a:off x="7388615" y="4046769"/>
            <a:ext cx="68939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2C7B19F3-CF0B-0043-84A7-AC54C4E63C06}"/>
              </a:ext>
            </a:extLst>
          </p:cNvPr>
          <p:cNvSpPr/>
          <p:nvPr/>
        </p:nvSpPr>
        <p:spPr>
          <a:xfrm>
            <a:off x="7352536" y="3835366"/>
            <a:ext cx="66396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1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execute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A7AAF1D7-5D5B-1949-B725-EF2D15DBD7FE}"/>
              </a:ext>
            </a:extLst>
          </p:cNvPr>
          <p:cNvSpPr/>
          <p:nvPr/>
        </p:nvSpPr>
        <p:spPr>
          <a:xfrm>
            <a:off x="6459405" y="3628260"/>
            <a:ext cx="632768" cy="28410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Input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96E4F871-074E-714A-93AC-9007CEF2BA65}"/>
              </a:ext>
            </a:extLst>
          </p:cNvPr>
          <p:cNvSpPr/>
          <p:nvPr/>
        </p:nvSpPr>
        <p:spPr>
          <a:xfrm>
            <a:off x="6553029" y="3721884"/>
            <a:ext cx="632768" cy="284100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Input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2AD90543-EE70-A641-AEC2-B201485F7BE0}"/>
              </a:ext>
            </a:extLst>
          </p:cNvPr>
          <p:cNvSpPr/>
          <p:nvPr/>
        </p:nvSpPr>
        <p:spPr>
          <a:xfrm>
            <a:off x="6646653" y="3815508"/>
            <a:ext cx="632768" cy="2841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Input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22C930C8-8F68-1349-B2FA-3BA8E72C6F28}"/>
              </a:ext>
            </a:extLst>
          </p:cNvPr>
          <p:cNvSpPr/>
          <p:nvPr/>
        </p:nvSpPr>
        <p:spPr>
          <a:xfrm>
            <a:off x="6740277" y="3909132"/>
            <a:ext cx="632768" cy="28410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Input</a:t>
            </a:r>
            <a:r>
              <a:rPr lang="en-US" sz="1100" baseline="-250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n</a:t>
            </a:r>
            <a:r>
              <a:rPr lang="en-US" sz="11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’</a:t>
            </a:r>
          </a:p>
        </p:txBody>
      </p:sp>
      <p:cxnSp>
        <p:nvCxnSpPr>
          <p:cNvPr id="32" name="!!arrow_mutate">
            <a:extLst>
              <a:ext uri="{FF2B5EF4-FFF2-40B4-BE49-F238E27FC236}">
                <a16:creationId xmlns:a16="http://schemas.microsoft.com/office/drawing/2014/main" id="{ED684199-9D42-2B40-AA1B-EE4F777AF187}"/>
              </a:ext>
            </a:extLst>
          </p:cNvPr>
          <p:cNvCxnSpPr>
            <a:cxnSpLocks/>
          </p:cNvCxnSpPr>
          <p:nvPr/>
        </p:nvCxnSpPr>
        <p:spPr>
          <a:xfrm>
            <a:off x="5927210" y="4046769"/>
            <a:ext cx="74972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Group 32">
            <a:extLst>
              <a:ext uri="{FF2B5EF4-FFF2-40B4-BE49-F238E27FC236}">
                <a16:creationId xmlns:a16="http://schemas.microsoft.com/office/drawing/2014/main" id="{0C54952F-53F4-A34C-92B3-AB4987D172F0}"/>
              </a:ext>
            </a:extLst>
          </p:cNvPr>
          <p:cNvGrpSpPr/>
          <p:nvPr/>
        </p:nvGrpSpPr>
        <p:grpSpPr>
          <a:xfrm>
            <a:off x="7953906" y="3651932"/>
            <a:ext cx="798499" cy="798499"/>
            <a:chOff x="7565191" y="2194798"/>
            <a:chExt cx="2721425" cy="2721425"/>
          </a:xfrm>
        </p:grpSpPr>
        <p:pic>
          <p:nvPicPr>
            <p:cNvPr id="34" name="Content Placeholder 7" descr="Document">
              <a:extLst>
                <a:ext uri="{FF2B5EF4-FFF2-40B4-BE49-F238E27FC236}">
                  <a16:creationId xmlns:a16="http://schemas.microsoft.com/office/drawing/2014/main" id="{D90C5960-094A-2C42-9A1C-B37C2DD096A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565191" y="2194798"/>
              <a:ext cx="2721425" cy="2721425"/>
            </a:xfrm>
            <a:prstGeom prst="rect">
              <a:avLst/>
            </a:prstGeom>
          </p:spPr>
        </p:pic>
        <p:pic>
          <p:nvPicPr>
            <p:cNvPr id="35" name="Graphic 34" descr="Bug">
              <a:extLst>
                <a:ext uri="{FF2B5EF4-FFF2-40B4-BE49-F238E27FC236}">
                  <a16:creationId xmlns:a16="http://schemas.microsoft.com/office/drawing/2014/main" id="{F4569AE6-5725-EE46-8912-6A425598F1A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8266665" y="3630702"/>
              <a:ext cx="309381" cy="309381"/>
            </a:xfrm>
            <a:prstGeom prst="rect">
              <a:avLst/>
            </a:prstGeom>
          </p:spPr>
        </p:pic>
        <p:pic>
          <p:nvPicPr>
            <p:cNvPr id="36" name="Graphic 35" descr="Bug">
              <a:extLst>
                <a:ext uri="{FF2B5EF4-FFF2-40B4-BE49-F238E27FC236}">
                  <a16:creationId xmlns:a16="http://schemas.microsoft.com/office/drawing/2014/main" id="{E9DFE648-F0C8-2245-8E26-2C5C9ABAC5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9223856" y="4080208"/>
              <a:ext cx="309381" cy="309381"/>
            </a:xfrm>
            <a:prstGeom prst="rect">
              <a:avLst/>
            </a:prstGeom>
          </p:spPr>
        </p:pic>
        <p:pic>
          <p:nvPicPr>
            <p:cNvPr id="37" name="Graphic 36" descr="Bug">
              <a:extLst>
                <a:ext uri="{FF2B5EF4-FFF2-40B4-BE49-F238E27FC236}">
                  <a16:creationId xmlns:a16="http://schemas.microsoft.com/office/drawing/2014/main" id="{E34D0BC6-B7E4-0046-9F59-826DF1E93EC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9223856" y="3273323"/>
              <a:ext cx="309381" cy="309381"/>
            </a:xfrm>
            <a:prstGeom prst="rect">
              <a:avLst/>
            </a:prstGeom>
          </p:spPr>
        </p:pic>
      </p:grpSp>
      <p:cxnSp>
        <p:nvCxnSpPr>
          <p:cNvPr id="38" name="Elbow Connector 37">
            <a:extLst>
              <a:ext uri="{FF2B5EF4-FFF2-40B4-BE49-F238E27FC236}">
                <a16:creationId xmlns:a16="http://schemas.microsoft.com/office/drawing/2014/main" id="{3FB90B84-B282-CD44-9FA6-168BDC622CCF}"/>
              </a:ext>
            </a:extLst>
          </p:cNvPr>
          <p:cNvCxnSpPr>
            <a:cxnSpLocks/>
            <a:endCxn id="43" idx="3"/>
          </p:cNvCxnSpPr>
          <p:nvPr/>
        </p:nvCxnSpPr>
        <p:spPr>
          <a:xfrm rot="5400000">
            <a:off x="7780110" y="4608479"/>
            <a:ext cx="827654" cy="318436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Group 38">
            <a:extLst>
              <a:ext uri="{FF2B5EF4-FFF2-40B4-BE49-F238E27FC236}">
                <a16:creationId xmlns:a16="http://schemas.microsoft.com/office/drawing/2014/main" id="{F0713D06-7546-444F-94AA-9BF2EA5A3D8D}"/>
              </a:ext>
            </a:extLst>
          </p:cNvPr>
          <p:cNvGrpSpPr/>
          <p:nvPr/>
        </p:nvGrpSpPr>
        <p:grpSpPr>
          <a:xfrm>
            <a:off x="6840328" y="4696674"/>
            <a:ext cx="1194391" cy="688828"/>
            <a:chOff x="7822713" y="4173404"/>
            <a:chExt cx="1944216" cy="1121266"/>
          </a:xfrm>
        </p:grpSpPr>
        <p:sp>
          <p:nvSpPr>
            <p:cNvPr id="40" name="Rounded Rectangle 39">
              <a:extLst>
                <a:ext uri="{FF2B5EF4-FFF2-40B4-BE49-F238E27FC236}">
                  <a16:creationId xmlns:a16="http://schemas.microsoft.com/office/drawing/2014/main" id="{F62F70A2-49E5-5847-9B07-3BF72877AE4B}"/>
                </a:ext>
              </a:extLst>
            </p:cNvPr>
            <p:cNvSpPr/>
            <p:nvPr/>
          </p:nvSpPr>
          <p:spPr>
            <a:xfrm>
              <a:off x="7822713" y="4173404"/>
              <a:ext cx="1487016" cy="664066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latin typeface="Segoe UI Symbol" panose="020B0502040204020203" pitchFamily="34" charset="0"/>
                  <a:ea typeface="Segoe UI Symbol" panose="020B0502040204020203" pitchFamily="34" charset="0"/>
                </a:rPr>
                <a:t>Execution Feedback</a:t>
              </a:r>
            </a:p>
          </p:txBody>
        </p:sp>
        <p:sp>
          <p:nvSpPr>
            <p:cNvPr id="41" name="Rounded Rectangle 40">
              <a:extLst>
                <a:ext uri="{FF2B5EF4-FFF2-40B4-BE49-F238E27FC236}">
                  <a16:creationId xmlns:a16="http://schemas.microsoft.com/office/drawing/2014/main" id="{81560684-2C55-F140-8584-E042162456F0}"/>
                </a:ext>
              </a:extLst>
            </p:cNvPr>
            <p:cNvSpPr/>
            <p:nvPr/>
          </p:nvSpPr>
          <p:spPr>
            <a:xfrm>
              <a:off x="7975113" y="4325804"/>
              <a:ext cx="1487016" cy="664066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latin typeface="Segoe UI Symbol" panose="020B0502040204020203" pitchFamily="34" charset="0"/>
                  <a:ea typeface="Segoe UI Symbol" panose="020B0502040204020203" pitchFamily="34" charset="0"/>
                </a:rPr>
                <a:t>Execution Feedback</a:t>
              </a:r>
            </a:p>
          </p:txBody>
        </p:sp>
        <p:sp>
          <p:nvSpPr>
            <p:cNvPr id="42" name="Rounded Rectangle 41">
              <a:extLst>
                <a:ext uri="{FF2B5EF4-FFF2-40B4-BE49-F238E27FC236}">
                  <a16:creationId xmlns:a16="http://schemas.microsoft.com/office/drawing/2014/main" id="{90F1A443-D263-7A49-BBAB-A8153943DD60}"/>
                </a:ext>
              </a:extLst>
            </p:cNvPr>
            <p:cNvSpPr/>
            <p:nvPr/>
          </p:nvSpPr>
          <p:spPr>
            <a:xfrm>
              <a:off x="8127513" y="4478204"/>
              <a:ext cx="1487016" cy="664066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latin typeface="Segoe UI Symbol" panose="020B0502040204020203" pitchFamily="34" charset="0"/>
                  <a:ea typeface="Segoe UI Symbol" panose="020B0502040204020203" pitchFamily="34" charset="0"/>
                </a:rPr>
                <a:t>Execution Feedback</a:t>
              </a:r>
            </a:p>
          </p:txBody>
        </p:sp>
        <p:sp>
          <p:nvSpPr>
            <p:cNvPr id="43" name="Rounded Rectangle 42">
              <a:extLst>
                <a:ext uri="{FF2B5EF4-FFF2-40B4-BE49-F238E27FC236}">
                  <a16:creationId xmlns:a16="http://schemas.microsoft.com/office/drawing/2014/main" id="{3164E3D3-3FCD-564E-9E83-3DC9C1C27E5E}"/>
                </a:ext>
              </a:extLst>
            </p:cNvPr>
            <p:cNvSpPr/>
            <p:nvPr/>
          </p:nvSpPr>
          <p:spPr>
            <a:xfrm>
              <a:off x="8279913" y="4630604"/>
              <a:ext cx="1487016" cy="664066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latin typeface="Segoe UI Symbol" panose="020B0502040204020203" pitchFamily="34" charset="0"/>
                  <a:ea typeface="Segoe UI Symbol" panose="020B0502040204020203" pitchFamily="34" charset="0"/>
                </a:rPr>
                <a:t>Execution Feedback</a:t>
              </a:r>
              <a:r>
                <a:rPr lang="en-US" sz="1100" baseline="-25000" dirty="0">
                  <a:latin typeface="Segoe UI Symbol" panose="020B0502040204020203" pitchFamily="34" charset="0"/>
                  <a:ea typeface="Segoe UI Symbol" panose="020B0502040204020203" pitchFamily="34" charset="0"/>
                </a:rPr>
                <a:t>n</a:t>
              </a:r>
              <a:endParaRPr lang="en-US" sz="1100" dirty="0">
                <a:latin typeface="Segoe UI Symbol" panose="020B0502040204020203" pitchFamily="34" charset="0"/>
                <a:ea typeface="Segoe UI Symbol" panose="020B0502040204020203" pitchFamily="34" charset="0"/>
              </a:endParaRPr>
            </a:p>
          </p:txBody>
        </p:sp>
      </p:grp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CE22EE72-B561-6E44-8760-0D04CBE3FDF0}"/>
              </a:ext>
            </a:extLst>
          </p:cNvPr>
          <p:cNvSpPr/>
          <p:nvPr/>
        </p:nvSpPr>
        <p:spPr>
          <a:xfrm>
            <a:off x="4502566" y="4935899"/>
            <a:ext cx="632768" cy="284100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Input</a:t>
            </a:r>
            <a:r>
              <a:rPr lang="en-US" sz="1100" baseline="-250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2</a:t>
            </a:r>
            <a:r>
              <a:rPr lang="en-US" sz="11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’</a:t>
            </a: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D5C7E002-DD72-A249-8153-8D4AE096658D}"/>
              </a:ext>
            </a:extLst>
          </p:cNvPr>
          <p:cNvSpPr/>
          <p:nvPr/>
        </p:nvSpPr>
        <p:spPr>
          <a:xfrm>
            <a:off x="4575245" y="5040191"/>
            <a:ext cx="632768" cy="28410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Input</a:t>
            </a:r>
            <a:r>
              <a:rPr lang="en-US" sz="1100" baseline="-250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n</a:t>
            </a:r>
            <a:r>
              <a:rPr lang="en-US" sz="11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’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F8E5B4D4-2E9F-C841-AE96-7A20BC799011}"/>
              </a:ext>
            </a:extLst>
          </p:cNvPr>
          <p:cNvCxnSpPr>
            <a:cxnSpLocks/>
            <a:endCxn id="45" idx="3"/>
          </p:cNvCxnSpPr>
          <p:nvPr/>
        </p:nvCxnSpPr>
        <p:spPr>
          <a:xfrm flipH="1">
            <a:off x="5208013" y="5181524"/>
            <a:ext cx="1913187" cy="71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BF3FBEB1-9612-CA41-995C-6DE504FD7DC6}"/>
              </a:ext>
            </a:extLst>
          </p:cNvPr>
          <p:cNvSpPr/>
          <p:nvPr/>
        </p:nvSpPr>
        <p:spPr>
          <a:xfrm>
            <a:off x="5267923" y="4966660"/>
            <a:ext cx="154401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1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Interesting Feedback?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A7910C98-EE8C-AB42-8C9F-46448250097D}"/>
              </a:ext>
            </a:extLst>
          </p:cNvPr>
          <p:cNvCxnSpPr>
            <a:cxnSpLocks/>
            <a:stCxn id="53" idx="3"/>
          </p:cNvCxnSpPr>
          <p:nvPr/>
        </p:nvCxnSpPr>
        <p:spPr>
          <a:xfrm flipV="1">
            <a:off x="4462360" y="4046769"/>
            <a:ext cx="800647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0B56D113-376F-0145-9ED4-A0250BCA6509}"/>
              </a:ext>
            </a:extLst>
          </p:cNvPr>
          <p:cNvSpPr/>
          <p:nvPr/>
        </p:nvSpPr>
        <p:spPr>
          <a:xfrm>
            <a:off x="4652338" y="3819267"/>
            <a:ext cx="43794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1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pick</a:t>
            </a:r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D9044A9B-A236-6E49-8A66-D7FEB73E0AE2}"/>
              </a:ext>
            </a:extLst>
          </p:cNvPr>
          <p:cNvSpPr/>
          <p:nvPr/>
        </p:nvSpPr>
        <p:spPr>
          <a:xfrm>
            <a:off x="3548720" y="3623848"/>
            <a:ext cx="632768" cy="28410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Input</a:t>
            </a:r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0690129B-4CE1-DB48-98C5-63ABB69886E5}"/>
              </a:ext>
            </a:extLst>
          </p:cNvPr>
          <p:cNvSpPr/>
          <p:nvPr/>
        </p:nvSpPr>
        <p:spPr>
          <a:xfrm>
            <a:off x="3642344" y="3717471"/>
            <a:ext cx="632768" cy="2841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50800" dist="12700" dir="13500000" algn="b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Input</a:t>
            </a:r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59297198-231B-474A-BDAD-AD2687305D8D}"/>
              </a:ext>
            </a:extLst>
          </p:cNvPr>
          <p:cNvSpPr/>
          <p:nvPr/>
        </p:nvSpPr>
        <p:spPr>
          <a:xfrm>
            <a:off x="3735968" y="3811095"/>
            <a:ext cx="632768" cy="28410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outerShdw blurRad="50800" dist="12700" dir="13500000" algn="b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Input</a:t>
            </a:r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1CB5FF57-E3A4-B244-B8E3-F2DDD587C493}"/>
              </a:ext>
            </a:extLst>
          </p:cNvPr>
          <p:cNvSpPr/>
          <p:nvPr/>
        </p:nvSpPr>
        <p:spPr>
          <a:xfrm>
            <a:off x="3829592" y="3904719"/>
            <a:ext cx="632768" cy="2841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50800" dist="12700" dir="13500000" algn="b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Input</a:t>
            </a:r>
          </a:p>
        </p:txBody>
      </p:sp>
      <p:cxnSp>
        <p:nvCxnSpPr>
          <p:cNvPr id="54" name="Elbow Connector 53">
            <a:extLst>
              <a:ext uri="{FF2B5EF4-FFF2-40B4-BE49-F238E27FC236}">
                <a16:creationId xmlns:a16="http://schemas.microsoft.com/office/drawing/2014/main" id="{7D448A1F-C63B-294B-B4BD-C25719EC235B}"/>
              </a:ext>
            </a:extLst>
          </p:cNvPr>
          <p:cNvCxnSpPr>
            <a:cxnSpLocks/>
            <a:stCxn id="45" idx="1"/>
            <a:endCxn id="53" idx="2"/>
          </p:cNvCxnSpPr>
          <p:nvPr/>
        </p:nvCxnSpPr>
        <p:spPr>
          <a:xfrm rot="10800000">
            <a:off x="4145977" y="4188819"/>
            <a:ext cx="429269" cy="993422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1DCC0DCF-8704-C740-8588-945E16277FAA}"/>
              </a:ext>
            </a:extLst>
          </p:cNvPr>
          <p:cNvSpPr/>
          <p:nvPr/>
        </p:nvSpPr>
        <p:spPr>
          <a:xfrm>
            <a:off x="3730140" y="4580645"/>
            <a:ext cx="45717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1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save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F725FF81-E4AB-3B4B-96F4-7FF56731ABD9}"/>
                  </a:ext>
                </a:extLst>
              </p14:cNvPr>
              <p14:cNvContentPartPr/>
              <p14:nvPr/>
            </p14:nvContentPartPr>
            <p14:xfrm>
              <a:off x="4185120" y="4510384"/>
              <a:ext cx="4047480" cy="1245646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F725FF81-E4AB-3B4B-96F4-7FF56731ABD9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167120" y="4492743"/>
                <a:ext cx="4083120" cy="128128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52422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B3266D-01EA-0F41-BE39-9CB79449B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49188-1EF9-DE4A-BCEC-21791550EE7C}" type="datetime1">
              <a:rPr lang="en-US" smtClean="0"/>
              <a:t>4/21/23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2921C1-B4D4-9042-B429-C2CE647AFD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Caroline Lemieux --- Expanding the Reach of Fuzzing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B88DFB-D69E-6E43-96A2-C6B901716E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9A0EA-CFA7-AC46-B8D1-7520C822D2F1}" type="slidenum">
              <a:rPr lang="en-US" smtClean="0"/>
              <a:t>101</a:t>
            </a:fld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4EF93D5-613B-F744-B686-228CAD59C48F}"/>
              </a:ext>
            </a:extLst>
          </p:cNvPr>
          <p:cNvSpPr/>
          <p:nvPr/>
        </p:nvSpPr>
        <p:spPr>
          <a:xfrm>
            <a:off x="2919355" y="779812"/>
            <a:ext cx="6353299" cy="847110"/>
          </a:xfrm>
          <a:prstGeom prst="roundRect">
            <a:avLst>
              <a:gd name="adj" fmla="val 4069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Background on Fuzzing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82DAE01-E01D-9041-8B40-2562AF0779B2}"/>
              </a:ext>
            </a:extLst>
          </p:cNvPr>
          <p:cNvSpPr/>
          <p:nvPr/>
        </p:nvSpPr>
        <p:spPr>
          <a:xfrm>
            <a:off x="2919350" y="3918373"/>
            <a:ext cx="6353299" cy="847110"/>
          </a:xfrm>
          <a:prstGeom prst="roundRect">
            <a:avLst>
              <a:gd name="adj" fmla="val 4069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dirty="0">
                <a:solidFill>
                  <a:schemeClr val="tx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Smart Generators</a:t>
            </a:r>
          </a:p>
        </p:txBody>
      </p:sp>
      <p:sp>
        <p:nvSpPr>
          <p:cNvPr id="11" name="!!plz">
            <a:extLst>
              <a:ext uri="{FF2B5EF4-FFF2-40B4-BE49-F238E27FC236}">
                <a16:creationId xmlns:a16="http://schemas.microsoft.com/office/drawing/2014/main" id="{56BBA310-8D80-E845-9502-E5BC89058E10}"/>
              </a:ext>
            </a:extLst>
          </p:cNvPr>
          <p:cNvSpPr/>
          <p:nvPr/>
        </p:nvSpPr>
        <p:spPr>
          <a:xfrm>
            <a:off x="2919354" y="1825999"/>
            <a:ext cx="6353299" cy="847110"/>
          </a:xfrm>
          <a:prstGeom prst="roundRect">
            <a:avLst>
              <a:gd name="adj" fmla="val 4069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dirty="0">
                <a:solidFill>
                  <a:schemeClr val="tx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Performance Bugs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19B3489-33E0-6F46-AB55-D815B54D4F09}"/>
              </a:ext>
            </a:extLst>
          </p:cNvPr>
          <p:cNvSpPr/>
          <p:nvPr/>
        </p:nvSpPr>
        <p:spPr>
          <a:xfrm>
            <a:off x="2919351" y="2872186"/>
            <a:ext cx="6353299" cy="847110"/>
          </a:xfrm>
          <a:prstGeom prst="roundRect">
            <a:avLst>
              <a:gd name="adj" fmla="val 4069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dirty="0">
                <a:solidFill>
                  <a:schemeClr val="tx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Exploring Core Logic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D8FB7CAD-C285-DF49-BFAB-1AA1BD99A5CA}"/>
              </a:ext>
            </a:extLst>
          </p:cNvPr>
          <p:cNvSpPr/>
          <p:nvPr/>
        </p:nvSpPr>
        <p:spPr>
          <a:xfrm>
            <a:off x="2919350" y="4964560"/>
            <a:ext cx="6353299" cy="847110"/>
          </a:xfrm>
          <a:prstGeom prst="roundRect">
            <a:avLst>
              <a:gd name="adj" fmla="val 4069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Future Directions</a:t>
            </a:r>
          </a:p>
        </p:txBody>
      </p:sp>
      <p:pic>
        <p:nvPicPr>
          <p:cNvPr id="15" name="Graphic 14" descr="Butterfly">
            <a:extLst>
              <a:ext uri="{FF2B5EF4-FFF2-40B4-BE49-F238E27FC236}">
                <a16:creationId xmlns:a16="http://schemas.microsoft.com/office/drawing/2014/main" id="{D4A88D2F-8977-BE4C-A617-29D645B612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58246" y="1805146"/>
            <a:ext cx="914400" cy="914400"/>
          </a:xfrm>
          <a:prstGeom prst="rect">
            <a:avLst/>
          </a:prstGeom>
        </p:spPr>
      </p:pic>
      <p:pic>
        <p:nvPicPr>
          <p:cNvPr id="17" name="Graphic 16" descr="Scuba diving">
            <a:extLst>
              <a:ext uri="{FF2B5EF4-FFF2-40B4-BE49-F238E27FC236}">
                <a16:creationId xmlns:a16="http://schemas.microsoft.com/office/drawing/2014/main" id="{B670C619-3464-8A4D-9414-92863F3478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58246" y="2838541"/>
            <a:ext cx="914400" cy="914400"/>
          </a:xfrm>
          <a:prstGeom prst="rect">
            <a:avLst/>
          </a:prstGeom>
        </p:spPr>
      </p:pic>
      <p:pic>
        <p:nvPicPr>
          <p:cNvPr id="19" name="Graphic 18" descr="Head with gears">
            <a:extLst>
              <a:ext uri="{FF2B5EF4-FFF2-40B4-BE49-F238E27FC236}">
                <a16:creationId xmlns:a16="http://schemas.microsoft.com/office/drawing/2014/main" id="{932CBDDA-60F3-934A-93F8-D41D9FC5630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58246" y="3906162"/>
            <a:ext cx="914400" cy="9144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036A8BC5-BC79-394B-A2CE-98AD4F3F2A3A}"/>
              </a:ext>
            </a:extLst>
          </p:cNvPr>
          <p:cNvSpPr/>
          <p:nvPr/>
        </p:nvSpPr>
        <p:spPr>
          <a:xfrm>
            <a:off x="1013908" y="2740398"/>
            <a:ext cx="10436352" cy="3654431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E126811-8683-814C-A25E-D40B81418326}"/>
              </a:ext>
            </a:extLst>
          </p:cNvPr>
          <p:cNvSpPr/>
          <p:nvPr/>
        </p:nvSpPr>
        <p:spPr>
          <a:xfrm>
            <a:off x="741740" y="422338"/>
            <a:ext cx="10436352" cy="1315519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7933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B3266D-01EA-0F41-BE39-9CB79449B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C20BD-3758-C34F-955D-20FFE47B9983}" type="datetime1">
              <a:rPr lang="en-US" smtClean="0"/>
              <a:t>4/21/23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2921C1-B4D4-9042-B429-C2CE647AFD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Caroline Lemieux --- Expanding the Reach of Fuzzing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B88DFB-D69E-6E43-96A2-C6B901716E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9A0EA-CFA7-AC46-B8D1-7520C822D2F1}" type="slidenum">
              <a:rPr lang="en-US" smtClean="0"/>
              <a:t>102</a:t>
            </a:fld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4EF93D5-613B-F744-B686-228CAD59C48F}"/>
              </a:ext>
            </a:extLst>
          </p:cNvPr>
          <p:cNvSpPr/>
          <p:nvPr/>
        </p:nvSpPr>
        <p:spPr>
          <a:xfrm>
            <a:off x="2919355" y="779812"/>
            <a:ext cx="6353299" cy="847110"/>
          </a:xfrm>
          <a:prstGeom prst="roundRect">
            <a:avLst>
              <a:gd name="adj" fmla="val 4069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Background on Fuzzing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82DAE01-E01D-9041-8B40-2562AF0779B2}"/>
              </a:ext>
            </a:extLst>
          </p:cNvPr>
          <p:cNvSpPr/>
          <p:nvPr/>
        </p:nvSpPr>
        <p:spPr>
          <a:xfrm>
            <a:off x="2919350" y="3918373"/>
            <a:ext cx="6353299" cy="847110"/>
          </a:xfrm>
          <a:prstGeom prst="roundRect">
            <a:avLst>
              <a:gd name="adj" fmla="val 4069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dirty="0">
                <a:solidFill>
                  <a:schemeClr val="tx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Smart Generators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56BBA310-8D80-E845-9502-E5BC89058E10}"/>
              </a:ext>
            </a:extLst>
          </p:cNvPr>
          <p:cNvSpPr/>
          <p:nvPr/>
        </p:nvSpPr>
        <p:spPr>
          <a:xfrm>
            <a:off x="2919354" y="1825999"/>
            <a:ext cx="6353299" cy="847110"/>
          </a:xfrm>
          <a:prstGeom prst="roundRect">
            <a:avLst>
              <a:gd name="adj" fmla="val 4069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dirty="0">
                <a:solidFill>
                  <a:schemeClr val="tx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Performance Bugs</a:t>
            </a:r>
          </a:p>
        </p:txBody>
      </p:sp>
      <p:sp>
        <p:nvSpPr>
          <p:cNvPr id="12" name="!!plz">
            <a:extLst>
              <a:ext uri="{FF2B5EF4-FFF2-40B4-BE49-F238E27FC236}">
                <a16:creationId xmlns:a16="http://schemas.microsoft.com/office/drawing/2014/main" id="{519B3489-33E0-6F46-AB55-D815B54D4F09}"/>
              </a:ext>
            </a:extLst>
          </p:cNvPr>
          <p:cNvSpPr/>
          <p:nvPr/>
        </p:nvSpPr>
        <p:spPr>
          <a:xfrm>
            <a:off x="2919351" y="2872186"/>
            <a:ext cx="6353299" cy="847110"/>
          </a:xfrm>
          <a:prstGeom prst="roundRect">
            <a:avLst>
              <a:gd name="adj" fmla="val 4069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dirty="0">
                <a:solidFill>
                  <a:schemeClr val="tx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Exploring Core Logic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D8FB7CAD-C285-DF49-BFAB-1AA1BD99A5CA}"/>
              </a:ext>
            </a:extLst>
          </p:cNvPr>
          <p:cNvSpPr/>
          <p:nvPr/>
        </p:nvSpPr>
        <p:spPr>
          <a:xfrm>
            <a:off x="2919350" y="4964560"/>
            <a:ext cx="6353299" cy="847110"/>
          </a:xfrm>
          <a:prstGeom prst="roundRect">
            <a:avLst>
              <a:gd name="adj" fmla="val 4069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Future Directions</a:t>
            </a:r>
          </a:p>
        </p:txBody>
      </p:sp>
      <p:pic>
        <p:nvPicPr>
          <p:cNvPr id="15" name="Graphic 14" descr="Butterfly">
            <a:extLst>
              <a:ext uri="{FF2B5EF4-FFF2-40B4-BE49-F238E27FC236}">
                <a16:creationId xmlns:a16="http://schemas.microsoft.com/office/drawing/2014/main" id="{D4A88D2F-8977-BE4C-A617-29D645B612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58246" y="1805146"/>
            <a:ext cx="914400" cy="914400"/>
          </a:xfrm>
          <a:prstGeom prst="rect">
            <a:avLst/>
          </a:prstGeom>
        </p:spPr>
      </p:pic>
      <p:pic>
        <p:nvPicPr>
          <p:cNvPr id="17" name="Graphic 16" descr="Scuba diving">
            <a:extLst>
              <a:ext uri="{FF2B5EF4-FFF2-40B4-BE49-F238E27FC236}">
                <a16:creationId xmlns:a16="http://schemas.microsoft.com/office/drawing/2014/main" id="{B670C619-3464-8A4D-9414-92863F3478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58246" y="2838541"/>
            <a:ext cx="914400" cy="914400"/>
          </a:xfrm>
          <a:prstGeom prst="rect">
            <a:avLst/>
          </a:prstGeom>
        </p:spPr>
      </p:pic>
      <p:pic>
        <p:nvPicPr>
          <p:cNvPr id="19" name="Graphic 18" descr="Head with gears">
            <a:extLst>
              <a:ext uri="{FF2B5EF4-FFF2-40B4-BE49-F238E27FC236}">
                <a16:creationId xmlns:a16="http://schemas.microsoft.com/office/drawing/2014/main" id="{932CBDDA-60F3-934A-93F8-D41D9FC5630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58246" y="3906162"/>
            <a:ext cx="914400" cy="9144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036A8BC5-BC79-394B-A2CE-98AD4F3F2A3A}"/>
              </a:ext>
            </a:extLst>
          </p:cNvPr>
          <p:cNvSpPr/>
          <p:nvPr/>
        </p:nvSpPr>
        <p:spPr>
          <a:xfrm>
            <a:off x="1013908" y="3786586"/>
            <a:ext cx="10436352" cy="2608243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E126811-8683-814C-A25E-D40B81418326}"/>
              </a:ext>
            </a:extLst>
          </p:cNvPr>
          <p:cNvSpPr/>
          <p:nvPr/>
        </p:nvSpPr>
        <p:spPr>
          <a:xfrm>
            <a:off x="741740" y="422338"/>
            <a:ext cx="10436352" cy="2297208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316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148C0E05-E68E-5F44-BA79-BA1C34E4DA7D}"/>
              </a:ext>
            </a:extLst>
          </p:cNvPr>
          <p:cNvSpPr/>
          <p:nvPr/>
        </p:nvSpPr>
        <p:spPr>
          <a:xfrm>
            <a:off x="2919350" y="1318437"/>
            <a:ext cx="6353299" cy="847110"/>
          </a:xfrm>
          <a:prstGeom prst="roundRect">
            <a:avLst>
              <a:gd name="adj" fmla="val 4069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dirty="0">
                <a:solidFill>
                  <a:schemeClr val="tx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Performance Bugs</a:t>
            </a:r>
          </a:p>
        </p:txBody>
      </p:sp>
      <p:pic>
        <p:nvPicPr>
          <p:cNvPr id="20" name="Graphic 19" descr="Butterfly">
            <a:extLst>
              <a:ext uri="{FF2B5EF4-FFF2-40B4-BE49-F238E27FC236}">
                <a16:creationId xmlns:a16="http://schemas.microsoft.com/office/drawing/2014/main" id="{0A550C59-A8B5-524B-9768-4688A447A9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58242" y="1297584"/>
            <a:ext cx="914400" cy="914400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B3266D-01EA-0F41-BE39-9CB79449B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B39AC-F30E-7845-BB94-CB0CC0057E30}" type="datetime1">
              <a:rPr lang="en-US" smtClean="0"/>
              <a:t>4/21/23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2921C1-B4D4-9042-B429-C2CE647AFD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Caroline Lemieux --- Expanding the Reach of Fuzzing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B88DFB-D69E-6E43-96A2-C6B901716E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9A0EA-CFA7-AC46-B8D1-7520C822D2F1}" type="slidenum">
              <a:rPr lang="en-US" smtClean="0"/>
              <a:t>103</a:t>
            </a:fld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4EF93D5-613B-F744-B686-228CAD59C48F}"/>
              </a:ext>
            </a:extLst>
          </p:cNvPr>
          <p:cNvSpPr/>
          <p:nvPr/>
        </p:nvSpPr>
        <p:spPr>
          <a:xfrm>
            <a:off x="2919355" y="260521"/>
            <a:ext cx="6353299" cy="847110"/>
          </a:xfrm>
          <a:prstGeom prst="roundRect">
            <a:avLst>
              <a:gd name="adj" fmla="val 4069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Background on Fuzzing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82DAE01-E01D-9041-8B40-2562AF0779B2}"/>
              </a:ext>
            </a:extLst>
          </p:cNvPr>
          <p:cNvSpPr/>
          <p:nvPr/>
        </p:nvSpPr>
        <p:spPr>
          <a:xfrm>
            <a:off x="2919350" y="4516686"/>
            <a:ext cx="6353299" cy="847110"/>
          </a:xfrm>
          <a:prstGeom prst="roundRect">
            <a:avLst>
              <a:gd name="adj" fmla="val 4069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dirty="0">
                <a:solidFill>
                  <a:schemeClr val="tx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Smart Generators</a:t>
            </a:r>
          </a:p>
        </p:txBody>
      </p:sp>
      <p:sp>
        <p:nvSpPr>
          <p:cNvPr id="12" name="!!plz">
            <a:extLst>
              <a:ext uri="{FF2B5EF4-FFF2-40B4-BE49-F238E27FC236}">
                <a16:creationId xmlns:a16="http://schemas.microsoft.com/office/drawing/2014/main" id="{519B3489-33E0-6F46-AB55-D815B54D4F09}"/>
              </a:ext>
            </a:extLst>
          </p:cNvPr>
          <p:cNvSpPr/>
          <p:nvPr/>
        </p:nvSpPr>
        <p:spPr>
          <a:xfrm>
            <a:off x="1974672" y="2414313"/>
            <a:ext cx="8513857" cy="1923215"/>
          </a:xfrm>
          <a:prstGeom prst="roundRect">
            <a:avLst>
              <a:gd name="adj" fmla="val 4069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3600" dirty="0">
              <a:solidFill>
                <a:schemeClr val="tx1"/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D8FB7CAD-C285-DF49-BFAB-1AA1BD99A5CA}"/>
              </a:ext>
            </a:extLst>
          </p:cNvPr>
          <p:cNvSpPr/>
          <p:nvPr/>
        </p:nvSpPr>
        <p:spPr>
          <a:xfrm>
            <a:off x="2919350" y="5562873"/>
            <a:ext cx="6353299" cy="847110"/>
          </a:xfrm>
          <a:prstGeom prst="roundRect">
            <a:avLst>
              <a:gd name="adj" fmla="val 4069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Future Directions</a:t>
            </a:r>
          </a:p>
        </p:txBody>
      </p:sp>
      <p:pic>
        <p:nvPicPr>
          <p:cNvPr id="19" name="Graphic 18" descr="Head with gears">
            <a:extLst>
              <a:ext uri="{FF2B5EF4-FFF2-40B4-BE49-F238E27FC236}">
                <a16:creationId xmlns:a16="http://schemas.microsoft.com/office/drawing/2014/main" id="{932CBDDA-60F3-934A-93F8-D41D9FC563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58246" y="4504475"/>
            <a:ext cx="914400" cy="9144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036A8BC5-BC79-394B-A2CE-98AD4F3F2A3A}"/>
              </a:ext>
            </a:extLst>
          </p:cNvPr>
          <p:cNvSpPr/>
          <p:nvPr/>
        </p:nvSpPr>
        <p:spPr>
          <a:xfrm>
            <a:off x="1013908" y="4432438"/>
            <a:ext cx="10436352" cy="1992823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E126811-8683-814C-A25E-D40B81418326}"/>
              </a:ext>
            </a:extLst>
          </p:cNvPr>
          <p:cNvSpPr/>
          <p:nvPr/>
        </p:nvSpPr>
        <p:spPr>
          <a:xfrm>
            <a:off x="730451" y="122994"/>
            <a:ext cx="10436352" cy="2112161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ACC3233-6766-064D-BE1F-4A2EA0C7097F}"/>
              </a:ext>
            </a:extLst>
          </p:cNvPr>
          <p:cNvSpPr txBox="1"/>
          <p:nvPr/>
        </p:nvSpPr>
        <p:spPr>
          <a:xfrm>
            <a:off x="3414161" y="2405124"/>
            <a:ext cx="718740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FairFuzz</a:t>
            </a:r>
            <a:endParaRPr lang="en-US" sz="22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r>
              <a:rPr lang="en-US" sz="2200" b="1" u="sng" dirty="0">
                <a:latin typeface="Segoe UI Symbol" panose="020B0502040204020203" pitchFamily="34" charset="0"/>
                <a:ea typeface="Segoe UI Symbol" panose="020B0502040204020203" pitchFamily="34" charset="0"/>
              </a:rPr>
              <a:t>Lemieux</a:t>
            </a:r>
            <a:r>
              <a:rPr lang="en-US" sz="22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 &amp; Sen. ASE ‘18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61FBFE8-4C22-C541-AF78-560C3EE8D5F3}"/>
              </a:ext>
            </a:extLst>
          </p:cNvPr>
          <p:cNvSpPr txBox="1"/>
          <p:nvPr/>
        </p:nvSpPr>
        <p:spPr>
          <a:xfrm>
            <a:off x="3414162" y="3349614"/>
            <a:ext cx="718740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Zest</a:t>
            </a:r>
            <a:endParaRPr lang="en-US" sz="22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r>
              <a:rPr lang="en-US" sz="22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Padhye, </a:t>
            </a:r>
            <a:r>
              <a:rPr lang="en-US" sz="2200" b="1" u="sng" dirty="0">
                <a:latin typeface="Segoe UI Symbol" panose="020B0502040204020203" pitchFamily="34" charset="0"/>
                <a:ea typeface="Segoe UI Symbol" panose="020B0502040204020203" pitchFamily="34" charset="0"/>
              </a:rPr>
              <a:t>Lemieux</a:t>
            </a:r>
            <a:r>
              <a:rPr lang="en-US" sz="22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, Sen, Papadakis &amp; Le </a:t>
            </a:r>
            <a:r>
              <a:rPr lang="en-US" sz="2200" dirty="0" err="1">
                <a:latin typeface="Segoe UI Symbol" panose="020B0502040204020203" pitchFamily="34" charset="0"/>
                <a:ea typeface="Segoe UI Symbol" panose="020B0502040204020203" pitchFamily="34" charset="0"/>
              </a:rPr>
              <a:t>Traon</a:t>
            </a:r>
            <a:r>
              <a:rPr lang="en-US" sz="22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. ISSTA ‘19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3904E9AA-FC97-7943-9F04-517380D12D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89724" y="2490953"/>
            <a:ext cx="1341388" cy="867276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FA2F48B1-C98A-C54F-9B9A-26A19E8D26A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452239" y="3370440"/>
            <a:ext cx="823373" cy="830997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4BD0877D-6A27-7B42-9DEB-A270B32C8674}"/>
              </a:ext>
            </a:extLst>
          </p:cNvPr>
          <p:cNvSpPr/>
          <p:nvPr/>
        </p:nvSpPr>
        <p:spPr>
          <a:xfrm>
            <a:off x="5453146" y="3223474"/>
            <a:ext cx="4988491" cy="598496"/>
          </a:xfrm>
          <a:prstGeom prst="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 w="50800" h="50800"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00" dirty="0">
                <a:solidFill>
                  <a:schemeClr val="accent4">
                    <a:lumMod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ACM/SIGSOFT Distinguished Artifact Award, </a:t>
            </a:r>
          </a:p>
          <a:p>
            <a:pPr algn="ctr"/>
            <a:r>
              <a:rPr lang="en-US" sz="1900" dirty="0">
                <a:solidFill>
                  <a:schemeClr val="accent4">
                    <a:lumMod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Tool Demonstration Award</a:t>
            </a:r>
          </a:p>
        </p:txBody>
      </p:sp>
    </p:spTree>
    <p:extLst>
      <p:ext uri="{BB962C8B-B14F-4D97-AF65-F5344CB8AC3E}">
        <p14:creationId xmlns:p14="http://schemas.microsoft.com/office/powerpoint/2010/main" val="37451180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2BE8E-C801-5C44-A641-01A5CA71A5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Are the </a:t>
            </a:r>
            <a:r>
              <a:rPr lang="en-US" dirty="0" err="1"/>
              <a:t>Fuzzer</a:t>
            </a:r>
            <a:r>
              <a:rPr lang="en-US" dirty="0"/>
              <a:t>-Found Bugs?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0EDCB7-7775-804D-AD4B-F0B0576F15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DD475-6677-7C48-99AA-C75D25F52FB6}" type="datetime1">
              <a:rPr lang="en-US" smtClean="0"/>
              <a:t>4/21/23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9DCBDB-F4A8-B342-88C8-012E984A46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Caroline Lemieux --- Expanding the Reach of Fuzzing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7330F0-9362-B743-9639-3EE57694D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9A0EA-CFA7-AC46-B8D1-7520C822D2F1}" type="slidenum">
              <a:rPr lang="en-US" smtClean="0"/>
              <a:t>104</a:t>
            </a:fld>
            <a:endParaRPr lang="en-US"/>
          </a:p>
        </p:txBody>
      </p:sp>
      <p:pic>
        <p:nvPicPr>
          <p:cNvPr id="12" name="Content Placeholder 7" descr="Document">
            <a:extLst>
              <a:ext uri="{FF2B5EF4-FFF2-40B4-BE49-F238E27FC236}">
                <a16:creationId xmlns:a16="http://schemas.microsoft.com/office/drawing/2014/main" id="{AC55E8CC-294D-2245-B2A0-CE081B11EB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28160" y="1690688"/>
            <a:ext cx="3535680" cy="3535680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6C77C82-DE33-A642-9B83-9DBB5E3C4DD9}"/>
              </a:ext>
            </a:extLst>
          </p:cNvPr>
          <p:cNvSpPr/>
          <p:nvPr/>
        </p:nvSpPr>
        <p:spPr>
          <a:xfrm>
            <a:off x="5062728" y="3024315"/>
            <a:ext cx="2066544" cy="699294"/>
          </a:xfrm>
          <a:prstGeom prst="roundRect">
            <a:avLst>
              <a:gd name="adj" fmla="val 8559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ysClr val="windowText" lastClr="00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Input Validation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D0720368-CB5A-3040-B5EC-BD0F028AE02B}"/>
              </a:ext>
            </a:extLst>
          </p:cNvPr>
          <p:cNvSpPr/>
          <p:nvPr/>
        </p:nvSpPr>
        <p:spPr>
          <a:xfrm>
            <a:off x="5062728" y="3929380"/>
            <a:ext cx="2066544" cy="699294"/>
          </a:xfrm>
          <a:prstGeom prst="roundRect">
            <a:avLst>
              <a:gd name="adj" fmla="val 8559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ysClr val="windowText" lastClr="00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Core Logic</a:t>
            </a:r>
          </a:p>
        </p:txBody>
      </p:sp>
    </p:spTree>
    <p:extLst>
      <p:ext uri="{BB962C8B-B14F-4D97-AF65-F5344CB8AC3E}">
        <p14:creationId xmlns:p14="http://schemas.microsoft.com/office/powerpoint/2010/main" val="213744523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2BE8E-C801-5C44-A641-01A5CA71A5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Are the </a:t>
            </a:r>
            <a:r>
              <a:rPr lang="en-US" dirty="0" err="1"/>
              <a:t>Fuzzer</a:t>
            </a:r>
            <a:r>
              <a:rPr lang="en-US" dirty="0"/>
              <a:t>-Found Bugs?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0EDCB7-7775-804D-AD4B-F0B0576F15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DEE27-6044-A346-B84F-8B05725C2B42}" type="datetime1">
              <a:rPr lang="en-US" smtClean="0"/>
              <a:t>4/21/23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9DCBDB-F4A8-B342-88C8-012E984A46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Caroline Lemieux --- Expanding the Reach of Fuzzing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7330F0-9362-B743-9639-3EE57694D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9A0EA-CFA7-AC46-B8D1-7520C822D2F1}" type="slidenum">
              <a:rPr lang="en-US" smtClean="0"/>
              <a:t>105</a:t>
            </a:fld>
            <a:endParaRPr lang="en-US"/>
          </a:p>
        </p:txBody>
      </p:sp>
      <p:pic>
        <p:nvPicPr>
          <p:cNvPr id="12" name="Content Placeholder 7" descr="Document">
            <a:extLst>
              <a:ext uri="{FF2B5EF4-FFF2-40B4-BE49-F238E27FC236}">
                <a16:creationId xmlns:a16="http://schemas.microsoft.com/office/drawing/2014/main" id="{AC55E8CC-294D-2245-B2A0-CE081B11EB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28160" y="1690688"/>
            <a:ext cx="3535680" cy="3535680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6C77C82-DE33-A642-9B83-9DBB5E3C4DD9}"/>
              </a:ext>
            </a:extLst>
          </p:cNvPr>
          <p:cNvSpPr/>
          <p:nvPr/>
        </p:nvSpPr>
        <p:spPr>
          <a:xfrm>
            <a:off x="5062728" y="3024315"/>
            <a:ext cx="2066544" cy="699294"/>
          </a:xfrm>
          <a:prstGeom prst="roundRect">
            <a:avLst>
              <a:gd name="adj" fmla="val 8559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ysClr val="windowText" lastClr="00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Input Validation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D0720368-CB5A-3040-B5EC-BD0F028AE02B}"/>
              </a:ext>
            </a:extLst>
          </p:cNvPr>
          <p:cNvSpPr/>
          <p:nvPr/>
        </p:nvSpPr>
        <p:spPr>
          <a:xfrm>
            <a:off x="5062728" y="3929380"/>
            <a:ext cx="2066544" cy="699294"/>
          </a:xfrm>
          <a:prstGeom prst="roundRect">
            <a:avLst>
              <a:gd name="adj" fmla="val 8559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ysClr val="windowText" lastClr="00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Core Logic</a:t>
            </a:r>
          </a:p>
        </p:txBody>
      </p:sp>
      <p:pic>
        <p:nvPicPr>
          <p:cNvPr id="9" name="Graphic 8" descr="Bug">
            <a:extLst>
              <a:ext uri="{FF2B5EF4-FFF2-40B4-BE49-F238E27FC236}">
                <a16:creationId xmlns:a16="http://schemas.microsoft.com/office/drawing/2014/main" id="{E39D2F05-5109-B54E-A317-15C5774CAB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79419">
            <a:off x="6905861" y="3292534"/>
            <a:ext cx="574398" cy="574398"/>
          </a:xfrm>
          <a:prstGeom prst="rect">
            <a:avLst/>
          </a:prstGeom>
        </p:spPr>
      </p:pic>
      <p:pic>
        <p:nvPicPr>
          <p:cNvPr id="11" name="Graphic 10" descr="Bug">
            <a:extLst>
              <a:ext uri="{FF2B5EF4-FFF2-40B4-BE49-F238E27FC236}">
                <a16:creationId xmlns:a16="http://schemas.microsoft.com/office/drawing/2014/main" id="{248965CD-2F07-9C42-B023-D2E8B78866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0728841">
            <a:off x="4790620" y="2883369"/>
            <a:ext cx="592634" cy="592634"/>
          </a:xfrm>
          <a:prstGeom prst="rect">
            <a:avLst/>
          </a:prstGeom>
        </p:spPr>
      </p:pic>
      <p:pic>
        <p:nvPicPr>
          <p:cNvPr id="13" name="Graphic 12" descr="Bug">
            <a:extLst>
              <a:ext uri="{FF2B5EF4-FFF2-40B4-BE49-F238E27FC236}">
                <a16:creationId xmlns:a16="http://schemas.microsoft.com/office/drawing/2014/main" id="{CBDECAA8-4F49-1347-9CA6-F11DE5EEE4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20785" y="2714254"/>
            <a:ext cx="659708" cy="659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703754"/>
      </p:ext>
    </p:extLst>
  </p:cSld>
  <p:clrMapOvr>
    <a:masterClrMapping/>
  </p:clrMapOvr>
  <p:transition spd="slow">
    <p:fade/>
  </p:transition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BA668E1E-C5B9-B942-A357-91AFF162A498}"/>
              </a:ext>
            </a:extLst>
          </p:cNvPr>
          <p:cNvSpPr/>
          <p:nvPr/>
        </p:nvSpPr>
        <p:spPr>
          <a:xfrm>
            <a:off x="5311865" y="2420441"/>
            <a:ext cx="1675123" cy="961257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C9CF121-2674-AD41-8A32-1D134A1D6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84A6F-723A-7245-9DC7-D82FDBAE027C}" type="slidenum">
              <a:rPr lang="en-US" smtClean="0"/>
              <a:t>106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F0AECB-BF3F-9144-8CCB-E7FDF18019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Caroline Lemieux --- Expanding the Reach of Fuzzing</a:t>
            </a:r>
            <a:endParaRPr lang="en-US" dirty="0"/>
          </a:p>
        </p:txBody>
      </p:sp>
      <p:sp>
        <p:nvSpPr>
          <p:cNvPr id="113" name="Rounded Rectangle 112">
            <a:extLst>
              <a:ext uri="{FF2B5EF4-FFF2-40B4-BE49-F238E27FC236}">
                <a16:creationId xmlns:a16="http://schemas.microsoft.com/office/drawing/2014/main" id="{FC8D3875-FAF0-AE4A-8700-45F9CD6DE39B}"/>
              </a:ext>
            </a:extLst>
          </p:cNvPr>
          <p:cNvSpPr/>
          <p:nvPr/>
        </p:nvSpPr>
        <p:spPr>
          <a:xfrm>
            <a:off x="4561770" y="2763465"/>
            <a:ext cx="1030013" cy="462455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Input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504D290A-DCE6-F64D-87B7-4A81D183A1D0}"/>
              </a:ext>
            </a:extLst>
          </p:cNvPr>
          <p:cNvSpPr/>
          <p:nvPr/>
        </p:nvSpPr>
        <p:spPr>
          <a:xfrm>
            <a:off x="5697205" y="2671089"/>
            <a:ext cx="9058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mutate</a:t>
            </a:r>
          </a:p>
        </p:txBody>
      </p:sp>
      <p:cxnSp>
        <p:nvCxnSpPr>
          <p:cNvPr id="107" name="!!arrow_execute">
            <a:extLst>
              <a:ext uri="{FF2B5EF4-FFF2-40B4-BE49-F238E27FC236}">
                <a16:creationId xmlns:a16="http://schemas.microsoft.com/office/drawing/2014/main" id="{F1399671-32BC-584D-859F-F8F99976202D}"/>
              </a:ext>
            </a:extLst>
          </p:cNvPr>
          <p:cNvCxnSpPr>
            <a:cxnSpLocks/>
          </p:cNvCxnSpPr>
          <p:nvPr/>
        </p:nvCxnSpPr>
        <p:spPr>
          <a:xfrm>
            <a:off x="8021808" y="2994693"/>
            <a:ext cx="1122192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Rectangle 108">
            <a:extLst>
              <a:ext uri="{FF2B5EF4-FFF2-40B4-BE49-F238E27FC236}">
                <a16:creationId xmlns:a16="http://schemas.microsoft.com/office/drawing/2014/main" id="{61F22C5E-02DD-A34B-AB17-14865FA2C790}"/>
              </a:ext>
            </a:extLst>
          </p:cNvPr>
          <p:cNvSpPr/>
          <p:nvPr/>
        </p:nvSpPr>
        <p:spPr>
          <a:xfrm>
            <a:off x="8021808" y="2683831"/>
            <a:ext cx="9633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execute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87C4B0-897E-1F4B-9948-8D5CAE829B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28074-AFC4-4C4F-AA19-C2917492E2AE}" type="datetime1">
              <a:rPr lang="en-US" smtClean="0"/>
              <a:t>4/21/23</a:t>
            </a:fld>
            <a:endParaRPr lang="en-US"/>
          </a:p>
        </p:txBody>
      </p:sp>
      <p:sp>
        <p:nvSpPr>
          <p:cNvPr id="86" name="Rounded Rectangle 85">
            <a:extLst>
              <a:ext uri="{FF2B5EF4-FFF2-40B4-BE49-F238E27FC236}">
                <a16:creationId xmlns:a16="http://schemas.microsoft.com/office/drawing/2014/main" id="{54E14EAC-5232-FB4E-BAE2-97AE35AC5267}"/>
              </a:ext>
            </a:extLst>
          </p:cNvPr>
          <p:cNvSpPr/>
          <p:nvPr/>
        </p:nvSpPr>
        <p:spPr>
          <a:xfrm>
            <a:off x="6509251" y="2313448"/>
            <a:ext cx="1030013" cy="46245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Input</a:t>
            </a:r>
          </a:p>
        </p:txBody>
      </p:sp>
      <p:sp>
        <p:nvSpPr>
          <p:cNvPr id="88" name="Rounded Rectangle 87">
            <a:extLst>
              <a:ext uri="{FF2B5EF4-FFF2-40B4-BE49-F238E27FC236}">
                <a16:creationId xmlns:a16="http://schemas.microsoft.com/office/drawing/2014/main" id="{6615505A-4D0B-AD47-83EC-B118C4301BBB}"/>
              </a:ext>
            </a:extLst>
          </p:cNvPr>
          <p:cNvSpPr/>
          <p:nvPr/>
        </p:nvSpPr>
        <p:spPr>
          <a:xfrm>
            <a:off x="6661651" y="2465848"/>
            <a:ext cx="1030013" cy="462455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Input</a:t>
            </a:r>
          </a:p>
        </p:txBody>
      </p:sp>
      <p:sp>
        <p:nvSpPr>
          <p:cNvPr id="89" name="Rounded Rectangle 88">
            <a:extLst>
              <a:ext uri="{FF2B5EF4-FFF2-40B4-BE49-F238E27FC236}">
                <a16:creationId xmlns:a16="http://schemas.microsoft.com/office/drawing/2014/main" id="{AFFB58E7-702F-8C44-83F7-3D4796E82BE4}"/>
              </a:ext>
            </a:extLst>
          </p:cNvPr>
          <p:cNvSpPr/>
          <p:nvPr/>
        </p:nvSpPr>
        <p:spPr>
          <a:xfrm>
            <a:off x="6814051" y="2618248"/>
            <a:ext cx="1030013" cy="46245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Input</a:t>
            </a:r>
          </a:p>
        </p:txBody>
      </p:sp>
      <p:sp>
        <p:nvSpPr>
          <p:cNvPr id="90" name="Rounded Rectangle 89">
            <a:extLst>
              <a:ext uri="{FF2B5EF4-FFF2-40B4-BE49-F238E27FC236}">
                <a16:creationId xmlns:a16="http://schemas.microsoft.com/office/drawing/2014/main" id="{C1E8A316-B34E-4F47-BBE5-4823114CE8C0}"/>
              </a:ext>
            </a:extLst>
          </p:cNvPr>
          <p:cNvSpPr/>
          <p:nvPr/>
        </p:nvSpPr>
        <p:spPr>
          <a:xfrm>
            <a:off x="6966451" y="2770648"/>
            <a:ext cx="1030013" cy="462455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Input</a:t>
            </a:r>
            <a:r>
              <a:rPr lang="en-US" baseline="-250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n</a:t>
            </a:r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’</a:t>
            </a:r>
          </a:p>
        </p:txBody>
      </p:sp>
      <p:cxnSp>
        <p:nvCxnSpPr>
          <p:cNvPr id="111" name="!!arrow_mutate">
            <a:extLst>
              <a:ext uri="{FF2B5EF4-FFF2-40B4-BE49-F238E27FC236}">
                <a16:creationId xmlns:a16="http://schemas.microsoft.com/office/drawing/2014/main" id="{B18D3103-5EEE-0B4A-B052-CC0D10874876}"/>
              </a:ext>
            </a:extLst>
          </p:cNvPr>
          <p:cNvCxnSpPr>
            <a:cxnSpLocks/>
          </p:cNvCxnSpPr>
          <p:nvPr/>
        </p:nvCxnSpPr>
        <p:spPr>
          <a:xfrm>
            <a:off x="5642951" y="2994693"/>
            <a:ext cx="1220386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1368DB9-B2F6-264D-9796-C3DE86127947}"/>
              </a:ext>
            </a:extLst>
          </p:cNvPr>
          <p:cNvGrpSpPr/>
          <p:nvPr/>
        </p:nvGrpSpPr>
        <p:grpSpPr>
          <a:xfrm>
            <a:off x="8941982" y="2351981"/>
            <a:ext cx="1299788" cy="1299788"/>
            <a:chOff x="7565191" y="2194798"/>
            <a:chExt cx="2721425" cy="2721425"/>
          </a:xfrm>
        </p:grpSpPr>
        <p:pic>
          <p:nvPicPr>
            <p:cNvPr id="127" name="Content Placeholder 7" descr="Document">
              <a:extLst>
                <a:ext uri="{FF2B5EF4-FFF2-40B4-BE49-F238E27FC236}">
                  <a16:creationId xmlns:a16="http://schemas.microsoft.com/office/drawing/2014/main" id="{52D6C96D-FB63-C54B-9294-788F8D2FBB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565191" y="2194798"/>
              <a:ext cx="2721425" cy="2721425"/>
            </a:xfrm>
            <a:prstGeom prst="rect">
              <a:avLst/>
            </a:prstGeom>
          </p:spPr>
        </p:pic>
        <p:pic>
          <p:nvPicPr>
            <p:cNvPr id="128" name="Graphic 127" descr="Bug">
              <a:extLst>
                <a:ext uri="{FF2B5EF4-FFF2-40B4-BE49-F238E27FC236}">
                  <a16:creationId xmlns:a16="http://schemas.microsoft.com/office/drawing/2014/main" id="{FB9F1201-83F3-5540-9D49-D99F541B5AD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266665" y="3630702"/>
              <a:ext cx="309381" cy="309381"/>
            </a:xfrm>
            <a:prstGeom prst="rect">
              <a:avLst/>
            </a:prstGeom>
          </p:spPr>
        </p:pic>
        <p:pic>
          <p:nvPicPr>
            <p:cNvPr id="129" name="Graphic 128" descr="Bug">
              <a:extLst>
                <a:ext uri="{FF2B5EF4-FFF2-40B4-BE49-F238E27FC236}">
                  <a16:creationId xmlns:a16="http://schemas.microsoft.com/office/drawing/2014/main" id="{4983D369-7B8E-5A4D-B0DB-38CC0C57E36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223856" y="4080208"/>
              <a:ext cx="309381" cy="309381"/>
            </a:xfrm>
            <a:prstGeom prst="rect">
              <a:avLst/>
            </a:prstGeom>
          </p:spPr>
        </p:pic>
        <p:pic>
          <p:nvPicPr>
            <p:cNvPr id="130" name="Graphic 129" descr="Bug">
              <a:extLst>
                <a:ext uri="{FF2B5EF4-FFF2-40B4-BE49-F238E27FC236}">
                  <a16:creationId xmlns:a16="http://schemas.microsoft.com/office/drawing/2014/main" id="{C13A99A9-5D92-7E42-8342-40537BA5093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223856" y="3273323"/>
              <a:ext cx="309381" cy="309381"/>
            </a:xfrm>
            <a:prstGeom prst="rect">
              <a:avLst/>
            </a:prstGeom>
          </p:spPr>
        </p:pic>
      </p:grpSp>
      <p:sp>
        <p:nvSpPr>
          <p:cNvPr id="132" name="Title 1">
            <a:extLst>
              <a:ext uri="{FF2B5EF4-FFF2-40B4-BE49-F238E27FC236}">
                <a16:creationId xmlns:a16="http://schemas.microsoft.com/office/drawing/2014/main" id="{321B62D9-5D09-FE42-A685-FD53440B96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1999" cy="1325563"/>
          </a:xfrm>
        </p:spPr>
        <p:txBody>
          <a:bodyPr/>
          <a:lstStyle/>
          <a:p>
            <a:r>
              <a:rPr lang="en-US" dirty="0"/>
              <a:t>Problem: Random Mutations Ruin Structure</a:t>
            </a:r>
          </a:p>
        </p:txBody>
      </p: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BE0F7B1B-95F3-A643-9A56-81FDA4DEE66D}"/>
              </a:ext>
            </a:extLst>
          </p:cNvPr>
          <p:cNvCxnSpPr>
            <a:cxnSpLocks/>
            <a:endCxn id="25" idx="3"/>
          </p:cNvCxnSpPr>
          <p:nvPr/>
        </p:nvCxnSpPr>
        <p:spPr>
          <a:xfrm rot="5400000">
            <a:off x="8659080" y="3909038"/>
            <a:ext cx="1347246" cy="518346"/>
          </a:xfrm>
          <a:prstGeom prst="bentConnector2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59B1818-E7E5-E649-A6DD-552805C9031F}"/>
              </a:ext>
            </a:extLst>
          </p:cNvPr>
          <p:cNvGrpSpPr/>
          <p:nvPr/>
        </p:nvGrpSpPr>
        <p:grpSpPr>
          <a:xfrm>
            <a:off x="7129314" y="4052601"/>
            <a:ext cx="1944216" cy="1121266"/>
            <a:chOff x="7822713" y="4173404"/>
            <a:chExt cx="1944216" cy="1121266"/>
          </a:xfrm>
        </p:grpSpPr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D09FE6FD-07CF-914D-A6B7-083F8D54F978}"/>
                </a:ext>
              </a:extLst>
            </p:cNvPr>
            <p:cNvSpPr/>
            <p:nvPr/>
          </p:nvSpPr>
          <p:spPr>
            <a:xfrm>
              <a:off x="7822713" y="4173404"/>
              <a:ext cx="1487016" cy="664066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Segoe UI Symbol" panose="020B0502040204020203" pitchFamily="34" charset="0"/>
                  <a:ea typeface="Segoe UI Symbol" panose="020B0502040204020203" pitchFamily="34" charset="0"/>
                </a:rPr>
                <a:t>Execution Feedback</a:t>
              </a:r>
            </a:p>
          </p:txBody>
        </p:sp>
        <p:sp>
          <p:nvSpPr>
            <p:cNvPr id="23" name="Rounded Rectangle 22">
              <a:extLst>
                <a:ext uri="{FF2B5EF4-FFF2-40B4-BE49-F238E27FC236}">
                  <a16:creationId xmlns:a16="http://schemas.microsoft.com/office/drawing/2014/main" id="{7595F108-3187-D842-A985-BAB4268EE0D6}"/>
                </a:ext>
              </a:extLst>
            </p:cNvPr>
            <p:cNvSpPr/>
            <p:nvPr/>
          </p:nvSpPr>
          <p:spPr>
            <a:xfrm>
              <a:off x="7975113" y="4325804"/>
              <a:ext cx="1487016" cy="664066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Segoe UI Symbol" panose="020B0502040204020203" pitchFamily="34" charset="0"/>
                  <a:ea typeface="Segoe UI Symbol" panose="020B0502040204020203" pitchFamily="34" charset="0"/>
                </a:rPr>
                <a:t>Execution Feedback</a:t>
              </a:r>
            </a:p>
          </p:txBody>
        </p:sp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8D5E76B5-5556-3C41-AC7F-C30EED3BA96A}"/>
                </a:ext>
              </a:extLst>
            </p:cNvPr>
            <p:cNvSpPr/>
            <p:nvPr/>
          </p:nvSpPr>
          <p:spPr>
            <a:xfrm>
              <a:off x="8127513" y="4478204"/>
              <a:ext cx="1487016" cy="664066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Segoe UI Symbol" panose="020B0502040204020203" pitchFamily="34" charset="0"/>
                  <a:ea typeface="Segoe UI Symbol" panose="020B0502040204020203" pitchFamily="34" charset="0"/>
                </a:rPr>
                <a:t>Execution Feedback</a:t>
              </a:r>
            </a:p>
          </p:txBody>
        </p:sp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76716151-C3D9-9E40-9DAC-FF839F74E703}"/>
                </a:ext>
              </a:extLst>
            </p:cNvPr>
            <p:cNvSpPr/>
            <p:nvPr/>
          </p:nvSpPr>
          <p:spPr>
            <a:xfrm>
              <a:off x="8279913" y="4630604"/>
              <a:ext cx="1487016" cy="664066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Segoe UI Symbol" panose="020B0502040204020203" pitchFamily="34" charset="0"/>
                  <a:ea typeface="Segoe UI Symbol" panose="020B0502040204020203" pitchFamily="34" charset="0"/>
                </a:rPr>
                <a:t>Execution Feedback</a:t>
              </a:r>
              <a:r>
                <a:rPr lang="en-US" baseline="-25000" dirty="0">
                  <a:latin typeface="Segoe UI Symbol" panose="020B0502040204020203" pitchFamily="34" charset="0"/>
                  <a:ea typeface="Segoe UI Symbol" panose="020B0502040204020203" pitchFamily="34" charset="0"/>
                </a:rPr>
                <a:t>n</a:t>
              </a:r>
              <a:endParaRPr lang="en-US" dirty="0">
                <a:latin typeface="Segoe UI Symbol" panose="020B0502040204020203" pitchFamily="34" charset="0"/>
                <a:ea typeface="Segoe UI Symbol" panose="020B0502040204020203" pitchFamily="34" charset="0"/>
              </a:endParaRPr>
            </a:p>
          </p:txBody>
        </p:sp>
      </p:grp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FCB2193B-6A44-B149-ADDA-21CC8E9B5C7B}"/>
              </a:ext>
            </a:extLst>
          </p:cNvPr>
          <p:cNvSpPr/>
          <p:nvPr/>
        </p:nvSpPr>
        <p:spPr>
          <a:xfrm>
            <a:off x="3323932" y="4442008"/>
            <a:ext cx="1030013" cy="462455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Input</a:t>
            </a:r>
            <a:r>
              <a:rPr lang="en-US" baseline="-250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2</a:t>
            </a:r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’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560EC973-B98A-834E-9371-B29CD15A1432}"/>
              </a:ext>
            </a:extLst>
          </p:cNvPr>
          <p:cNvSpPr/>
          <p:nvPr/>
        </p:nvSpPr>
        <p:spPr>
          <a:xfrm>
            <a:off x="3442238" y="4611773"/>
            <a:ext cx="1030013" cy="462455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Input</a:t>
            </a:r>
            <a:r>
              <a:rPr lang="en-US" baseline="-250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n</a:t>
            </a:r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’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E040577-0FF8-3E48-835C-A48516A248C8}"/>
              </a:ext>
            </a:extLst>
          </p:cNvPr>
          <p:cNvCxnSpPr>
            <a:cxnSpLocks/>
            <a:endCxn id="28" idx="3"/>
          </p:cNvCxnSpPr>
          <p:nvPr/>
        </p:nvCxnSpPr>
        <p:spPr>
          <a:xfrm flipH="1">
            <a:off x="4472251" y="4841834"/>
            <a:ext cx="3114263" cy="1167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E31123D6-436B-BB4C-8072-B74683A542BA}"/>
              </a:ext>
            </a:extLst>
          </p:cNvPr>
          <p:cNvSpPr/>
          <p:nvPr/>
        </p:nvSpPr>
        <p:spPr>
          <a:xfrm>
            <a:off x="4627932" y="4492081"/>
            <a:ext cx="23970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Interesting Feedback?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C8BCC2F-0F21-5844-8E7C-3A6EEFE5C616}"/>
              </a:ext>
            </a:extLst>
          </p:cNvPr>
          <p:cNvCxnSpPr>
            <a:cxnSpLocks/>
            <a:stCxn id="38" idx="3"/>
          </p:cNvCxnSpPr>
          <p:nvPr/>
        </p:nvCxnSpPr>
        <p:spPr>
          <a:xfrm flipV="1">
            <a:off x="3258486" y="2994693"/>
            <a:ext cx="1303284" cy="1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AB4885A7-0144-E448-A762-4409C98F3D93}"/>
              </a:ext>
            </a:extLst>
          </p:cNvPr>
          <p:cNvSpPr/>
          <p:nvPr/>
        </p:nvSpPr>
        <p:spPr>
          <a:xfrm>
            <a:off x="3624245" y="2657627"/>
            <a:ext cx="5998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pick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89B7C5B-A9FB-5145-B7E1-BC81ECC233F5}"/>
              </a:ext>
            </a:extLst>
          </p:cNvPr>
          <p:cNvCxnSpPr>
            <a:cxnSpLocks/>
          </p:cNvCxnSpPr>
          <p:nvPr/>
        </p:nvCxnSpPr>
        <p:spPr>
          <a:xfrm>
            <a:off x="865343" y="2942596"/>
            <a:ext cx="800181" cy="1"/>
          </a:xfrm>
          <a:prstGeom prst="straightConnector1">
            <a:avLst/>
          </a:prstGeom>
          <a:ln w="317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3A82263B-5490-BE49-A64D-D3186D8E79EE}"/>
              </a:ext>
            </a:extLst>
          </p:cNvPr>
          <p:cNvSpPr/>
          <p:nvPr/>
        </p:nvSpPr>
        <p:spPr>
          <a:xfrm>
            <a:off x="904017" y="2558971"/>
            <a:ext cx="7393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Initial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10D73CDE-04E2-5E4A-A679-5E89D68DA59B}"/>
              </a:ext>
            </a:extLst>
          </p:cNvPr>
          <p:cNvSpPr/>
          <p:nvPr/>
        </p:nvSpPr>
        <p:spPr>
          <a:xfrm>
            <a:off x="1771273" y="2306266"/>
            <a:ext cx="1030013" cy="462455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Input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39DF879E-9F17-F84E-A1A1-7EE92B66C2E5}"/>
              </a:ext>
            </a:extLst>
          </p:cNvPr>
          <p:cNvSpPr/>
          <p:nvPr/>
        </p:nvSpPr>
        <p:spPr>
          <a:xfrm>
            <a:off x="1923673" y="2458666"/>
            <a:ext cx="1030013" cy="462455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50800" dist="12700" dir="13500000" algn="b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Input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D9A54C10-C2DC-7D48-B4C9-F32A6FE075A4}"/>
              </a:ext>
            </a:extLst>
          </p:cNvPr>
          <p:cNvSpPr/>
          <p:nvPr/>
        </p:nvSpPr>
        <p:spPr>
          <a:xfrm>
            <a:off x="2076073" y="2611066"/>
            <a:ext cx="1030013" cy="462455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outerShdw blurRad="50800" dist="12700" dir="13500000" algn="b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Input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7B48E0C6-B968-1041-8D0C-18595CF6DBBA}"/>
              </a:ext>
            </a:extLst>
          </p:cNvPr>
          <p:cNvSpPr/>
          <p:nvPr/>
        </p:nvSpPr>
        <p:spPr>
          <a:xfrm>
            <a:off x="2228473" y="2763466"/>
            <a:ext cx="1030013" cy="462455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50800" dist="12700" dir="13500000" algn="b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Input</a:t>
            </a:r>
          </a:p>
        </p:txBody>
      </p:sp>
      <p:cxnSp>
        <p:nvCxnSpPr>
          <p:cNvPr id="40" name="Elbow Connector 39">
            <a:extLst>
              <a:ext uri="{FF2B5EF4-FFF2-40B4-BE49-F238E27FC236}">
                <a16:creationId xmlns:a16="http://schemas.microsoft.com/office/drawing/2014/main" id="{14BBF7AE-7A01-DE4F-8106-6B17B55EEE80}"/>
              </a:ext>
            </a:extLst>
          </p:cNvPr>
          <p:cNvCxnSpPr>
            <a:cxnSpLocks/>
          </p:cNvCxnSpPr>
          <p:nvPr/>
        </p:nvCxnSpPr>
        <p:spPr>
          <a:xfrm rot="10800000">
            <a:off x="2743480" y="3225921"/>
            <a:ext cx="698758" cy="1617080"/>
          </a:xfrm>
          <a:prstGeom prst="bentConnector2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AC94E951-BC21-9842-AF4B-B480F5CC0FF1}"/>
              </a:ext>
            </a:extLst>
          </p:cNvPr>
          <p:cNvSpPr/>
          <p:nvPr/>
        </p:nvSpPr>
        <p:spPr>
          <a:xfrm>
            <a:off x="2124202" y="3863731"/>
            <a:ext cx="6289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save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70854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C9CF121-2674-AD41-8A32-1D134A1D6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84A6F-723A-7245-9DC7-D82FDBAE027C}" type="slidenum">
              <a:rPr lang="en-US" smtClean="0"/>
              <a:t>107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F0AECB-BF3F-9144-8CCB-E7FDF18019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Caroline Lemieux --- Expanding the Reach of Fuzzing</a:t>
            </a:r>
            <a:endParaRPr lang="en-US" dirty="0"/>
          </a:p>
        </p:txBody>
      </p:sp>
      <p:cxnSp>
        <p:nvCxnSpPr>
          <p:cNvPr id="107" name="!!arrow_execute">
            <a:extLst>
              <a:ext uri="{FF2B5EF4-FFF2-40B4-BE49-F238E27FC236}">
                <a16:creationId xmlns:a16="http://schemas.microsoft.com/office/drawing/2014/main" id="{F1399671-32BC-584D-859F-F8F99976202D}"/>
              </a:ext>
            </a:extLst>
          </p:cNvPr>
          <p:cNvCxnSpPr>
            <a:cxnSpLocks/>
          </p:cNvCxnSpPr>
          <p:nvPr/>
        </p:nvCxnSpPr>
        <p:spPr>
          <a:xfrm>
            <a:off x="8021808" y="2994693"/>
            <a:ext cx="1122192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Rectangle 108">
            <a:extLst>
              <a:ext uri="{FF2B5EF4-FFF2-40B4-BE49-F238E27FC236}">
                <a16:creationId xmlns:a16="http://schemas.microsoft.com/office/drawing/2014/main" id="{61F22C5E-02DD-A34B-AB17-14865FA2C790}"/>
              </a:ext>
            </a:extLst>
          </p:cNvPr>
          <p:cNvSpPr/>
          <p:nvPr/>
        </p:nvSpPr>
        <p:spPr>
          <a:xfrm>
            <a:off x="8021808" y="2683831"/>
            <a:ext cx="9633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execute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87C4B0-897E-1F4B-9948-8D5CAE829B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28074-AFC4-4C4F-AA19-C2917492E2AE}" type="datetime1">
              <a:rPr lang="en-US" smtClean="0"/>
              <a:t>4/21/23</a:t>
            </a:fld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1368DB9-B2F6-264D-9796-C3DE86127947}"/>
              </a:ext>
            </a:extLst>
          </p:cNvPr>
          <p:cNvGrpSpPr/>
          <p:nvPr/>
        </p:nvGrpSpPr>
        <p:grpSpPr>
          <a:xfrm>
            <a:off x="8941982" y="2351981"/>
            <a:ext cx="1299788" cy="1299788"/>
            <a:chOff x="7565191" y="2194798"/>
            <a:chExt cx="2721425" cy="2721425"/>
          </a:xfrm>
        </p:grpSpPr>
        <p:pic>
          <p:nvPicPr>
            <p:cNvPr id="127" name="Content Placeholder 7" descr="Document">
              <a:extLst>
                <a:ext uri="{FF2B5EF4-FFF2-40B4-BE49-F238E27FC236}">
                  <a16:creationId xmlns:a16="http://schemas.microsoft.com/office/drawing/2014/main" id="{52D6C96D-FB63-C54B-9294-788F8D2FBB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565191" y="2194798"/>
              <a:ext cx="2721425" cy="2721425"/>
            </a:xfrm>
            <a:prstGeom prst="rect">
              <a:avLst/>
            </a:prstGeom>
          </p:spPr>
        </p:pic>
        <p:pic>
          <p:nvPicPr>
            <p:cNvPr id="128" name="Graphic 127" descr="Bug">
              <a:extLst>
                <a:ext uri="{FF2B5EF4-FFF2-40B4-BE49-F238E27FC236}">
                  <a16:creationId xmlns:a16="http://schemas.microsoft.com/office/drawing/2014/main" id="{FB9F1201-83F3-5540-9D49-D99F541B5AD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266665" y="3630702"/>
              <a:ext cx="309381" cy="309381"/>
            </a:xfrm>
            <a:prstGeom prst="rect">
              <a:avLst/>
            </a:prstGeom>
          </p:spPr>
        </p:pic>
        <p:pic>
          <p:nvPicPr>
            <p:cNvPr id="129" name="Graphic 128" descr="Bug">
              <a:extLst>
                <a:ext uri="{FF2B5EF4-FFF2-40B4-BE49-F238E27FC236}">
                  <a16:creationId xmlns:a16="http://schemas.microsoft.com/office/drawing/2014/main" id="{4983D369-7B8E-5A4D-B0DB-38CC0C57E36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223856" y="4080208"/>
              <a:ext cx="309381" cy="309381"/>
            </a:xfrm>
            <a:prstGeom prst="rect">
              <a:avLst/>
            </a:prstGeom>
          </p:spPr>
        </p:pic>
        <p:pic>
          <p:nvPicPr>
            <p:cNvPr id="130" name="Graphic 129" descr="Bug">
              <a:extLst>
                <a:ext uri="{FF2B5EF4-FFF2-40B4-BE49-F238E27FC236}">
                  <a16:creationId xmlns:a16="http://schemas.microsoft.com/office/drawing/2014/main" id="{C13A99A9-5D92-7E42-8342-40537BA5093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223856" y="3273323"/>
              <a:ext cx="309381" cy="309381"/>
            </a:xfrm>
            <a:prstGeom prst="rect">
              <a:avLst/>
            </a:prstGeom>
          </p:spPr>
        </p:pic>
      </p:grp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BE0F7B1B-95F3-A643-9A56-81FDA4DEE66D}"/>
              </a:ext>
            </a:extLst>
          </p:cNvPr>
          <p:cNvCxnSpPr>
            <a:cxnSpLocks/>
            <a:endCxn id="25" idx="3"/>
          </p:cNvCxnSpPr>
          <p:nvPr/>
        </p:nvCxnSpPr>
        <p:spPr>
          <a:xfrm rot="5400000">
            <a:off x="8659080" y="3909038"/>
            <a:ext cx="1347246" cy="518346"/>
          </a:xfrm>
          <a:prstGeom prst="bentConnector2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59B1818-E7E5-E649-A6DD-552805C9031F}"/>
              </a:ext>
            </a:extLst>
          </p:cNvPr>
          <p:cNvGrpSpPr/>
          <p:nvPr/>
        </p:nvGrpSpPr>
        <p:grpSpPr>
          <a:xfrm>
            <a:off x="7129314" y="4052601"/>
            <a:ext cx="1944216" cy="1121266"/>
            <a:chOff x="7822713" y="4173404"/>
            <a:chExt cx="1944216" cy="1121266"/>
          </a:xfrm>
        </p:grpSpPr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D09FE6FD-07CF-914D-A6B7-083F8D54F978}"/>
                </a:ext>
              </a:extLst>
            </p:cNvPr>
            <p:cNvSpPr/>
            <p:nvPr/>
          </p:nvSpPr>
          <p:spPr>
            <a:xfrm>
              <a:off x="7822713" y="4173404"/>
              <a:ext cx="1487016" cy="664066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Segoe UI Symbol" panose="020B0502040204020203" pitchFamily="34" charset="0"/>
                  <a:ea typeface="Segoe UI Symbol" panose="020B0502040204020203" pitchFamily="34" charset="0"/>
                </a:rPr>
                <a:t>Execution Feedback</a:t>
              </a:r>
            </a:p>
          </p:txBody>
        </p:sp>
        <p:sp>
          <p:nvSpPr>
            <p:cNvPr id="23" name="Rounded Rectangle 22">
              <a:extLst>
                <a:ext uri="{FF2B5EF4-FFF2-40B4-BE49-F238E27FC236}">
                  <a16:creationId xmlns:a16="http://schemas.microsoft.com/office/drawing/2014/main" id="{7595F108-3187-D842-A985-BAB4268EE0D6}"/>
                </a:ext>
              </a:extLst>
            </p:cNvPr>
            <p:cNvSpPr/>
            <p:nvPr/>
          </p:nvSpPr>
          <p:spPr>
            <a:xfrm>
              <a:off x="7975113" y="4325804"/>
              <a:ext cx="1487016" cy="664066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Segoe UI Symbol" panose="020B0502040204020203" pitchFamily="34" charset="0"/>
                  <a:ea typeface="Segoe UI Symbol" panose="020B0502040204020203" pitchFamily="34" charset="0"/>
                </a:rPr>
                <a:t>Execution Feedback</a:t>
              </a:r>
            </a:p>
          </p:txBody>
        </p:sp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8D5E76B5-5556-3C41-AC7F-C30EED3BA96A}"/>
                </a:ext>
              </a:extLst>
            </p:cNvPr>
            <p:cNvSpPr/>
            <p:nvPr/>
          </p:nvSpPr>
          <p:spPr>
            <a:xfrm>
              <a:off x="8127513" y="4478204"/>
              <a:ext cx="1487016" cy="664066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Segoe UI Symbol" panose="020B0502040204020203" pitchFamily="34" charset="0"/>
                  <a:ea typeface="Segoe UI Symbol" panose="020B0502040204020203" pitchFamily="34" charset="0"/>
                </a:rPr>
                <a:t>Execution Feedback</a:t>
              </a:r>
            </a:p>
          </p:txBody>
        </p:sp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76716151-C3D9-9E40-9DAC-FF839F74E703}"/>
                </a:ext>
              </a:extLst>
            </p:cNvPr>
            <p:cNvSpPr/>
            <p:nvPr/>
          </p:nvSpPr>
          <p:spPr>
            <a:xfrm>
              <a:off x="8279913" y="4630604"/>
              <a:ext cx="1487016" cy="664066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Segoe UI Symbol" panose="020B0502040204020203" pitchFamily="34" charset="0"/>
                  <a:ea typeface="Segoe UI Symbol" panose="020B0502040204020203" pitchFamily="34" charset="0"/>
                </a:rPr>
                <a:t>Execution Feedback</a:t>
              </a:r>
              <a:r>
                <a:rPr lang="en-US" baseline="-25000" dirty="0">
                  <a:latin typeface="Segoe UI Symbol" panose="020B0502040204020203" pitchFamily="34" charset="0"/>
                  <a:ea typeface="Segoe UI Symbol" panose="020B0502040204020203" pitchFamily="34" charset="0"/>
                </a:rPr>
                <a:t>n</a:t>
              </a:r>
              <a:endParaRPr lang="en-US" dirty="0">
                <a:latin typeface="Segoe UI Symbol" panose="020B0502040204020203" pitchFamily="34" charset="0"/>
                <a:ea typeface="Segoe UI Symbol" panose="020B0502040204020203" pitchFamily="34" charset="0"/>
              </a:endParaRPr>
            </a:p>
          </p:txBody>
        </p:sp>
      </p:grp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FCB2193B-6A44-B149-ADDA-21CC8E9B5C7B}"/>
              </a:ext>
            </a:extLst>
          </p:cNvPr>
          <p:cNvSpPr/>
          <p:nvPr/>
        </p:nvSpPr>
        <p:spPr>
          <a:xfrm>
            <a:off x="3323932" y="4442008"/>
            <a:ext cx="1030013" cy="462455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Input</a:t>
            </a:r>
            <a:r>
              <a:rPr lang="en-US" baseline="-250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2</a:t>
            </a:r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’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560EC973-B98A-834E-9371-B29CD15A1432}"/>
              </a:ext>
            </a:extLst>
          </p:cNvPr>
          <p:cNvSpPr/>
          <p:nvPr/>
        </p:nvSpPr>
        <p:spPr>
          <a:xfrm>
            <a:off x="3442238" y="4611773"/>
            <a:ext cx="1030013" cy="462455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Input</a:t>
            </a:r>
            <a:r>
              <a:rPr lang="en-US" baseline="-250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n</a:t>
            </a:r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’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E040577-0FF8-3E48-835C-A48516A248C8}"/>
              </a:ext>
            </a:extLst>
          </p:cNvPr>
          <p:cNvCxnSpPr>
            <a:cxnSpLocks/>
            <a:endCxn id="28" idx="3"/>
          </p:cNvCxnSpPr>
          <p:nvPr/>
        </p:nvCxnSpPr>
        <p:spPr>
          <a:xfrm flipH="1">
            <a:off x="4472251" y="4841834"/>
            <a:ext cx="3114263" cy="1167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E31123D6-436B-BB4C-8072-B74683A542BA}"/>
              </a:ext>
            </a:extLst>
          </p:cNvPr>
          <p:cNvSpPr/>
          <p:nvPr/>
        </p:nvSpPr>
        <p:spPr>
          <a:xfrm>
            <a:off x="4627932" y="4492081"/>
            <a:ext cx="23970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Interesting Feedback?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C8BCC2F-0F21-5844-8E7C-3A6EEFE5C616}"/>
              </a:ext>
            </a:extLst>
          </p:cNvPr>
          <p:cNvCxnSpPr>
            <a:cxnSpLocks/>
            <a:stCxn id="38" idx="3"/>
          </p:cNvCxnSpPr>
          <p:nvPr/>
        </p:nvCxnSpPr>
        <p:spPr>
          <a:xfrm flipV="1">
            <a:off x="3258486" y="2994693"/>
            <a:ext cx="1303284" cy="1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AB4885A7-0144-E448-A762-4409C98F3D93}"/>
              </a:ext>
            </a:extLst>
          </p:cNvPr>
          <p:cNvSpPr/>
          <p:nvPr/>
        </p:nvSpPr>
        <p:spPr>
          <a:xfrm>
            <a:off x="3624245" y="2657627"/>
            <a:ext cx="5998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pick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89B7C5B-A9FB-5145-B7E1-BC81ECC233F5}"/>
              </a:ext>
            </a:extLst>
          </p:cNvPr>
          <p:cNvCxnSpPr>
            <a:cxnSpLocks/>
          </p:cNvCxnSpPr>
          <p:nvPr/>
        </p:nvCxnSpPr>
        <p:spPr>
          <a:xfrm>
            <a:off x="865343" y="2942596"/>
            <a:ext cx="800181" cy="1"/>
          </a:xfrm>
          <a:prstGeom prst="straightConnector1">
            <a:avLst/>
          </a:prstGeom>
          <a:ln w="317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3A82263B-5490-BE49-A64D-D3186D8E79EE}"/>
              </a:ext>
            </a:extLst>
          </p:cNvPr>
          <p:cNvSpPr/>
          <p:nvPr/>
        </p:nvSpPr>
        <p:spPr>
          <a:xfrm>
            <a:off x="904017" y="2558971"/>
            <a:ext cx="7393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Initial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10D73CDE-04E2-5E4A-A679-5E89D68DA59B}"/>
              </a:ext>
            </a:extLst>
          </p:cNvPr>
          <p:cNvSpPr/>
          <p:nvPr/>
        </p:nvSpPr>
        <p:spPr>
          <a:xfrm>
            <a:off x="1771273" y="2306266"/>
            <a:ext cx="1030013" cy="462455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Input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39DF879E-9F17-F84E-A1A1-7EE92B66C2E5}"/>
              </a:ext>
            </a:extLst>
          </p:cNvPr>
          <p:cNvSpPr/>
          <p:nvPr/>
        </p:nvSpPr>
        <p:spPr>
          <a:xfrm>
            <a:off x="1923673" y="2458666"/>
            <a:ext cx="1030013" cy="462455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50800" dist="12700" dir="13500000" algn="b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Input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D9A54C10-C2DC-7D48-B4C9-F32A6FE075A4}"/>
              </a:ext>
            </a:extLst>
          </p:cNvPr>
          <p:cNvSpPr/>
          <p:nvPr/>
        </p:nvSpPr>
        <p:spPr>
          <a:xfrm>
            <a:off x="2076073" y="2611066"/>
            <a:ext cx="1030013" cy="462455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outerShdw blurRad="50800" dist="12700" dir="13500000" algn="b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Input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7B48E0C6-B968-1041-8D0C-18595CF6DBBA}"/>
              </a:ext>
            </a:extLst>
          </p:cNvPr>
          <p:cNvSpPr/>
          <p:nvPr/>
        </p:nvSpPr>
        <p:spPr>
          <a:xfrm>
            <a:off x="2228473" y="2763466"/>
            <a:ext cx="1030013" cy="462455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50800" dist="12700" dir="13500000" algn="b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Input</a:t>
            </a:r>
          </a:p>
        </p:txBody>
      </p:sp>
      <p:cxnSp>
        <p:nvCxnSpPr>
          <p:cNvPr id="40" name="Elbow Connector 39">
            <a:extLst>
              <a:ext uri="{FF2B5EF4-FFF2-40B4-BE49-F238E27FC236}">
                <a16:creationId xmlns:a16="http://schemas.microsoft.com/office/drawing/2014/main" id="{14BBF7AE-7A01-DE4F-8106-6B17B55EEE80}"/>
              </a:ext>
            </a:extLst>
          </p:cNvPr>
          <p:cNvCxnSpPr>
            <a:cxnSpLocks/>
          </p:cNvCxnSpPr>
          <p:nvPr/>
        </p:nvCxnSpPr>
        <p:spPr>
          <a:xfrm rot="10800000">
            <a:off x="2743480" y="3225921"/>
            <a:ext cx="698758" cy="1617080"/>
          </a:xfrm>
          <a:prstGeom prst="bentConnector2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AC94E951-BC21-9842-AF4B-B480F5CC0FF1}"/>
              </a:ext>
            </a:extLst>
          </p:cNvPr>
          <p:cNvSpPr/>
          <p:nvPr/>
        </p:nvSpPr>
        <p:spPr>
          <a:xfrm>
            <a:off x="2124202" y="3863731"/>
            <a:ext cx="6289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save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6D1B8E8-FF0B-7D48-A1F0-FAC9884B3C73}"/>
              </a:ext>
            </a:extLst>
          </p:cNvPr>
          <p:cNvSpPr/>
          <p:nvPr/>
        </p:nvSpPr>
        <p:spPr>
          <a:xfrm>
            <a:off x="202196" y="1690688"/>
            <a:ext cx="11908523" cy="4293551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BA668E1E-C5B9-B942-A357-91AFF162A498}"/>
              </a:ext>
            </a:extLst>
          </p:cNvPr>
          <p:cNvSpPr/>
          <p:nvPr/>
        </p:nvSpPr>
        <p:spPr>
          <a:xfrm>
            <a:off x="5311865" y="2420441"/>
            <a:ext cx="1675123" cy="961257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ounded Rectangle 112">
            <a:extLst>
              <a:ext uri="{FF2B5EF4-FFF2-40B4-BE49-F238E27FC236}">
                <a16:creationId xmlns:a16="http://schemas.microsoft.com/office/drawing/2014/main" id="{FC8D3875-FAF0-AE4A-8700-45F9CD6DE39B}"/>
              </a:ext>
            </a:extLst>
          </p:cNvPr>
          <p:cNvSpPr/>
          <p:nvPr/>
        </p:nvSpPr>
        <p:spPr>
          <a:xfrm>
            <a:off x="4561770" y="2763465"/>
            <a:ext cx="1030013" cy="462455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Input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504D290A-DCE6-F64D-87B7-4A81D183A1D0}"/>
              </a:ext>
            </a:extLst>
          </p:cNvPr>
          <p:cNvSpPr/>
          <p:nvPr/>
        </p:nvSpPr>
        <p:spPr>
          <a:xfrm>
            <a:off x="5697205" y="2671089"/>
            <a:ext cx="9058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mutate</a:t>
            </a:r>
          </a:p>
        </p:txBody>
      </p:sp>
      <p:sp>
        <p:nvSpPr>
          <p:cNvPr id="86" name="Rounded Rectangle 85">
            <a:extLst>
              <a:ext uri="{FF2B5EF4-FFF2-40B4-BE49-F238E27FC236}">
                <a16:creationId xmlns:a16="http://schemas.microsoft.com/office/drawing/2014/main" id="{54E14EAC-5232-FB4E-BAE2-97AE35AC5267}"/>
              </a:ext>
            </a:extLst>
          </p:cNvPr>
          <p:cNvSpPr/>
          <p:nvPr/>
        </p:nvSpPr>
        <p:spPr>
          <a:xfrm>
            <a:off x="6509251" y="2313448"/>
            <a:ext cx="1030013" cy="46245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Input</a:t>
            </a:r>
          </a:p>
        </p:txBody>
      </p:sp>
      <p:sp>
        <p:nvSpPr>
          <p:cNvPr id="88" name="Rounded Rectangle 87">
            <a:extLst>
              <a:ext uri="{FF2B5EF4-FFF2-40B4-BE49-F238E27FC236}">
                <a16:creationId xmlns:a16="http://schemas.microsoft.com/office/drawing/2014/main" id="{6615505A-4D0B-AD47-83EC-B118C4301BBB}"/>
              </a:ext>
            </a:extLst>
          </p:cNvPr>
          <p:cNvSpPr/>
          <p:nvPr/>
        </p:nvSpPr>
        <p:spPr>
          <a:xfrm>
            <a:off x="6661651" y="2465848"/>
            <a:ext cx="1030013" cy="462455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Input</a:t>
            </a:r>
          </a:p>
        </p:txBody>
      </p:sp>
      <p:sp>
        <p:nvSpPr>
          <p:cNvPr id="89" name="Rounded Rectangle 88">
            <a:extLst>
              <a:ext uri="{FF2B5EF4-FFF2-40B4-BE49-F238E27FC236}">
                <a16:creationId xmlns:a16="http://schemas.microsoft.com/office/drawing/2014/main" id="{AFFB58E7-702F-8C44-83F7-3D4796E82BE4}"/>
              </a:ext>
            </a:extLst>
          </p:cNvPr>
          <p:cNvSpPr/>
          <p:nvPr/>
        </p:nvSpPr>
        <p:spPr>
          <a:xfrm>
            <a:off x="6814051" y="2618248"/>
            <a:ext cx="1030013" cy="46245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Input</a:t>
            </a:r>
          </a:p>
        </p:txBody>
      </p:sp>
      <p:sp>
        <p:nvSpPr>
          <p:cNvPr id="90" name="Rounded Rectangle 89">
            <a:extLst>
              <a:ext uri="{FF2B5EF4-FFF2-40B4-BE49-F238E27FC236}">
                <a16:creationId xmlns:a16="http://schemas.microsoft.com/office/drawing/2014/main" id="{C1E8A316-B34E-4F47-BBE5-4823114CE8C0}"/>
              </a:ext>
            </a:extLst>
          </p:cNvPr>
          <p:cNvSpPr/>
          <p:nvPr/>
        </p:nvSpPr>
        <p:spPr>
          <a:xfrm>
            <a:off x="6966451" y="2770648"/>
            <a:ext cx="1030013" cy="462455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Input</a:t>
            </a:r>
            <a:r>
              <a:rPr lang="en-US" baseline="-250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n</a:t>
            </a:r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’</a:t>
            </a:r>
          </a:p>
        </p:txBody>
      </p:sp>
      <p:cxnSp>
        <p:nvCxnSpPr>
          <p:cNvPr id="111" name="!!arrow_mutate">
            <a:extLst>
              <a:ext uri="{FF2B5EF4-FFF2-40B4-BE49-F238E27FC236}">
                <a16:creationId xmlns:a16="http://schemas.microsoft.com/office/drawing/2014/main" id="{B18D3103-5EEE-0B4A-B052-CC0D10874876}"/>
              </a:ext>
            </a:extLst>
          </p:cNvPr>
          <p:cNvCxnSpPr>
            <a:cxnSpLocks/>
          </p:cNvCxnSpPr>
          <p:nvPr/>
        </p:nvCxnSpPr>
        <p:spPr>
          <a:xfrm>
            <a:off x="5642951" y="2994693"/>
            <a:ext cx="1220386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itle 1">
            <a:extLst>
              <a:ext uri="{FF2B5EF4-FFF2-40B4-BE49-F238E27FC236}">
                <a16:creationId xmlns:a16="http://schemas.microsoft.com/office/drawing/2014/main" id="{638EBB76-5807-9643-9DC7-4EAC61F0F81B}"/>
              </a:ext>
            </a:extLst>
          </p:cNvPr>
          <p:cNvSpPr txBox="1">
            <a:spLocks/>
          </p:cNvSpPr>
          <p:nvPr/>
        </p:nvSpPr>
        <p:spPr>
          <a:xfrm>
            <a:off x="0" y="365125"/>
            <a:ext cx="1219199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+mj-cs"/>
              </a:defRPr>
            </a:lvl1pPr>
          </a:lstStyle>
          <a:p>
            <a:r>
              <a:rPr lang="en-US"/>
              <a:t>Problem: Random Mutations Ruin Structure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16953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C9CF121-2674-AD41-8A32-1D134A1D6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84A6F-723A-7245-9DC7-D82FDBAE027C}" type="slidenum">
              <a:rPr lang="en-US" smtClean="0"/>
              <a:t>108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F0AECB-BF3F-9144-8CCB-E7FDF18019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Caroline Lemieux --- Expanding the Reach of Fuzzing</a:t>
            </a:r>
            <a:endParaRPr lang="en-US" dirty="0"/>
          </a:p>
        </p:txBody>
      </p:sp>
      <p:cxnSp>
        <p:nvCxnSpPr>
          <p:cNvPr id="107" name="!!arrow_execute">
            <a:extLst>
              <a:ext uri="{FF2B5EF4-FFF2-40B4-BE49-F238E27FC236}">
                <a16:creationId xmlns:a16="http://schemas.microsoft.com/office/drawing/2014/main" id="{F1399671-32BC-584D-859F-F8F99976202D}"/>
              </a:ext>
            </a:extLst>
          </p:cNvPr>
          <p:cNvCxnSpPr>
            <a:cxnSpLocks/>
          </p:cNvCxnSpPr>
          <p:nvPr/>
        </p:nvCxnSpPr>
        <p:spPr>
          <a:xfrm>
            <a:off x="8021808" y="2994693"/>
            <a:ext cx="1122192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Rectangle 108">
            <a:extLst>
              <a:ext uri="{FF2B5EF4-FFF2-40B4-BE49-F238E27FC236}">
                <a16:creationId xmlns:a16="http://schemas.microsoft.com/office/drawing/2014/main" id="{61F22C5E-02DD-A34B-AB17-14865FA2C790}"/>
              </a:ext>
            </a:extLst>
          </p:cNvPr>
          <p:cNvSpPr/>
          <p:nvPr/>
        </p:nvSpPr>
        <p:spPr>
          <a:xfrm>
            <a:off x="8021808" y="2683831"/>
            <a:ext cx="9633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execute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87C4B0-897E-1F4B-9948-8D5CAE829B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28074-AFC4-4C4F-AA19-C2917492E2AE}" type="datetime1">
              <a:rPr lang="en-US" smtClean="0"/>
              <a:t>4/21/23</a:t>
            </a:fld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1368DB9-B2F6-264D-9796-C3DE86127947}"/>
              </a:ext>
            </a:extLst>
          </p:cNvPr>
          <p:cNvGrpSpPr/>
          <p:nvPr/>
        </p:nvGrpSpPr>
        <p:grpSpPr>
          <a:xfrm>
            <a:off x="8941982" y="2351981"/>
            <a:ext cx="1299788" cy="1299788"/>
            <a:chOff x="7565191" y="2194798"/>
            <a:chExt cx="2721425" cy="2721425"/>
          </a:xfrm>
        </p:grpSpPr>
        <p:pic>
          <p:nvPicPr>
            <p:cNvPr id="127" name="Content Placeholder 7" descr="Document">
              <a:extLst>
                <a:ext uri="{FF2B5EF4-FFF2-40B4-BE49-F238E27FC236}">
                  <a16:creationId xmlns:a16="http://schemas.microsoft.com/office/drawing/2014/main" id="{52D6C96D-FB63-C54B-9294-788F8D2FBB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565191" y="2194798"/>
              <a:ext cx="2721425" cy="2721425"/>
            </a:xfrm>
            <a:prstGeom prst="rect">
              <a:avLst/>
            </a:prstGeom>
          </p:spPr>
        </p:pic>
        <p:pic>
          <p:nvPicPr>
            <p:cNvPr id="128" name="Graphic 127" descr="Bug">
              <a:extLst>
                <a:ext uri="{FF2B5EF4-FFF2-40B4-BE49-F238E27FC236}">
                  <a16:creationId xmlns:a16="http://schemas.microsoft.com/office/drawing/2014/main" id="{FB9F1201-83F3-5540-9D49-D99F541B5AD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266665" y="3630702"/>
              <a:ext cx="309381" cy="309381"/>
            </a:xfrm>
            <a:prstGeom prst="rect">
              <a:avLst/>
            </a:prstGeom>
          </p:spPr>
        </p:pic>
        <p:pic>
          <p:nvPicPr>
            <p:cNvPr id="129" name="Graphic 128" descr="Bug">
              <a:extLst>
                <a:ext uri="{FF2B5EF4-FFF2-40B4-BE49-F238E27FC236}">
                  <a16:creationId xmlns:a16="http://schemas.microsoft.com/office/drawing/2014/main" id="{4983D369-7B8E-5A4D-B0DB-38CC0C57E36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223856" y="4080208"/>
              <a:ext cx="309381" cy="309381"/>
            </a:xfrm>
            <a:prstGeom prst="rect">
              <a:avLst/>
            </a:prstGeom>
          </p:spPr>
        </p:pic>
        <p:pic>
          <p:nvPicPr>
            <p:cNvPr id="130" name="Graphic 129" descr="Bug">
              <a:extLst>
                <a:ext uri="{FF2B5EF4-FFF2-40B4-BE49-F238E27FC236}">
                  <a16:creationId xmlns:a16="http://schemas.microsoft.com/office/drawing/2014/main" id="{C13A99A9-5D92-7E42-8342-40537BA5093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223856" y="3273323"/>
              <a:ext cx="309381" cy="309381"/>
            </a:xfrm>
            <a:prstGeom prst="rect">
              <a:avLst/>
            </a:prstGeom>
          </p:spPr>
        </p:pic>
      </p:grp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BE0F7B1B-95F3-A643-9A56-81FDA4DEE66D}"/>
              </a:ext>
            </a:extLst>
          </p:cNvPr>
          <p:cNvCxnSpPr>
            <a:cxnSpLocks/>
            <a:endCxn id="25" idx="3"/>
          </p:cNvCxnSpPr>
          <p:nvPr/>
        </p:nvCxnSpPr>
        <p:spPr>
          <a:xfrm rot="5400000">
            <a:off x="8659080" y="3909038"/>
            <a:ext cx="1347246" cy="518346"/>
          </a:xfrm>
          <a:prstGeom prst="bentConnector2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59B1818-E7E5-E649-A6DD-552805C9031F}"/>
              </a:ext>
            </a:extLst>
          </p:cNvPr>
          <p:cNvGrpSpPr/>
          <p:nvPr/>
        </p:nvGrpSpPr>
        <p:grpSpPr>
          <a:xfrm>
            <a:off x="7129314" y="4052601"/>
            <a:ext cx="1944216" cy="1121266"/>
            <a:chOff x="7822713" y="4173404"/>
            <a:chExt cx="1944216" cy="1121266"/>
          </a:xfrm>
        </p:grpSpPr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D09FE6FD-07CF-914D-A6B7-083F8D54F978}"/>
                </a:ext>
              </a:extLst>
            </p:cNvPr>
            <p:cNvSpPr/>
            <p:nvPr/>
          </p:nvSpPr>
          <p:spPr>
            <a:xfrm>
              <a:off x="7822713" y="4173404"/>
              <a:ext cx="1487016" cy="664066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Segoe UI Symbol" panose="020B0502040204020203" pitchFamily="34" charset="0"/>
                  <a:ea typeface="Segoe UI Symbol" panose="020B0502040204020203" pitchFamily="34" charset="0"/>
                </a:rPr>
                <a:t>Execution Feedback</a:t>
              </a:r>
            </a:p>
          </p:txBody>
        </p:sp>
        <p:sp>
          <p:nvSpPr>
            <p:cNvPr id="23" name="Rounded Rectangle 22">
              <a:extLst>
                <a:ext uri="{FF2B5EF4-FFF2-40B4-BE49-F238E27FC236}">
                  <a16:creationId xmlns:a16="http://schemas.microsoft.com/office/drawing/2014/main" id="{7595F108-3187-D842-A985-BAB4268EE0D6}"/>
                </a:ext>
              </a:extLst>
            </p:cNvPr>
            <p:cNvSpPr/>
            <p:nvPr/>
          </p:nvSpPr>
          <p:spPr>
            <a:xfrm>
              <a:off x="7975113" y="4325804"/>
              <a:ext cx="1487016" cy="664066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Segoe UI Symbol" panose="020B0502040204020203" pitchFamily="34" charset="0"/>
                  <a:ea typeface="Segoe UI Symbol" panose="020B0502040204020203" pitchFamily="34" charset="0"/>
                </a:rPr>
                <a:t>Execution Feedback</a:t>
              </a:r>
            </a:p>
          </p:txBody>
        </p:sp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8D5E76B5-5556-3C41-AC7F-C30EED3BA96A}"/>
                </a:ext>
              </a:extLst>
            </p:cNvPr>
            <p:cNvSpPr/>
            <p:nvPr/>
          </p:nvSpPr>
          <p:spPr>
            <a:xfrm>
              <a:off x="8127513" y="4478204"/>
              <a:ext cx="1487016" cy="664066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Segoe UI Symbol" panose="020B0502040204020203" pitchFamily="34" charset="0"/>
                  <a:ea typeface="Segoe UI Symbol" panose="020B0502040204020203" pitchFamily="34" charset="0"/>
                </a:rPr>
                <a:t>Execution Feedback</a:t>
              </a:r>
            </a:p>
          </p:txBody>
        </p:sp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76716151-C3D9-9E40-9DAC-FF839F74E703}"/>
                </a:ext>
              </a:extLst>
            </p:cNvPr>
            <p:cNvSpPr/>
            <p:nvPr/>
          </p:nvSpPr>
          <p:spPr>
            <a:xfrm>
              <a:off x="8279913" y="4630604"/>
              <a:ext cx="1487016" cy="664066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Segoe UI Symbol" panose="020B0502040204020203" pitchFamily="34" charset="0"/>
                  <a:ea typeface="Segoe UI Symbol" panose="020B0502040204020203" pitchFamily="34" charset="0"/>
                </a:rPr>
                <a:t>Execution Feedback</a:t>
              </a:r>
              <a:r>
                <a:rPr lang="en-US" baseline="-25000" dirty="0">
                  <a:latin typeface="Segoe UI Symbol" panose="020B0502040204020203" pitchFamily="34" charset="0"/>
                  <a:ea typeface="Segoe UI Symbol" panose="020B0502040204020203" pitchFamily="34" charset="0"/>
                </a:rPr>
                <a:t>n</a:t>
              </a:r>
              <a:endParaRPr lang="en-US" dirty="0">
                <a:latin typeface="Segoe UI Symbol" panose="020B0502040204020203" pitchFamily="34" charset="0"/>
                <a:ea typeface="Segoe UI Symbol" panose="020B0502040204020203" pitchFamily="34" charset="0"/>
              </a:endParaRPr>
            </a:p>
          </p:txBody>
        </p:sp>
      </p:grp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FCB2193B-6A44-B149-ADDA-21CC8E9B5C7B}"/>
              </a:ext>
            </a:extLst>
          </p:cNvPr>
          <p:cNvSpPr/>
          <p:nvPr/>
        </p:nvSpPr>
        <p:spPr>
          <a:xfrm>
            <a:off x="3323932" y="4442008"/>
            <a:ext cx="1030013" cy="462455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Input</a:t>
            </a:r>
            <a:r>
              <a:rPr lang="en-US" baseline="-250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2</a:t>
            </a:r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’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560EC973-B98A-834E-9371-B29CD15A1432}"/>
              </a:ext>
            </a:extLst>
          </p:cNvPr>
          <p:cNvSpPr/>
          <p:nvPr/>
        </p:nvSpPr>
        <p:spPr>
          <a:xfrm>
            <a:off x="3442238" y="4611773"/>
            <a:ext cx="1030013" cy="462455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Input</a:t>
            </a:r>
            <a:r>
              <a:rPr lang="en-US" baseline="-250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n</a:t>
            </a:r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’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E040577-0FF8-3E48-835C-A48516A248C8}"/>
              </a:ext>
            </a:extLst>
          </p:cNvPr>
          <p:cNvCxnSpPr>
            <a:cxnSpLocks/>
            <a:endCxn id="28" idx="3"/>
          </p:cNvCxnSpPr>
          <p:nvPr/>
        </p:nvCxnSpPr>
        <p:spPr>
          <a:xfrm flipH="1">
            <a:off x="4472251" y="4841834"/>
            <a:ext cx="3114263" cy="1167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E31123D6-436B-BB4C-8072-B74683A542BA}"/>
              </a:ext>
            </a:extLst>
          </p:cNvPr>
          <p:cNvSpPr/>
          <p:nvPr/>
        </p:nvSpPr>
        <p:spPr>
          <a:xfrm>
            <a:off x="4627932" y="4492081"/>
            <a:ext cx="23970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Interesting Feedback?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C8BCC2F-0F21-5844-8E7C-3A6EEFE5C616}"/>
              </a:ext>
            </a:extLst>
          </p:cNvPr>
          <p:cNvCxnSpPr>
            <a:cxnSpLocks/>
            <a:stCxn id="38" idx="3"/>
          </p:cNvCxnSpPr>
          <p:nvPr/>
        </p:nvCxnSpPr>
        <p:spPr>
          <a:xfrm flipV="1">
            <a:off x="3258486" y="2994693"/>
            <a:ext cx="1303284" cy="1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AB4885A7-0144-E448-A762-4409C98F3D93}"/>
              </a:ext>
            </a:extLst>
          </p:cNvPr>
          <p:cNvSpPr/>
          <p:nvPr/>
        </p:nvSpPr>
        <p:spPr>
          <a:xfrm>
            <a:off x="3624245" y="2657627"/>
            <a:ext cx="5998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pick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89B7C5B-A9FB-5145-B7E1-BC81ECC233F5}"/>
              </a:ext>
            </a:extLst>
          </p:cNvPr>
          <p:cNvCxnSpPr>
            <a:cxnSpLocks/>
          </p:cNvCxnSpPr>
          <p:nvPr/>
        </p:nvCxnSpPr>
        <p:spPr>
          <a:xfrm>
            <a:off x="865343" y="2942596"/>
            <a:ext cx="800181" cy="1"/>
          </a:xfrm>
          <a:prstGeom prst="straightConnector1">
            <a:avLst/>
          </a:prstGeom>
          <a:ln w="317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3A82263B-5490-BE49-A64D-D3186D8E79EE}"/>
              </a:ext>
            </a:extLst>
          </p:cNvPr>
          <p:cNvSpPr/>
          <p:nvPr/>
        </p:nvSpPr>
        <p:spPr>
          <a:xfrm>
            <a:off x="904017" y="2558971"/>
            <a:ext cx="7393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Initial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10D73CDE-04E2-5E4A-A679-5E89D68DA59B}"/>
              </a:ext>
            </a:extLst>
          </p:cNvPr>
          <p:cNvSpPr/>
          <p:nvPr/>
        </p:nvSpPr>
        <p:spPr>
          <a:xfrm>
            <a:off x="1771273" y="2306266"/>
            <a:ext cx="1030013" cy="462455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Input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39DF879E-9F17-F84E-A1A1-7EE92B66C2E5}"/>
              </a:ext>
            </a:extLst>
          </p:cNvPr>
          <p:cNvSpPr/>
          <p:nvPr/>
        </p:nvSpPr>
        <p:spPr>
          <a:xfrm>
            <a:off x="1923673" y="2458666"/>
            <a:ext cx="1030013" cy="462455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50800" dist="12700" dir="13500000" algn="b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Input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D9A54C10-C2DC-7D48-B4C9-F32A6FE075A4}"/>
              </a:ext>
            </a:extLst>
          </p:cNvPr>
          <p:cNvSpPr/>
          <p:nvPr/>
        </p:nvSpPr>
        <p:spPr>
          <a:xfrm>
            <a:off x="2076073" y="2611066"/>
            <a:ext cx="1030013" cy="462455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outerShdw blurRad="50800" dist="12700" dir="13500000" algn="b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Input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7B48E0C6-B968-1041-8D0C-18595CF6DBBA}"/>
              </a:ext>
            </a:extLst>
          </p:cNvPr>
          <p:cNvSpPr/>
          <p:nvPr/>
        </p:nvSpPr>
        <p:spPr>
          <a:xfrm>
            <a:off x="2228473" y="2763466"/>
            <a:ext cx="1030013" cy="462455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50800" dist="12700" dir="13500000" algn="b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Input</a:t>
            </a:r>
          </a:p>
        </p:txBody>
      </p:sp>
      <p:cxnSp>
        <p:nvCxnSpPr>
          <p:cNvPr id="40" name="Elbow Connector 39">
            <a:extLst>
              <a:ext uri="{FF2B5EF4-FFF2-40B4-BE49-F238E27FC236}">
                <a16:creationId xmlns:a16="http://schemas.microsoft.com/office/drawing/2014/main" id="{14BBF7AE-7A01-DE4F-8106-6B17B55EEE80}"/>
              </a:ext>
            </a:extLst>
          </p:cNvPr>
          <p:cNvCxnSpPr>
            <a:cxnSpLocks/>
          </p:cNvCxnSpPr>
          <p:nvPr/>
        </p:nvCxnSpPr>
        <p:spPr>
          <a:xfrm rot="10800000">
            <a:off x="2743480" y="3225921"/>
            <a:ext cx="698758" cy="1617080"/>
          </a:xfrm>
          <a:prstGeom prst="bentConnector2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AC94E951-BC21-9842-AF4B-B480F5CC0FF1}"/>
              </a:ext>
            </a:extLst>
          </p:cNvPr>
          <p:cNvSpPr/>
          <p:nvPr/>
        </p:nvSpPr>
        <p:spPr>
          <a:xfrm>
            <a:off x="2124202" y="3863731"/>
            <a:ext cx="6289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save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6D1B8E8-FF0B-7D48-A1F0-FAC9884B3C73}"/>
              </a:ext>
            </a:extLst>
          </p:cNvPr>
          <p:cNvSpPr/>
          <p:nvPr/>
        </p:nvSpPr>
        <p:spPr>
          <a:xfrm>
            <a:off x="202196" y="1690688"/>
            <a:ext cx="11908523" cy="4293551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BA668E1E-C5B9-B942-A357-91AFF162A498}"/>
              </a:ext>
            </a:extLst>
          </p:cNvPr>
          <p:cNvSpPr/>
          <p:nvPr/>
        </p:nvSpPr>
        <p:spPr>
          <a:xfrm>
            <a:off x="5311865" y="2420441"/>
            <a:ext cx="1675123" cy="961257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ounded Rectangle 112">
            <a:extLst>
              <a:ext uri="{FF2B5EF4-FFF2-40B4-BE49-F238E27FC236}">
                <a16:creationId xmlns:a16="http://schemas.microsoft.com/office/drawing/2014/main" id="{FC8D3875-FAF0-AE4A-8700-45F9CD6DE39B}"/>
              </a:ext>
            </a:extLst>
          </p:cNvPr>
          <p:cNvSpPr/>
          <p:nvPr/>
        </p:nvSpPr>
        <p:spPr>
          <a:xfrm>
            <a:off x="4561770" y="2763465"/>
            <a:ext cx="1030013" cy="462455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Input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504D290A-DCE6-F64D-87B7-4A81D183A1D0}"/>
              </a:ext>
            </a:extLst>
          </p:cNvPr>
          <p:cNvSpPr/>
          <p:nvPr/>
        </p:nvSpPr>
        <p:spPr>
          <a:xfrm>
            <a:off x="5697205" y="2671089"/>
            <a:ext cx="9058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mutate</a:t>
            </a:r>
          </a:p>
        </p:txBody>
      </p:sp>
      <p:sp>
        <p:nvSpPr>
          <p:cNvPr id="86" name="Rounded Rectangle 85">
            <a:extLst>
              <a:ext uri="{FF2B5EF4-FFF2-40B4-BE49-F238E27FC236}">
                <a16:creationId xmlns:a16="http://schemas.microsoft.com/office/drawing/2014/main" id="{54E14EAC-5232-FB4E-BAE2-97AE35AC5267}"/>
              </a:ext>
            </a:extLst>
          </p:cNvPr>
          <p:cNvSpPr/>
          <p:nvPr/>
        </p:nvSpPr>
        <p:spPr>
          <a:xfrm>
            <a:off x="6509251" y="2313448"/>
            <a:ext cx="1030013" cy="46245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Input</a:t>
            </a:r>
          </a:p>
        </p:txBody>
      </p:sp>
      <p:sp>
        <p:nvSpPr>
          <p:cNvPr id="88" name="Rounded Rectangle 87">
            <a:extLst>
              <a:ext uri="{FF2B5EF4-FFF2-40B4-BE49-F238E27FC236}">
                <a16:creationId xmlns:a16="http://schemas.microsoft.com/office/drawing/2014/main" id="{6615505A-4D0B-AD47-83EC-B118C4301BBB}"/>
              </a:ext>
            </a:extLst>
          </p:cNvPr>
          <p:cNvSpPr/>
          <p:nvPr/>
        </p:nvSpPr>
        <p:spPr>
          <a:xfrm>
            <a:off x="6661651" y="2465848"/>
            <a:ext cx="1030013" cy="462455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Input</a:t>
            </a:r>
          </a:p>
        </p:txBody>
      </p:sp>
      <p:sp>
        <p:nvSpPr>
          <p:cNvPr id="89" name="Rounded Rectangle 88">
            <a:extLst>
              <a:ext uri="{FF2B5EF4-FFF2-40B4-BE49-F238E27FC236}">
                <a16:creationId xmlns:a16="http://schemas.microsoft.com/office/drawing/2014/main" id="{AFFB58E7-702F-8C44-83F7-3D4796E82BE4}"/>
              </a:ext>
            </a:extLst>
          </p:cNvPr>
          <p:cNvSpPr/>
          <p:nvPr/>
        </p:nvSpPr>
        <p:spPr>
          <a:xfrm>
            <a:off x="6814051" y="2618248"/>
            <a:ext cx="1030013" cy="46245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Input</a:t>
            </a:r>
          </a:p>
        </p:txBody>
      </p:sp>
      <p:sp>
        <p:nvSpPr>
          <p:cNvPr id="90" name="Rounded Rectangle 89">
            <a:extLst>
              <a:ext uri="{FF2B5EF4-FFF2-40B4-BE49-F238E27FC236}">
                <a16:creationId xmlns:a16="http://schemas.microsoft.com/office/drawing/2014/main" id="{C1E8A316-B34E-4F47-BBE5-4823114CE8C0}"/>
              </a:ext>
            </a:extLst>
          </p:cNvPr>
          <p:cNvSpPr/>
          <p:nvPr/>
        </p:nvSpPr>
        <p:spPr>
          <a:xfrm>
            <a:off x="6966451" y="2770648"/>
            <a:ext cx="1030013" cy="462455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Input</a:t>
            </a:r>
            <a:r>
              <a:rPr lang="en-US" baseline="-250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n</a:t>
            </a:r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’</a:t>
            </a:r>
          </a:p>
        </p:txBody>
      </p:sp>
      <p:cxnSp>
        <p:nvCxnSpPr>
          <p:cNvPr id="111" name="!!arrow_mutate">
            <a:extLst>
              <a:ext uri="{FF2B5EF4-FFF2-40B4-BE49-F238E27FC236}">
                <a16:creationId xmlns:a16="http://schemas.microsoft.com/office/drawing/2014/main" id="{B18D3103-5EEE-0B4A-B052-CC0D10874876}"/>
              </a:ext>
            </a:extLst>
          </p:cNvPr>
          <p:cNvCxnSpPr>
            <a:cxnSpLocks/>
          </p:cNvCxnSpPr>
          <p:nvPr/>
        </p:nvCxnSpPr>
        <p:spPr>
          <a:xfrm>
            <a:off x="5642951" y="2994693"/>
            <a:ext cx="1220386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itle 1">
            <a:extLst>
              <a:ext uri="{FF2B5EF4-FFF2-40B4-BE49-F238E27FC236}">
                <a16:creationId xmlns:a16="http://schemas.microsoft.com/office/drawing/2014/main" id="{638EBB76-5807-9643-9DC7-4EAC61F0F81B}"/>
              </a:ext>
            </a:extLst>
          </p:cNvPr>
          <p:cNvSpPr txBox="1">
            <a:spLocks/>
          </p:cNvSpPr>
          <p:nvPr/>
        </p:nvSpPr>
        <p:spPr>
          <a:xfrm>
            <a:off x="0" y="365125"/>
            <a:ext cx="1219199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+mj-cs"/>
              </a:defRPr>
            </a:lvl1pPr>
          </a:lstStyle>
          <a:p>
            <a:r>
              <a:rPr lang="en-US"/>
              <a:t>Problem: Random Mutations Ruin Structure</a:t>
            </a:r>
            <a:endParaRPr lang="en-US" dirty="0"/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43B459CB-B905-2F43-A97F-BD79622D4742}"/>
              </a:ext>
            </a:extLst>
          </p:cNvPr>
          <p:cNvCxnSpPr>
            <a:cxnSpLocks/>
          </p:cNvCxnSpPr>
          <p:nvPr/>
        </p:nvCxnSpPr>
        <p:spPr>
          <a:xfrm>
            <a:off x="5899769" y="3912703"/>
            <a:ext cx="930819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A314C3F1-703D-5941-8936-FAF6056CBCC5}"/>
              </a:ext>
            </a:extLst>
          </p:cNvPr>
          <p:cNvSpPr txBox="1"/>
          <p:nvPr/>
        </p:nvSpPr>
        <p:spPr>
          <a:xfrm>
            <a:off x="5816902" y="3555324"/>
            <a:ext cx="90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mutate</a:t>
            </a: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17555912-907D-8341-9389-A9C9D6A6E752}"/>
              </a:ext>
            </a:extLst>
          </p:cNvPr>
          <p:cNvSpPr/>
          <p:nvPr/>
        </p:nvSpPr>
        <p:spPr>
          <a:xfrm>
            <a:off x="6925974" y="3618947"/>
            <a:ext cx="2140980" cy="541347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Segoe UI Symbol" panose="020B0502040204020203" pitchFamily="34" charset="0"/>
                <a:ea typeface="Segoe UI Symbol" panose="020B0502040204020203" pitchFamily="34" charset="0"/>
                <a:cs typeface="Consolas" charset="0"/>
                <a:sym typeface="Wingdings"/>
              </a:rPr>
              <a:t>&lt;foo&gt;</a:t>
            </a:r>
            <a:r>
              <a:rPr lang="en-US" sz="2000" dirty="0" err="1">
                <a:latin typeface="Segoe UI Symbol" panose="020B0502040204020203" pitchFamily="34" charset="0"/>
                <a:ea typeface="Segoe UI Symbol" panose="020B0502040204020203" pitchFamily="34" charset="0"/>
                <a:cs typeface="Consolas" charset="0"/>
                <a:sym typeface="Wingdings"/>
              </a:rPr>
              <a:t>ezzzfoo</a:t>
            </a:r>
            <a:r>
              <a:rPr lang="en-US" sz="2000" dirty="0">
                <a:latin typeface="Segoe UI Symbol" panose="020B0502040204020203" pitchFamily="34" charset="0"/>
                <a:ea typeface="Segoe UI Symbol" panose="020B0502040204020203" pitchFamily="34" charset="0"/>
                <a:cs typeface="Consolas" charset="0"/>
                <a:sym typeface="Wingdings"/>
              </a:rPr>
              <a:t>&gt;</a:t>
            </a:r>
            <a:endParaRPr lang="en-US" sz="2000" dirty="0">
              <a:latin typeface="Segoe UI Symbol" panose="020B0502040204020203" pitchFamily="34" charset="0"/>
              <a:ea typeface="Segoe UI Symbol" panose="020B0502040204020203" pitchFamily="34" charset="0"/>
              <a:cs typeface="Consolas" charset="0"/>
            </a:endParaRPr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795C60F4-045B-7C4A-BB16-56C73A12CB7A}"/>
              </a:ext>
            </a:extLst>
          </p:cNvPr>
          <p:cNvSpPr/>
          <p:nvPr/>
        </p:nvSpPr>
        <p:spPr>
          <a:xfrm>
            <a:off x="3743642" y="3629119"/>
            <a:ext cx="2048025" cy="541347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&lt;foo&gt;</a:t>
            </a:r>
            <a:r>
              <a:rPr lang="en-US" sz="2000" dirty="0" err="1">
                <a:latin typeface="Segoe UI Symbol" panose="020B0502040204020203" pitchFamily="34" charset="0"/>
                <a:ea typeface="Segoe UI Symbol" panose="020B0502040204020203" pitchFamily="34" charset="0"/>
              </a:rPr>
              <a:t>ez</a:t>
            </a:r>
            <a:r>
              <a:rPr lang="en-US" sz="20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&lt;/foo&gt;</a:t>
            </a:r>
            <a:endParaRPr lang="en-US" sz="16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EE14990F-A3E0-D941-B8DC-846110B77F93}"/>
              </a:ext>
            </a:extLst>
          </p:cNvPr>
          <p:cNvSpPr/>
          <p:nvPr/>
        </p:nvSpPr>
        <p:spPr>
          <a:xfrm>
            <a:off x="7106319" y="3817231"/>
            <a:ext cx="2140980" cy="541347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Segoe UI Symbol" panose="020B0502040204020203" pitchFamily="34" charset="0"/>
                <a:ea typeface="Segoe UI Symbol" panose="020B0502040204020203" pitchFamily="34" charset="0"/>
                <a:cs typeface="Consolas" charset="0"/>
                <a:sym typeface="Wingdings"/>
              </a:rPr>
              <a:t>&lt;</a:t>
            </a:r>
            <a:r>
              <a:rPr lang="en-US" sz="2000" dirty="0" err="1">
                <a:latin typeface="Segoe UI Symbol" panose="020B0502040204020203" pitchFamily="34" charset="0"/>
                <a:ea typeface="Segoe UI Symbol" panose="020B0502040204020203" pitchFamily="34" charset="0"/>
                <a:cs typeface="Consolas" charset="0"/>
                <a:sym typeface="Wingdings"/>
              </a:rPr>
              <a:t>floo</a:t>
            </a:r>
            <a:r>
              <a:rPr lang="en-US" sz="2000" dirty="0">
                <a:latin typeface="Segoe UI Symbol" panose="020B0502040204020203" pitchFamily="34" charset="0"/>
                <a:ea typeface="Segoe UI Symbol" panose="020B0502040204020203" pitchFamily="34" charset="0"/>
                <a:cs typeface="Consolas" charset="0"/>
                <a:sym typeface="Wingdings"/>
              </a:rPr>
              <a:t>&gt;</a:t>
            </a:r>
            <a:r>
              <a:rPr lang="en-US" sz="2000" dirty="0" err="1">
                <a:latin typeface="Segoe UI Symbol" panose="020B0502040204020203" pitchFamily="34" charset="0"/>
                <a:ea typeface="Segoe UI Symbol" panose="020B0502040204020203" pitchFamily="34" charset="0"/>
                <a:cs typeface="Consolas" charset="0"/>
                <a:sym typeface="Wingdings"/>
              </a:rPr>
              <a:t>ez</a:t>
            </a:r>
            <a:r>
              <a:rPr lang="en-US" sz="2000" dirty="0">
                <a:latin typeface="Segoe UI Symbol" panose="020B0502040204020203" pitchFamily="34" charset="0"/>
                <a:ea typeface="Segoe UI Symbol" panose="020B0502040204020203" pitchFamily="34" charset="0"/>
                <a:cs typeface="Consolas" charset="0"/>
                <a:sym typeface="Wingdings"/>
              </a:rPr>
              <a:t>&lt;/foo&gt;</a:t>
            </a:r>
            <a:endParaRPr lang="en-US" sz="2000" dirty="0">
              <a:latin typeface="Segoe UI Symbol" panose="020B0502040204020203" pitchFamily="34" charset="0"/>
              <a:ea typeface="Segoe UI Symbol" panose="020B0502040204020203" pitchFamily="34" charset="0"/>
              <a:cs typeface="Consolas" charset="0"/>
            </a:endParaRPr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5678DC3F-C199-F94E-ADA3-CA6C3CFE4B34}"/>
              </a:ext>
            </a:extLst>
          </p:cNvPr>
          <p:cNvSpPr/>
          <p:nvPr/>
        </p:nvSpPr>
        <p:spPr>
          <a:xfrm>
            <a:off x="7318696" y="4004791"/>
            <a:ext cx="2140980" cy="541347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Segoe UI Symbol" panose="020B0502040204020203" pitchFamily="34" charset="0"/>
                <a:ea typeface="Segoe UI Symbol" panose="020B0502040204020203" pitchFamily="34" charset="0"/>
                <a:cs typeface="Consolas" charset="0"/>
                <a:sym typeface="Wingdings"/>
              </a:rPr>
              <a:t>&lt;foo&gt;&gt;&gt;&gt;foo&gt;</a:t>
            </a:r>
            <a:endParaRPr lang="en-US" sz="2000" dirty="0">
              <a:latin typeface="Segoe UI Symbol" panose="020B0502040204020203" pitchFamily="34" charset="0"/>
              <a:ea typeface="Segoe UI Symbol" panose="020B0502040204020203" pitchFamily="34" charset="0"/>
              <a:cs typeface="Consolas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85721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48" grpId="0" animBg="1"/>
      <p:bldP spid="4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B3266D-01EA-0F41-BE39-9CB79449B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BE390-D51E-8245-A456-17E94C6011AC}" type="datetime1">
              <a:rPr lang="en-US" smtClean="0"/>
              <a:t>4/21/23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2921C1-B4D4-9042-B429-C2CE647AFD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Caroline Lemieux --- Expanding the Reach of Fuzzing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B88DFB-D69E-6E43-96A2-C6B901716E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9A0EA-CFA7-AC46-B8D1-7520C822D2F1}" type="slidenum">
              <a:rPr lang="en-US" smtClean="0"/>
              <a:t>10</a:t>
            </a:fld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4EF93D5-613B-F744-B686-228CAD59C48F}"/>
              </a:ext>
            </a:extLst>
          </p:cNvPr>
          <p:cNvSpPr/>
          <p:nvPr/>
        </p:nvSpPr>
        <p:spPr>
          <a:xfrm>
            <a:off x="2919355" y="779812"/>
            <a:ext cx="6353299" cy="847110"/>
          </a:xfrm>
          <a:prstGeom prst="roundRect">
            <a:avLst>
              <a:gd name="adj" fmla="val 4069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Background on Fuzzing</a:t>
            </a:r>
          </a:p>
        </p:txBody>
      </p:sp>
      <p:sp>
        <p:nvSpPr>
          <p:cNvPr id="7" name="!!plz2">
            <a:extLst>
              <a:ext uri="{FF2B5EF4-FFF2-40B4-BE49-F238E27FC236}">
                <a16:creationId xmlns:a16="http://schemas.microsoft.com/office/drawing/2014/main" id="{E82DAE01-E01D-9041-8B40-2562AF0779B2}"/>
              </a:ext>
            </a:extLst>
          </p:cNvPr>
          <p:cNvSpPr/>
          <p:nvPr/>
        </p:nvSpPr>
        <p:spPr>
          <a:xfrm>
            <a:off x="2919350" y="3918373"/>
            <a:ext cx="6353299" cy="847110"/>
          </a:xfrm>
          <a:prstGeom prst="roundRect">
            <a:avLst>
              <a:gd name="adj" fmla="val 4069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3600" dirty="0">
              <a:solidFill>
                <a:schemeClr val="tx1"/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sp>
        <p:nvSpPr>
          <p:cNvPr id="11" name="!!perf">
            <a:extLst>
              <a:ext uri="{FF2B5EF4-FFF2-40B4-BE49-F238E27FC236}">
                <a16:creationId xmlns:a16="http://schemas.microsoft.com/office/drawing/2014/main" id="{56BBA310-8D80-E845-9502-E5BC89058E10}"/>
              </a:ext>
            </a:extLst>
          </p:cNvPr>
          <p:cNvSpPr/>
          <p:nvPr/>
        </p:nvSpPr>
        <p:spPr>
          <a:xfrm>
            <a:off x="2919354" y="1825999"/>
            <a:ext cx="6353299" cy="847110"/>
          </a:xfrm>
          <a:prstGeom prst="roundRect">
            <a:avLst>
              <a:gd name="adj" fmla="val 4069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3600" dirty="0">
              <a:solidFill>
                <a:schemeClr val="tx1"/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sp>
        <p:nvSpPr>
          <p:cNvPr id="12" name="!!plz">
            <a:extLst>
              <a:ext uri="{FF2B5EF4-FFF2-40B4-BE49-F238E27FC236}">
                <a16:creationId xmlns:a16="http://schemas.microsoft.com/office/drawing/2014/main" id="{519B3489-33E0-6F46-AB55-D815B54D4F09}"/>
              </a:ext>
            </a:extLst>
          </p:cNvPr>
          <p:cNvSpPr/>
          <p:nvPr/>
        </p:nvSpPr>
        <p:spPr>
          <a:xfrm>
            <a:off x="2919351" y="2872186"/>
            <a:ext cx="6353299" cy="847110"/>
          </a:xfrm>
          <a:prstGeom prst="roundRect">
            <a:avLst>
              <a:gd name="adj" fmla="val 4069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3600" dirty="0">
              <a:solidFill>
                <a:schemeClr val="tx1"/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D8FB7CAD-C285-DF49-BFAB-1AA1BD99A5CA}"/>
              </a:ext>
            </a:extLst>
          </p:cNvPr>
          <p:cNvSpPr/>
          <p:nvPr/>
        </p:nvSpPr>
        <p:spPr>
          <a:xfrm>
            <a:off x="2919350" y="4964560"/>
            <a:ext cx="6353299" cy="847110"/>
          </a:xfrm>
          <a:prstGeom prst="roundRect">
            <a:avLst>
              <a:gd name="adj" fmla="val 4069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Future Directions</a:t>
            </a:r>
          </a:p>
        </p:txBody>
      </p:sp>
    </p:spTree>
    <p:extLst>
      <p:ext uri="{BB962C8B-B14F-4D97-AF65-F5344CB8AC3E}">
        <p14:creationId xmlns:p14="http://schemas.microsoft.com/office/powerpoint/2010/main" val="3159576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C9CF121-2674-AD41-8A32-1D134A1D6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84A6F-723A-7245-9DC7-D82FDBAE027C}" type="slidenum">
              <a:rPr lang="en-US" smtClean="0"/>
              <a:t>109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F0AECB-BF3F-9144-8CCB-E7FDF18019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Caroline Lemieux --- Expanding the Reach of Fuzzing</a:t>
            </a:r>
            <a:endParaRPr lang="en-US" dirty="0"/>
          </a:p>
        </p:txBody>
      </p:sp>
      <p:cxnSp>
        <p:nvCxnSpPr>
          <p:cNvPr id="107" name="!!arrow_execute">
            <a:extLst>
              <a:ext uri="{FF2B5EF4-FFF2-40B4-BE49-F238E27FC236}">
                <a16:creationId xmlns:a16="http://schemas.microsoft.com/office/drawing/2014/main" id="{F1399671-32BC-584D-859F-F8F99976202D}"/>
              </a:ext>
            </a:extLst>
          </p:cNvPr>
          <p:cNvCxnSpPr>
            <a:cxnSpLocks/>
          </p:cNvCxnSpPr>
          <p:nvPr/>
        </p:nvCxnSpPr>
        <p:spPr>
          <a:xfrm>
            <a:off x="8021808" y="2994693"/>
            <a:ext cx="1122192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Rectangle 108">
            <a:extLst>
              <a:ext uri="{FF2B5EF4-FFF2-40B4-BE49-F238E27FC236}">
                <a16:creationId xmlns:a16="http://schemas.microsoft.com/office/drawing/2014/main" id="{61F22C5E-02DD-A34B-AB17-14865FA2C790}"/>
              </a:ext>
            </a:extLst>
          </p:cNvPr>
          <p:cNvSpPr/>
          <p:nvPr/>
        </p:nvSpPr>
        <p:spPr>
          <a:xfrm>
            <a:off x="8021808" y="2683831"/>
            <a:ext cx="9633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execute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87C4B0-897E-1F4B-9948-8D5CAE829B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28074-AFC4-4C4F-AA19-C2917492E2AE}" type="datetime1">
              <a:rPr lang="en-US" smtClean="0"/>
              <a:t>4/21/23</a:t>
            </a:fld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1368DB9-B2F6-264D-9796-C3DE86127947}"/>
              </a:ext>
            </a:extLst>
          </p:cNvPr>
          <p:cNvGrpSpPr/>
          <p:nvPr/>
        </p:nvGrpSpPr>
        <p:grpSpPr>
          <a:xfrm>
            <a:off x="8941982" y="2351981"/>
            <a:ext cx="1299788" cy="1299788"/>
            <a:chOff x="7565191" y="2194798"/>
            <a:chExt cx="2721425" cy="2721425"/>
          </a:xfrm>
        </p:grpSpPr>
        <p:pic>
          <p:nvPicPr>
            <p:cNvPr id="127" name="Content Placeholder 7" descr="Document">
              <a:extLst>
                <a:ext uri="{FF2B5EF4-FFF2-40B4-BE49-F238E27FC236}">
                  <a16:creationId xmlns:a16="http://schemas.microsoft.com/office/drawing/2014/main" id="{52D6C96D-FB63-C54B-9294-788F8D2FBB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565191" y="2194798"/>
              <a:ext cx="2721425" cy="2721425"/>
            </a:xfrm>
            <a:prstGeom prst="rect">
              <a:avLst/>
            </a:prstGeom>
          </p:spPr>
        </p:pic>
        <p:pic>
          <p:nvPicPr>
            <p:cNvPr id="128" name="Graphic 127" descr="Bug">
              <a:extLst>
                <a:ext uri="{FF2B5EF4-FFF2-40B4-BE49-F238E27FC236}">
                  <a16:creationId xmlns:a16="http://schemas.microsoft.com/office/drawing/2014/main" id="{FB9F1201-83F3-5540-9D49-D99F541B5AD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266665" y="3630702"/>
              <a:ext cx="309381" cy="309381"/>
            </a:xfrm>
            <a:prstGeom prst="rect">
              <a:avLst/>
            </a:prstGeom>
          </p:spPr>
        </p:pic>
        <p:pic>
          <p:nvPicPr>
            <p:cNvPr id="129" name="Graphic 128" descr="Bug">
              <a:extLst>
                <a:ext uri="{FF2B5EF4-FFF2-40B4-BE49-F238E27FC236}">
                  <a16:creationId xmlns:a16="http://schemas.microsoft.com/office/drawing/2014/main" id="{4983D369-7B8E-5A4D-B0DB-38CC0C57E36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223856" y="4080208"/>
              <a:ext cx="309381" cy="309381"/>
            </a:xfrm>
            <a:prstGeom prst="rect">
              <a:avLst/>
            </a:prstGeom>
          </p:spPr>
        </p:pic>
        <p:pic>
          <p:nvPicPr>
            <p:cNvPr id="130" name="Graphic 129" descr="Bug">
              <a:extLst>
                <a:ext uri="{FF2B5EF4-FFF2-40B4-BE49-F238E27FC236}">
                  <a16:creationId xmlns:a16="http://schemas.microsoft.com/office/drawing/2014/main" id="{C13A99A9-5D92-7E42-8342-40537BA5093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223856" y="3273323"/>
              <a:ext cx="309381" cy="309381"/>
            </a:xfrm>
            <a:prstGeom prst="rect">
              <a:avLst/>
            </a:prstGeom>
          </p:spPr>
        </p:pic>
      </p:grp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BE0F7B1B-95F3-A643-9A56-81FDA4DEE66D}"/>
              </a:ext>
            </a:extLst>
          </p:cNvPr>
          <p:cNvCxnSpPr>
            <a:cxnSpLocks/>
            <a:endCxn id="25" idx="3"/>
          </p:cNvCxnSpPr>
          <p:nvPr/>
        </p:nvCxnSpPr>
        <p:spPr>
          <a:xfrm rot="5400000">
            <a:off x="8659080" y="3909038"/>
            <a:ext cx="1347246" cy="518346"/>
          </a:xfrm>
          <a:prstGeom prst="bentConnector2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59B1818-E7E5-E649-A6DD-552805C9031F}"/>
              </a:ext>
            </a:extLst>
          </p:cNvPr>
          <p:cNvGrpSpPr/>
          <p:nvPr/>
        </p:nvGrpSpPr>
        <p:grpSpPr>
          <a:xfrm>
            <a:off x="7129314" y="4052601"/>
            <a:ext cx="1944216" cy="1121266"/>
            <a:chOff x="7822713" y="4173404"/>
            <a:chExt cx="1944216" cy="1121266"/>
          </a:xfrm>
        </p:grpSpPr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D09FE6FD-07CF-914D-A6B7-083F8D54F978}"/>
                </a:ext>
              </a:extLst>
            </p:cNvPr>
            <p:cNvSpPr/>
            <p:nvPr/>
          </p:nvSpPr>
          <p:spPr>
            <a:xfrm>
              <a:off x="7822713" y="4173404"/>
              <a:ext cx="1487016" cy="664066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Segoe UI Symbol" panose="020B0502040204020203" pitchFamily="34" charset="0"/>
                  <a:ea typeface="Segoe UI Symbol" panose="020B0502040204020203" pitchFamily="34" charset="0"/>
                </a:rPr>
                <a:t>Execution Feedback</a:t>
              </a:r>
            </a:p>
          </p:txBody>
        </p:sp>
        <p:sp>
          <p:nvSpPr>
            <p:cNvPr id="23" name="Rounded Rectangle 22">
              <a:extLst>
                <a:ext uri="{FF2B5EF4-FFF2-40B4-BE49-F238E27FC236}">
                  <a16:creationId xmlns:a16="http://schemas.microsoft.com/office/drawing/2014/main" id="{7595F108-3187-D842-A985-BAB4268EE0D6}"/>
                </a:ext>
              </a:extLst>
            </p:cNvPr>
            <p:cNvSpPr/>
            <p:nvPr/>
          </p:nvSpPr>
          <p:spPr>
            <a:xfrm>
              <a:off x="7975113" y="4325804"/>
              <a:ext cx="1487016" cy="664066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Segoe UI Symbol" panose="020B0502040204020203" pitchFamily="34" charset="0"/>
                  <a:ea typeface="Segoe UI Symbol" panose="020B0502040204020203" pitchFamily="34" charset="0"/>
                </a:rPr>
                <a:t>Execution Feedback</a:t>
              </a:r>
            </a:p>
          </p:txBody>
        </p:sp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8D5E76B5-5556-3C41-AC7F-C30EED3BA96A}"/>
                </a:ext>
              </a:extLst>
            </p:cNvPr>
            <p:cNvSpPr/>
            <p:nvPr/>
          </p:nvSpPr>
          <p:spPr>
            <a:xfrm>
              <a:off x="8127513" y="4478204"/>
              <a:ext cx="1487016" cy="664066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Segoe UI Symbol" panose="020B0502040204020203" pitchFamily="34" charset="0"/>
                  <a:ea typeface="Segoe UI Symbol" panose="020B0502040204020203" pitchFamily="34" charset="0"/>
                </a:rPr>
                <a:t>Execution Feedback</a:t>
              </a:r>
            </a:p>
          </p:txBody>
        </p:sp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76716151-C3D9-9E40-9DAC-FF839F74E703}"/>
                </a:ext>
              </a:extLst>
            </p:cNvPr>
            <p:cNvSpPr/>
            <p:nvPr/>
          </p:nvSpPr>
          <p:spPr>
            <a:xfrm>
              <a:off x="8279913" y="4630604"/>
              <a:ext cx="1487016" cy="664066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Segoe UI Symbol" panose="020B0502040204020203" pitchFamily="34" charset="0"/>
                  <a:ea typeface="Segoe UI Symbol" panose="020B0502040204020203" pitchFamily="34" charset="0"/>
                </a:rPr>
                <a:t>Execution Feedback</a:t>
              </a:r>
              <a:r>
                <a:rPr lang="en-US" baseline="-25000" dirty="0">
                  <a:latin typeface="Segoe UI Symbol" panose="020B0502040204020203" pitchFamily="34" charset="0"/>
                  <a:ea typeface="Segoe UI Symbol" panose="020B0502040204020203" pitchFamily="34" charset="0"/>
                </a:rPr>
                <a:t>n</a:t>
              </a:r>
              <a:endParaRPr lang="en-US" dirty="0">
                <a:latin typeface="Segoe UI Symbol" panose="020B0502040204020203" pitchFamily="34" charset="0"/>
                <a:ea typeface="Segoe UI Symbol" panose="020B0502040204020203" pitchFamily="34" charset="0"/>
              </a:endParaRPr>
            </a:p>
          </p:txBody>
        </p:sp>
      </p:grp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FCB2193B-6A44-B149-ADDA-21CC8E9B5C7B}"/>
              </a:ext>
            </a:extLst>
          </p:cNvPr>
          <p:cNvSpPr/>
          <p:nvPr/>
        </p:nvSpPr>
        <p:spPr>
          <a:xfrm>
            <a:off x="3323932" y="4442008"/>
            <a:ext cx="1030013" cy="462455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Input</a:t>
            </a:r>
            <a:r>
              <a:rPr lang="en-US" baseline="-250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2</a:t>
            </a:r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’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560EC973-B98A-834E-9371-B29CD15A1432}"/>
              </a:ext>
            </a:extLst>
          </p:cNvPr>
          <p:cNvSpPr/>
          <p:nvPr/>
        </p:nvSpPr>
        <p:spPr>
          <a:xfrm>
            <a:off x="3442238" y="4611773"/>
            <a:ext cx="1030013" cy="462455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Input</a:t>
            </a:r>
            <a:r>
              <a:rPr lang="en-US" baseline="-250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n</a:t>
            </a:r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’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E040577-0FF8-3E48-835C-A48516A248C8}"/>
              </a:ext>
            </a:extLst>
          </p:cNvPr>
          <p:cNvCxnSpPr>
            <a:cxnSpLocks/>
            <a:endCxn id="28" idx="3"/>
          </p:cNvCxnSpPr>
          <p:nvPr/>
        </p:nvCxnSpPr>
        <p:spPr>
          <a:xfrm flipH="1">
            <a:off x="4472251" y="4841834"/>
            <a:ext cx="3114263" cy="1167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E31123D6-436B-BB4C-8072-B74683A542BA}"/>
              </a:ext>
            </a:extLst>
          </p:cNvPr>
          <p:cNvSpPr/>
          <p:nvPr/>
        </p:nvSpPr>
        <p:spPr>
          <a:xfrm>
            <a:off x="4627932" y="4492081"/>
            <a:ext cx="23970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Interesting Feedback?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C8BCC2F-0F21-5844-8E7C-3A6EEFE5C616}"/>
              </a:ext>
            </a:extLst>
          </p:cNvPr>
          <p:cNvCxnSpPr>
            <a:cxnSpLocks/>
            <a:stCxn id="38" idx="3"/>
          </p:cNvCxnSpPr>
          <p:nvPr/>
        </p:nvCxnSpPr>
        <p:spPr>
          <a:xfrm flipV="1">
            <a:off x="3258486" y="2994693"/>
            <a:ext cx="1303284" cy="1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AB4885A7-0144-E448-A762-4409C98F3D93}"/>
              </a:ext>
            </a:extLst>
          </p:cNvPr>
          <p:cNvSpPr/>
          <p:nvPr/>
        </p:nvSpPr>
        <p:spPr>
          <a:xfrm>
            <a:off x="3624245" y="2657627"/>
            <a:ext cx="5998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pick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89B7C5B-A9FB-5145-B7E1-BC81ECC233F5}"/>
              </a:ext>
            </a:extLst>
          </p:cNvPr>
          <p:cNvCxnSpPr>
            <a:cxnSpLocks/>
          </p:cNvCxnSpPr>
          <p:nvPr/>
        </p:nvCxnSpPr>
        <p:spPr>
          <a:xfrm>
            <a:off x="865343" y="2942596"/>
            <a:ext cx="800181" cy="1"/>
          </a:xfrm>
          <a:prstGeom prst="straightConnector1">
            <a:avLst/>
          </a:prstGeom>
          <a:ln w="317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3A82263B-5490-BE49-A64D-D3186D8E79EE}"/>
              </a:ext>
            </a:extLst>
          </p:cNvPr>
          <p:cNvSpPr/>
          <p:nvPr/>
        </p:nvSpPr>
        <p:spPr>
          <a:xfrm>
            <a:off x="904017" y="2558971"/>
            <a:ext cx="7393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Initial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10D73CDE-04E2-5E4A-A679-5E89D68DA59B}"/>
              </a:ext>
            </a:extLst>
          </p:cNvPr>
          <p:cNvSpPr/>
          <p:nvPr/>
        </p:nvSpPr>
        <p:spPr>
          <a:xfrm>
            <a:off x="1771273" y="2306266"/>
            <a:ext cx="1030013" cy="462455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Input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39DF879E-9F17-F84E-A1A1-7EE92B66C2E5}"/>
              </a:ext>
            </a:extLst>
          </p:cNvPr>
          <p:cNvSpPr/>
          <p:nvPr/>
        </p:nvSpPr>
        <p:spPr>
          <a:xfrm>
            <a:off x="1923673" y="2458666"/>
            <a:ext cx="1030013" cy="462455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50800" dist="12700" dir="13500000" algn="b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Input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D9A54C10-C2DC-7D48-B4C9-F32A6FE075A4}"/>
              </a:ext>
            </a:extLst>
          </p:cNvPr>
          <p:cNvSpPr/>
          <p:nvPr/>
        </p:nvSpPr>
        <p:spPr>
          <a:xfrm>
            <a:off x="2076073" y="2611066"/>
            <a:ext cx="1030013" cy="462455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outerShdw blurRad="50800" dist="12700" dir="13500000" algn="b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Input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7B48E0C6-B968-1041-8D0C-18595CF6DBBA}"/>
              </a:ext>
            </a:extLst>
          </p:cNvPr>
          <p:cNvSpPr/>
          <p:nvPr/>
        </p:nvSpPr>
        <p:spPr>
          <a:xfrm>
            <a:off x="2228473" y="2763466"/>
            <a:ext cx="1030013" cy="462455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50800" dist="12700" dir="13500000" algn="b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Input</a:t>
            </a:r>
          </a:p>
        </p:txBody>
      </p:sp>
      <p:cxnSp>
        <p:nvCxnSpPr>
          <p:cNvPr id="40" name="Elbow Connector 39">
            <a:extLst>
              <a:ext uri="{FF2B5EF4-FFF2-40B4-BE49-F238E27FC236}">
                <a16:creationId xmlns:a16="http://schemas.microsoft.com/office/drawing/2014/main" id="{14BBF7AE-7A01-DE4F-8106-6B17B55EEE80}"/>
              </a:ext>
            </a:extLst>
          </p:cNvPr>
          <p:cNvCxnSpPr>
            <a:cxnSpLocks/>
          </p:cNvCxnSpPr>
          <p:nvPr/>
        </p:nvCxnSpPr>
        <p:spPr>
          <a:xfrm rot="10800000">
            <a:off x="2743480" y="3225921"/>
            <a:ext cx="698758" cy="1617080"/>
          </a:xfrm>
          <a:prstGeom prst="bentConnector2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AC94E951-BC21-9842-AF4B-B480F5CC0FF1}"/>
              </a:ext>
            </a:extLst>
          </p:cNvPr>
          <p:cNvSpPr/>
          <p:nvPr/>
        </p:nvSpPr>
        <p:spPr>
          <a:xfrm>
            <a:off x="2124202" y="3863731"/>
            <a:ext cx="6289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save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6D1B8E8-FF0B-7D48-A1F0-FAC9884B3C73}"/>
              </a:ext>
            </a:extLst>
          </p:cNvPr>
          <p:cNvSpPr/>
          <p:nvPr/>
        </p:nvSpPr>
        <p:spPr>
          <a:xfrm>
            <a:off x="202196" y="1690688"/>
            <a:ext cx="11908523" cy="4293551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BA668E1E-C5B9-B942-A357-91AFF162A498}"/>
              </a:ext>
            </a:extLst>
          </p:cNvPr>
          <p:cNvSpPr/>
          <p:nvPr/>
        </p:nvSpPr>
        <p:spPr>
          <a:xfrm>
            <a:off x="5311865" y="2420441"/>
            <a:ext cx="1675123" cy="961257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ounded Rectangle 112">
            <a:extLst>
              <a:ext uri="{FF2B5EF4-FFF2-40B4-BE49-F238E27FC236}">
                <a16:creationId xmlns:a16="http://schemas.microsoft.com/office/drawing/2014/main" id="{FC8D3875-FAF0-AE4A-8700-45F9CD6DE39B}"/>
              </a:ext>
            </a:extLst>
          </p:cNvPr>
          <p:cNvSpPr/>
          <p:nvPr/>
        </p:nvSpPr>
        <p:spPr>
          <a:xfrm>
            <a:off x="4561770" y="2763465"/>
            <a:ext cx="1030013" cy="462455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Input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504D290A-DCE6-F64D-87B7-4A81D183A1D0}"/>
              </a:ext>
            </a:extLst>
          </p:cNvPr>
          <p:cNvSpPr/>
          <p:nvPr/>
        </p:nvSpPr>
        <p:spPr>
          <a:xfrm>
            <a:off x="5697205" y="2671089"/>
            <a:ext cx="9058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mutate</a:t>
            </a:r>
          </a:p>
        </p:txBody>
      </p:sp>
      <p:sp>
        <p:nvSpPr>
          <p:cNvPr id="86" name="Rounded Rectangle 85">
            <a:extLst>
              <a:ext uri="{FF2B5EF4-FFF2-40B4-BE49-F238E27FC236}">
                <a16:creationId xmlns:a16="http://schemas.microsoft.com/office/drawing/2014/main" id="{54E14EAC-5232-FB4E-BAE2-97AE35AC5267}"/>
              </a:ext>
            </a:extLst>
          </p:cNvPr>
          <p:cNvSpPr/>
          <p:nvPr/>
        </p:nvSpPr>
        <p:spPr>
          <a:xfrm>
            <a:off x="6509251" y="2313448"/>
            <a:ext cx="1030013" cy="46245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Input</a:t>
            </a:r>
          </a:p>
        </p:txBody>
      </p:sp>
      <p:sp>
        <p:nvSpPr>
          <p:cNvPr id="88" name="Rounded Rectangle 87">
            <a:extLst>
              <a:ext uri="{FF2B5EF4-FFF2-40B4-BE49-F238E27FC236}">
                <a16:creationId xmlns:a16="http://schemas.microsoft.com/office/drawing/2014/main" id="{6615505A-4D0B-AD47-83EC-B118C4301BBB}"/>
              </a:ext>
            </a:extLst>
          </p:cNvPr>
          <p:cNvSpPr/>
          <p:nvPr/>
        </p:nvSpPr>
        <p:spPr>
          <a:xfrm>
            <a:off x="6661651" y="2465848"/>
            <a:ext cx="1030013" cy="462455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Input</a:t>
            </a:r>
          </a:p>
        </p:txBody>
      </p:sp>
      <p:sp>
        <p:nvSpPr>
          <p:cNvPr id="89" name="Rounded Rectangle 88">
            <a:extLst>
              <a:ext uri="{FF2B5EF4-FFF2-40B4-BE49-F238E27FC236}">
                <a16:creationId xmlns:a16="http://schemas.microsoft.com/office/drawing/2014/main" id="{AFFB58E7-702F-8C44-83F7-3D4796E82BE4}"/>
              </a:ext>
            </a:extLst>
          </p:cNvPr>
          <p:cNvSpPr/>
          <p:nvPr/>
        </p:nvSpPr>
        <p:spPr>
          <a:xfrm>
            <a:off x="6814051" y="2618248"/>
            <a:ext cx="1030013" cy="46245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Input</a:t>
            </a:r>
          </a:p>
        </p:txBody>
      </p:sp>
      <p:sp>
        <p:nvSpPr>
          <p:cNvPr id="90" name="Rounded Rectangle 89">
            <a:extLst>
              <a:ext uri="{FF2B5EF4-FFF2-40B4-BE49-F238E27FC236}">
                <a16:creationId xmlns:a16="http://schemas.microsoft.com/office/drawing/2014/main" id="{C1E8A316-B34E-4F47-BBE5-4823114CE8C0}"/>
              </a:ext>
            </a:extLst>
          </p:cNvPr>
          <p:cNvSpPr/>
          <p:nvPr/>
        </p:nvSpPr>
        <p:spPr>
          <a:xfrm>
            <a:off x="6966451" y="2770648"/>
            <a:ext cx="1030013" cy="462455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Input</a:t>
            </a:r>
            <a:r>
              <a:rPr lang="en-US" baseline="-250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n</a:t>
            </a:r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’</a:t>
            </a:r>
          </a:p>
        </p:txBody>
      </p:sp>
      <p:cxnSp>
        <p:nvCxnSpPr>
          <p:cNvPr id="111" name="!!arrow_mutate">
            <a:extLst>
              <a:ext uri="{FF2B5EF4-FFF2-40B4-BE49-F238E27FC236}">
                <a16:creationId xmlns:a16="http://schemas.microsoft.com/office/drawing/2014/main" id="{B18D3103-5EEE-0B4A-B052-CC0D10874876}"/>
              </a:ext>
            </a:extLst>
          </p:cNvPr>
          <p:cNvCxnSpPr>
            <a:cxnSpLocks/>
          </p:cNvCxnSpPr>
          <p:nvPr/>
        </p:nvCxnSpPr>
        <p:spPr>
          <a:xfrm>
            <a:off x="5642951" y="2994693"/>
            <a:ext cx="1220386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itle 1">
            <a:extLst>
              <a:ext uri="{FF2B5EF4-FFF2-40B4-BE49-F238E27FC236}">
                <a16:creationId xmlns:a16="http://schemas.microsoft.com/office/drawing/2014/main" id="{638EBB76-5807-9643-9DC7-4EAC61F0F81B}"/>
              </a:ext>
            </a:extLst>
          </p:cNvPr>
          <p:cNvSpPr txBox="1">
            <a:spLocks/>
          </p:cNvSpPr>
          <p:nvPr/>
        </p:nvSpPr>
        <p:spPr>
          <a:xfrm>
            <a:off x="0" y="365125"/>
            <a:ext cx="1219199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+mj-cs"/>
              </a:defRPr>
            </a:lvl1pPr>
          </a:lstStyle>
          <a:p>
            <a:r>
              <a:rPr lang="en-US" dirty="0"/>
              <a:t>How to Retain Important Structure?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43B459CB-B905-2F43-A97F-BD79622D4742}"/>
              </a:ext>
            </a:extLst>
          </p:cNvPr>
          <p:cNvCxnSpPr>
            <a:cxnSpLocks/>
          </p:cNvCxnSpPr>
          <p:nvPr/>
        </p:nvCxnSpPr>
        <p:spPr>
          <a:xfrm>
            <a:off x="5899769" y="3912703"/>
            <a:ext cx="930819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A314C3F1-703D-5941-8936-FAF6056CBCC5}"/>
              </a:ext>
            </a:extLst>
          </p:cNvPr>
          <p:cNvSpPr txBox="1"/>
          <p:nvPr/>
        </p:nvSpPr>
        <p:spPr>
          <a:xfrm>
            <a:off x="5816902" y="3555324"/>
            <a:ext cx="90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mutate</a:t>
            </a: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17555912-907D-8341-9389-A9C9D6A6E752}"/>
              </a:ext>
            </a:extLst>
          </p:cNvPr>
          <p:cNvSpPr/>
          <p:nvPr/>
        </p:nvSpPr>
        <p:spPr>
          <a:xfrm>
            <a:off x="6925974" y="3618947"/>
            <a:ext cx="2140980" cy="541347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Segoe UI Symbol" panose="020B0502040204020203" pitchFamily="34" charset="0"/>
                <a:ea typeface="Segoe UI Symbol" panose="020B0502040204020203" pitchFamily="34" charset="0"/>
                <a:cs typeface="Consolas" charset="0"/>
                <a:sym typeface="Wingdings"/>
              </a:rPr>
              <a:t>&lt;foo&gt;</a:t>
            </a:r>
            <a:r>
              <a:rPr lang="en-US" sz="2000" dirty="0" err="1">
                <a:latin typeface="Segoe UI Symbol" panose="020B0502040204020203" pitchFamily="34" charset="0"/>
                <a:ea typeface="Segoe UI Symbol" panose="020B0502040204020203" pitchFamily="34" charset="0"/>
                <a:cs typeface="Consolas" charset="0"/>
                <a:sym typeface="Wingdings"/>
              </a:rPr>
              <a:t>ezzzfoo</a:t>
            </a:r>
            <a:r>
              <a:rPr lang="en-US" sz="2000" dirty="0">
                <a:latin typeface="Segoe UI Symbol" panose="020B0502040204020203" pitchFamily="34" charset="0"/>
                <a:ea typeface="Segoe UI Symbol" panose="020B0502040204020203" pitchFamily="34" charset="0"/>
                <a:cs typeface="Consolas" charset="0"/>
                <a:sym typeface="Wingdings"/>
              </a:rPr>
              <a:t>&gt;</a:t>
            </a:r>
            <a:endParaRPr lang="en-US" sz="2000" dirty="0">
              <a:latin typeface="Segoe UI Symbol" panose="020B0502040204020203" pitchFamily="34" charset="0"/>
              <a:ea typeface="Segoe UI Symbol" panose="020B0502040204020203" pitchFamily="34" charset="0"/>
              <a:cs typeface="Consolas" charset="0"/>
            </a:endParaRPr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795C60F4-045B-7C4A-BB16-56C73A12CB7A}"/>
              </a:ext>
            </a:extLst>
          </p:cNvPr>
          <p:cNvSpPr/>
          <p:nvPr/>
        </p:nvSpPr>
        <p:spPr>
          <a:xfrm>
            <a:off x="3743642" y="3629119"/>
            <a:ext cx="2048025" cy="541347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&lt;foo&gt;</a:t>
            </a:r>
            <a:r>
              <a:rPr lang="en-US" sz="2000" dirty="0" err="1">
                <a:latin typeface="Segoe UI Symbol" panose="020B0502040204020203" pitchFamily="34" charset="0"/>
                <a:ea typeface="Segoe UI Symbol" panose="020B0502040204020203" pitchFamily="34" charset="0"/>
              </a:rPr>
              <a:t>ez</a:t>
            </a:r>
            <a:r>
              <a:rPr lang="en-US" sz="20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&lt;/foo&gt;</a:t>
            </a:r>
            <a:endParaRPr lang="en-US" sz="16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EE14990F-A3E0-D941-B8DC-846110B77F93}"/>
              </a:ext>
            </a:extLst>
          </p:cNvPr>
          <p:cNvSpPr/>
          <p:nvPr/>
        </p:nvSpPr>
        <p:spPr>
          <a:xfrm>
            <a:off x="7106319" y="3817231"/>
            <a:ext cx="2140980" cy="541347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Segoe UI Symbol" panose="020B0502040204020203" pitchFamily="34" charset="0"/>
                <a:ea typeface="Segoe UI Symbol" panose="020B0502040204020203" pitchFamily="34" charset="0"/>
                <a:cs typeface="Consolas" charset="0"/>
                <a:sym typeface="Wingdings"/>
              </a:rPr>
              <a:t>&lt;</a:t>
            </a:r>
            <a:r>
              <a:rPr lang="en-US" sz="2000" dirty="0" err="1">
                <a:latin typeface="Segoe UI Symbol" panose="020B0502040204020203" pitchFamily="34" charset="0"/>
                <a:ea typeface="Segoe UI Symbol" panose="020B0502040204020203" pitchFamily="34" charset="0"/>
                <a:cs typeface="Consolas" charset="0"/>
                <a:sym typeface="Wingdings"/>
              </a:rPr>
              <a:t>floo</a:t>
            </a:r>
            <a:r>
              <a:rPr lang="en-US" sz="2000" dirty="0">
                <a:latin typeface="Segoe UI Symbol" panose="020B0502040204020203" pitchFamily="34" charset="0"/>
                <a:ea typeface="Segoe UI Symbol" panose="020B0502040204020203" pitchFamily="34" charset="0"/>
                <a:cs typeface="Consolas" charset="0"/>
                <a:sym typeface="Wingdings"/>
              </a:rPr>
              <a:t>&gt;</a:t>
            </a:r>
            <a:r>
              <a:rPr lang="en-US" sz="2000" dirty="0" err="1">
                <a:latin typeface="Segoe UI Symbol" panose="020B0502040204020203" pitchFamily="34" charset="0"/>
                <a:ea typeface="Segoe UI Symbol" panose="020B0502040204020203" pitchFamily="34" charset="0"/>
                <a:cs typeface="Consolas" charset="0"/>
                <a:sym typeface="Wingdings"/>
              </a:rPr>
              <a:t>ez</a:t>
            </a:r>
            <a:r>
              <a:rPr lang="en-US" sz="2000" dirty="0">
                <a:latin typeface="Segoe UI Symbol" panose="020B0502040204020203" pitchFamily="34" charset="0"/>
                <a:ea typeface="Segoe UI Symbol" panose="020B0502040204020203" pitchFamily="34" charset="0"/>
                <a:cs typeface="Consolas" charset="0"/>
                <a:sym typeface="Wingdings"/>
              </a:rPr>
              <a:t>&lt;/foo&gt;</a:t>
            </a:r>
            <a:endParaRPr lang="en-US" sz="2000" dirty="0">
              <a:latin typeface="Segoe UI Symbol" panose="020B0502040204020203" pitchFamily="34" charset="0"/>
              <a:ea typeface="Segoe UI Symbol" panose="020B0502040204020203" pitchFamily="34" charset="0"/>
              <a:cs typeface="Consolas" charset="0"/>
            </a:endParaRPr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5678DC3F-C199-F94E-ADA3-CA6C3CFE4B34}"/>
              </a:ext>
            </a:extLst>
          </p:cNvPr>
          <p:cNvSpPr/>
          <p:nvPr/>
        </p:nvSpPr>
        <p:spPr>
          <a:xfrm>
            <a:off x="7318696" y="4004791"/>
            <a:ext cx="2140980" cy="541347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Segoe UI Symbol" panose="020B0502040204020203" pitchFamily="34" charset="0"/>
                <a:ea typeface="Segoe UI Symbol" panose="020B0502040204020203" pitchFamily="34" charset="0"/>
                <a:cs typeface="Consolas" charset="0"/>
                <a:sym typeface="Wingdings"/>
              </a:rPr>
              <a:t>&lt;foo&gt;&gt;&gt;&gt;foo&gt;</a:t>
            </a:r>
            <a:endParaRPr lang="en-US" sz="2000" dirty="0">
              <a:latin typeface="Segoe UI Symbol" panose="020B0502040204020203" pitchFamily="34" charset="0"/>
              <a:ea typeface="Segoe UI Symbol" panose="020B0502040204020203" pitchFamily="34" charset="0"/>
              <a:cs typeface="Consolas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20705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94552-F515-5F4F-BB5A-6FAE6730A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FairFuzz: Branch Mask Idea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3A2828-5F44-494E-982B-D25DB9B002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5FF5F1-5B73-0643-910F-C7E3907B1F06}" type="datetime1">
              <a:rPr lang="en-US" smtClean="0"/>
              <a:t>4/21/23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E38161-06F1-0B4E-B193-D3B5BDB4A2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Caroline Lemieux --- Expanding the Reach of Fuzzing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A5D4E8-4979-DA49-AC2E-8D9FC629F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9A0EA-CFA7-AC46-B8D1-7520C822D2F1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818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94552-F515-5F4F-BB5A-6FAE6730A9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FairFuzz: Branch Mask Idea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3A2828-5F44-494E-982B-D25DB9B002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B1B10-D6F1-C141-B148-B3F795201671}" type="datetime1">
              <a:rPr lang="en-US" smtClean="0"/>
              <a:t>4/21/23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E38161-06F1-0B4E-B193-D3B5BDB4A2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Caroline Lemieux --- Expanding the Reach of Fuzzing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A5D4E8-4979-DA49-AC2E-8D9FC629F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9A0EA-CFA7-AC46-B8D1-7520C822D2F1}" type="slidenum">
              <a:rPr lang="en-US" smtClean="0"/>
              <a:t>111</a:t>
            </a:fld>
            <a:endParaRPr lang="en-US"/>
          </a:p>
        </p:txBody>
      </p:sp>
      <p:pic>
        <p:nvPicPr>
          <p:cNvPr id="8" name="Content Placeholder 7" descr="Document">
            <a:extLst>
              <a:ext uri="{FF2B5EF4-FFF2-40B4-BE49-F238E27FC236}">
                <a16:creationId xmlns:a16="http://schemas.microsoft.com/office/drawing/2014/main" id="{5EE2E92B-27CC-B84B-A764-5C3E98251D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00551" y="2143998"/>
            <a:ext cx="2721425" cy="2721425"/>
          </a:xfrm>
          <a:prstGeom prst="rect">
            <a:avLst/>
          </a:prstGeom>
        </p:spPr>
      </p:pic>
      <p:pic>
        <p:nvPicPr>
          <p:cNvPr id="9" name="Graphic 8" descr="Bug">
            <a:extLst>
              <a:ext uri="{FF2B5EF4-FFF2-40B4-BE49-F238E27FC236}">
                <a16:creationId xmlns:a16="http://schemas.microsoft.com/office/drawing/2014/main" id="{D682F4C2-A361-A840-BC37-80C195D1B8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02025" y="3579902"/>
            <a:ext cx="309381" cy="309381"/>
          </a:xfrm>
          <a:prstGeom prst="rect">
            <a:avLst/>
          </a:prstGeom>
        </p:spPr>
      </p:pic>
      <p:pic>
        <p:nvPicPr>
          <p:cNvPr id="10" name="Graphic 9" descr="Bug">
            <a:extLst>
              <a:ext uri="{FF2B5EF4-FFF2-40B4-BE49-F238E27FC236}">
                <a16:creationId xmlns:a16="http://schemas.microsoft.com/office/drawing/2014/main" id="{7B7EDD35-68A0-9B48-B15B-3961106BE7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59216" y="4029408"/>
            <a:ext cx="309381" cy="309381"/>
          </a:xfrm>
          <a:prstGeom prst="rect">
            <a:avLst/>
          </a:prstGeom>
        </p:spPr>
      </p:pic>
      <p:pic>
        <p:nvPicPr>
          <p:cNvPr id="11" name="Graphic 10" descr="Bug">
            <a:extLst>
              <a:ext uri="{FF2B5EF4-FFF2-40B4-BE49-F238E27FC236}">
                <a16:creationId xmlns:a16="http://schemas.microsoft.com/office/drawing/2014/main" id="{9F6F1CFC-C826-864D-BA61-02A921058A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59216" y="3222523"/>
            <a:ext cx="309381" cy="30938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A0F345F-51AE-CB4C-99BE-E340DA9928E4}"/>
              </a:ext>
            </a:extLst>
          </p:cNvPr>
          <p:cNvSpPr txBox="1"/>
          <p:nvPr/>
        </p:nvSpPr>
        <p:spPr>
          <a:xfrm>
            <a:off x="7011406" y="1879479"/>
            <a:ext cx="3326552" cy="830997"/>
          </a:xfrm>
          <a:prstGeom prst="rect">
            <a:avLst/>
          </a:prstGeom>
          <a:solidFill>
            <a:srgbClr val="FBFBFB"/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...</a:t>
            </a:r>
            <a:endParaRPr lang="en-US" sz="1600" dirty="0">
              <a:solidFill>
                <a:schemeClr val="accent6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1600" dirty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if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(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tags_match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fuzz_input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)):</a:t>
            </a:r>
          </a:p>
          <a:p>
            <a:pPr algn="ctr"/>
            <a:r>
              <a:rPr lang="en-US" sz="1600" dirty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...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F1BFF97-EEB7-4B45-A4D2-AA27170D7468}"/>
              </a:ext>
            </a:extLst>
          </p:cNvPr>
          <p:cNvCxnSpPr>
            <a:cxnSpLocks/>
          </p:cNvCxnSpPr>
          <p:nvPr/>
        </p:nvCxnSpPr>
        <p:spPr>
          <a:xfrm flipH="1">
            <a:off x="7188835" y="2786465"/>
            <a:ext cx="172428" cy="71852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7619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94552-F515-5F4F-BB5A-6FAE6730A9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FairFuzz: Branch Mask Idea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3A2828-5F44-494E-982B-D25DB9B002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4B85A-7C6F-A744-BB60-08AD7B78A092}" type="datetime1">
              <a:rPr lang="en-US" smtClean="0"/>
              <a:t>4/21/23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E38161-06F1-0B4E-B193-D3B5BDB4A2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Caroline Lemieux --- Expanding the Reach of Fuzzing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A5D4E8-4979-DA49-AC2E-8D9FC629F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9A0EA-CFA7-AC46-B8D1-7520C822D2F1}" type="slidenum">
              <a:rPr lang="en-US" smtClean="0"/>
              <a:t>112</a:t>
            </a:fld>
            <a:endParaRPr lang="en-US"/>
          </a:p>
        </p:txBody>
      </p:sp>
      <p:pic>
        <p:nvPicPr>
          <p:cNvPr id="8" name="Content Placeholder 7" descr="Document">
            <a:extLst>
              <a:ext uri="{FF2B5EF4-FFF2-40B4-BE49-F238E27FC236}">
                <a16:creationId xmlns:a16="http://schemas.microsoft.com/office/drawing/2014/main" id="{5EE2E92B-27CC-B84B-A764-5C3E98251D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00551" y="2143998"/>
            <a:ext cx="2721425" cy="2721425"/>
          </a:xfrm>
          <a:prstGeom prst="rect">
            <a:avLst/>
          </a:prstGeom>
        </p:spPr>
      </p:pic>
      <p:pic>
        <p:nvPicPr>
          <p:cNvPr id="9" name="Graphic 8" descr="Bug">
            <a:extLst>
              <a:ext uri="{FF2B5EF4-FFF2-40B4-BE49-F238E27FC236}">
                <a16:creationId xmlns:a16="http://schemas.microsoft.com/office/drawing/2014/main" id="{D682F4C2-A361-A840-BC37-80C195D1B8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02025" y="3579902"/>
            <a:ext cx="309381" cy="309381"/>
          </a:xfrm>
          <a:prstGeom prst="rect">
            <a:avLst/>
          </a:prstGeom>
        </p:spPr>
      </p:pic>
      <p:pic>
        <p:nvPicPr>
          <p:cNvPr id="10" name="Graphic 9" descr="Bug">
            <a:extLst>
              <a:ext uri="{FF2B5EF4-FFF2-40B4-BE49-F238E27FC236}">
                <a16:creationId xmlns:a16="http://schemas.microsoft.com/office/drawing/2014/main" id="{7B7EDD35-68A0-9B48-B15B-3961106BE7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59216" y="4029408"/>
            <a:ext cx="309381" cy="309381"/>
          </a:xfrm>
          <a:prstGeom prst="rect">
            <a:avLst/>
          </a:prstGeom>
        </p:spPr>
      </p:pic>
      <p:pic>
        <p:nvPicPr>
          <p:cNvPr id="11" name="Graphic 10" descr="Bug">
            <a:extLst>
              <a:ext uri="{FF2B5EF4-FFF2-40B4-BE49-F238E27FC236}">
                <a16:creationId xmlns:a16="http://schemas.microsoft.com/office/drawing/2014/main" id="{9F6F1CFC-C826-864D-BA61-02A921058A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59216" y="3222523"/>
            <a:ext cx="309381" cy="30938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A0F345F-51AE-CB4C-99BE-E340DA9928E4}"/>
              </a:ext>
            </a:extLst>
          </p:cNvPr>
          <p:cNvSpPr txBox="1"/>
          <p:nvPr/>
        </p:nvSpPr>
        <p:spPr>
          <a:xfrm>
            <a:off x="7011406" y="1879479"/>
            <a:ext cx="3326552" cy="830997"/>
          </a:xfrm>
          <a:prstGeom prst="rect">
            <a:avLst/>
          </a:prstGeom>
          <a:solidFill>
            <a:srgbClr val="FBFBFB"/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...</a:t>
            </a:r>
            <a:endParaRPr lang="en-US" sz="1600" dirty="0">
              <a:solidFill>
                <a:schemeClr val="accent6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1600" dirty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if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(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tags_match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fuzz_input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)):</a:t>
            </a:r>
          </a:p>
          <a:p>
            <a:pPr algn="ctr"/>
            <a:r>
              <a:rPr lang="en-US" sz="1600" dirty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...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F1BFF97-EEB7-4B45-A4D2-AA27170D7468}"/>
              </a:ext>
            </a:extLst>
          </p:cNvPr>
          <p:cNvCxnSpPr>
            <a:cxnSpLocks/>
          </p:cNvCxnSpPr>
          <p:nvPr/>
        </p:nvCxnSpPr>
        <p:spPr>
          <a:xfrm flipH="1">
            <a:off x="7188835" y="2786465"/>
            <a:ext cx="172428" cy="71852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Down Arrow 18">
            <a:extLst>
              <a:ext uri="{FF2B5EF4-FFF2-40B4-BE49-F238E27FC236}">
                <a16:creationId xmlns:a16="http://schemas.microsoft.com/office/drawing/2014/main" id="{AF688A3B-E717-2B41-8462-F5BCBCAF922B}"/>
              </a:ext>
            </a:extLst>
          </p:cNvPr>
          <p:cNvSpPr/>
          <p:nvPr/>
        </p:nvSpPr>
        <p:spPr>
          <a:xfrm rot="5400000" flipV="1">
            <a:off x="6285781" y="1765128"/>
            <a:ext cx="386824" cy="1088125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153F724-8072-3A43-B961-4E9585C83529}"/>
              </a:ext>
            </a:extLst>
          </p:cNvPr>
          <p:cNvSpPr txBox="1"/>
          <p:nvPr/>
        </p:nvSpPr>
        <p:spPr>
          <a:xfrm>
            <a:off x="3883606" y="2104106"/>
            <a:ext cx="2051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True branch is rare</a:t>
            </a:r>
          </a:p>
        </p:txBody>
      </p:sp>
    </p:spTree>
    <p:extLst>
      <p:ext uri="{BB962C8B-B14F-4D97-AF65-F5344CB8AC3E}">
        <p14:creationId xmlns:p14="http://schemas.microsoft.com/office/powerpoint/2010/main" val="945894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94552-F515-5F4F-BB5A-6FAE6730A9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FairFuzz: Branch Mask Idea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3A2828-5F44-494E-982B-D25DB9B002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C609E-6DB3-1A46-8041-5AEF626682D7}" type="datetime1">
              <a:rPr lang="en-US" smtClean="0"/>
              <a:t>4/21/23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E38161-06F1-0B4E-B193-D3B5BDB4A2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Caroline Lemieux --- Expanding the Reach of Fuzzing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A5D4E8-4979-DA49-AC2E-8D9FC629F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9A0EA-CFA7-AC46-B8D1-7520C822D2F1}" type="slidenum">
              <a:rPr lang="en-US" smtClean="0"/>
              <a:t>113</a:t>
            </a:fld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D45F01C-7DEE-E84D-BB50-73E9BB5A30D9}"/>
              </a:ext>
            </a:extLst>
          </p:cNvPr>
          <p:cNvSpPr/>
          <p:nvPr/>
        </p:nvSpPr>
        <p:spPr>
          <a:xfrm>
            <a:off x="3229371" y="3306423"/>
            <a:ext cx="2048025" cy="541347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&lt;foo&gt;</a:t>
            </a:r>
            <a:r>
              <a:rPr lang="en-US" sz="2000" dirty="0" err="1">
                <a:latin typeface="Segoe UI Symbol" panose="020B0502040204020203" pitchFamily="34" charset="0"/>
                <a:ea typeface="Segoe UI Symbol" panose="020B0502040204020203" pitchFamily="34" charset="0"/>
              </a:rPr>
              <a:t>ez</a:t>
            </a:r>
            <a:r>
              <a:rPr lang="en-US" sz="20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&lt;/foo&gt;</a:t>
            </a:r>
            <a:endParaRPr lang="en-US" sz="16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pic>
        <p:nvPicPr>
          <p:cNvPr id="8" name="Content Placeholder 7" descr="Document">
            <a:extLst>
              <a:ext uri="{FF2B5EF4-FFF2-40B4-BE49-F238E27FC236}">
                <a16:creationId xmlns:a16="http://schemas.microsoft.com/office/drawing/2014/main" id="{5EE2E92B-27CC-B84B-A764-5C3E98251D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00551" y="2143998"/>
            <a:ext cx="2721425" cy="2721425"/>
          </a:xfrm>
          <a:prstGeom prst="rect">
            <a:avLst/>
          </a:prstGeom>
        </p:spPr>
      </p:pic>
      <p:pic>
        <p:nvPicPr>
          <p:cNvPr id="9" name="Graphic 8" descr="Bug">
            <a:extLst>
              <a:ext uri="{FF2B5EF4-FFF2-40B4-BE49-F238E27FC236}">
                <a16:creationId xmlns:a16="http://schemas.microsoft.com/office/drawing/2014/main" id="{D682F4C2-A361-A840-BC37-80C195D1B8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02025" y="3579902"/>
            <a:ext cx="309381" cy="309381"/>
          </a:xfrm>
          <a:prstGeom prst="rect">
            <a:avLst/>
          </a:prstGeom>
        </p:spPr>
      </p:pic>
      <p:pic>
        <p:nvPicPr>
          <p:cNvPr id="10" name="Graphic 9" descr="Bug">
            <a:extLst>
              <a:ext uri="{FF2B5EF4-FFF2-40B4-BE49-F238E27FC236}">
                <a16:creationId xmlns:a16="http://schemas.microsoft.com/office/drawing/2014/main" id="{7B7EDD35-68A0-9B48-B15B-3961106BE7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59216" y="4029408"/>
            <a:ext cx="309381" cy="309381"/>
          </a:xfrm>
          <a:prstGeom prst="rect">
            <a:avLst/>
          </a:prstGeom>
        </p:spPr>
      </p:pic>
      <p:pic>
        <p:nvPicPr>
          <p:cNvPr id="11" name="Graphic 10" descr="Bug">
            <a:extLst>
              <a:ext uri="{FF2B5EF4-FFF2-40B4-BE49-F238E27FC236}">
                <a16:creationId xmlns:a16="http://schemas.microsoft.com/office/drawing/2014/main" id="{9F6F1CFC-C826-864D-BA61-02A921058A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59216" y="3222523"/>
            <a:ext cx="309381" cy="309381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55281A7-DA3C-DF46-9192-BC852902A1EB}"/>
              </a:ext>
            </a:extLst>
          </p:cNvPr>
          <p:cNvCxnSpPr>
            <a:cxnSpLocks/>
          </p:cNvCxnSpPr>
          <p:nvPr/>
        </p:nvCxnSpPr>
        <p:spPr>
          <a:xfrm>
            <a:off x="5323840" y="3577097"/>
            <a:ext cx="112129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A0F345F-51AE-CB4C-99BE-E340DA9928E4}"/>
              </a:ext>
            </a:extLst>
          </p:cNvPr>
          <p:cNvSpPr txBox="1"/>
          <p:nvPr/>
        </p:nvSpPr>
        <p:spPr>
          <a:xfrm>
            <a:off x="7011406" y="1879479"/>
            <a:ext cx="3326552" cy="830997"/>
          </a:xfrm>
          <a:prstGeom prst="rect">
            <a:avLst/>
          </a:prstGeom>
          <a:solidFill>
            <a:srgbClr val="FBFBFB"/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...</a:t>
            </a:r>
            <a:endParaRPr lang="en-US" sz="1600" dirty="0">
              <a:solidFill>
                <a:schemeClr val="accent6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1600" dirty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if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(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tags_match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fuzz_input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)):</a:t>
            </a:r>
          </a:p>
          <a:p>
            <a:pPr algn="ctr"/>
            <a:r>
              <a:rPr lang="en-US" sz="1600" dirty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...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F1BFF97-EEB7-4B45-A4D2-AA27170D7468}"/>
              </a:ext>
            </a:extLst>
          </p:cNvPr>
          <p:cNvCxnSpPr>
            <a:cxnSpLocks/>
          </p:cNvCxnSpPr>
          <p:nvPr/>
        </p:nvCxnSpPr>
        <p:spPr>
          <a:xfrm flipH="1">
            <a:off x="7188835" y="2786465"/>
            <a:ext cx="172428" cy="71852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Down Arrow 18">
            <a:extLst>
              <a:ext uri="{FF2B5EF4-FFF2-40B4-BE49-F238E27FC236}">
                <a16:creationId xmlns:a16="http://schemas.microsoft.com/office/drawing/2014/main" id="{AF688A3B-E717-2B41-8462-F5BCBCAF922B}"/>
              </a:ext>
            </a:extLst>
          </p:cNvPr>
          <p:cNvSpPr/>
          <p:nvPr/>
        </p:nvSpPr>
        <p:spPr>
          <a:xfrm rot="5400000" flipV="1">
            <a:off x="6285781" y="1765128"/>
            <a:ext cx="386824" cy="1088125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153F724-8072-3A43-B961-4E9585C83529}"/>
              </a:ext>
            </a:extLst>
          </p:cNvPr>
          <p:cNvSpPr txBox="1"/>
          <p:nvPr/>
        </p:nvSpPr>
        <p:spPr>
          <a:xfrm>
            <a:off x="3883606" y="2104106"/>
            <a:ext cx="2051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True branch is rare</a:t>
            </a:r>
          </a:p>
        </p:txBody>
      </p:sp>
    </p:spTree>
    <p:extLst>
      <p:ext uri="{BB962C8B-B14F-4D97-AF65-F5344CB8AC3E}">
        <p14:creationId xmlns:p14="http://schemas.microsoft.com/office/powerpoint/2010/main" val="2454984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94552-F515-5F4F-BB5A-6FAE6730A9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FairFuzz: Branch Mask Idea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3A2828-5F44-494E-982B-D25DB9B002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C7FD9F-A8DA-0B46-8BF3-1B36848B6FAF}" type="datetime1">
              <a:rPr lang="en-US" smtClean="0"/>
              <a:t>4/21/23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E38161-06F1-0B4E-B193-D3B5BDB4A2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Caroline Lemieux --- Expanding the Reach of Fuzzing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A5D4E8-4979-DA49-AC2E-8D9FC629F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9A0EA-CFA7-AC46-B8D1-7520C822D2F1}" type="slidenum">
              <a:rPr lang="en-US" smtClean="0"/>
              <a:t>114</a:t>
            </a:fld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D45F01C-7DEE-E84D-BB50-73E9BB5A30D9}"/>
              </a:ext>
            </a:extLst>
          </p:cNvPr>
          <p:cNvSpPr/>
          <p:nvPr/>
        </p:nvSpPr>
        <p:spPr>
          <a:xfrm>
            <a:off x="3229371" y="3306423"/>
            <a:ext cx="2048025" cy="541347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&lt;foo&gt;</a:t>
            </a:r>
            <a:r>
              <a:rPr lang="en-US" sz="2000" dirty="0" err="1">
                <a:latin typeface="Segoe UI Symbol" panose="020B0502040204020203" pitchFamily="34" charset="0"/>
                <a:ea typeface="Segoe UI Symbol" panose="020B0502040204020203" pitchFamily="34" charset="0"/>
              </a:rPr>
              <a:t>ez</a:t>
            </a:r>
            <a:r>
              <a:rPr lang="en-US" sz="20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&lt;/foo&gt;</a:t>
            </a:r>
            <a:endParaRPr lang="en-US" sz="16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pic>
        <p:nvPicPr>
          <p:cNvPr id="8" name="Content Placeholder 7" descr="Document">
            <a:extLst>
              <a:ext uri="{FF2B5EF4-FFF2-40B4-BE49-F238E27FC236}">
                <a16:creationId xmlns:a16="http://schemas.microsoft.com/office/drawing/2014/main" id="{5EE2E92B-27CC-B84B-A764-5C3E98251D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00551" y="2143998"/>
            <a:ext cx="2721425" cy="2721425"/>
          </a:xfrm>
          <a:prstGeom prst="rect">
            <a:avLst/>
          </a:prstGeom>
        </p:spPr>
      </p:pic>
      <p:pic>
        <p:nvPicPr>
          <p:cNvPr id="9" name="Graphic 8" descr="Bug">
            <a:extLst>
              <a:ext uri="{FF2B5EF4-FFF2-40B4-BE49-F238E27FC236}">
                <a16:creationId xmlns:a16="http://schemas.microsoft.com/office/drawing/2014/main" id="{D682F4C2-A361-A840-BC37-80C195D1B8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02025" y="3579902"/>
            <a:ext cx="309381" cy="309381"/>
          </a:xfrm>
          <a:prstGeom prst="rect">
            <a:avLst/>
          </a:prstGeom>
        </p:spPr>
      </p:pic>
      <p:pic>
        <p:nvPicPr>
          <p:cNvPr id="10" name="Graphic 9" descr="Bug">
            <a:extLst>
              <a:ext uri="{FF2B5EF4-FFF2-40B4-BE49-F238E27FC236}">
                <a16:creationId xmlns:a16="http://schemas.microsoft.com/office/drawing/2014/main" id="{7B7EDD35-68A0-9B48-B15B-3961106BE7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59216" y="4029408"/>
            <a:ext cx="309381" cy="309381"/>
          </a:xfrm>
          <a:prstGeom prst="rect">
            <a:avLst/>
          </a:prstGeom>
        </p:spPr>
      </p:pic>
      <p:pic>
        <p:nvPicPr>
          <p:cNvPr id="11" name="Graphic 10" descr="Bug">
            <a:extLst>
              <a:ext uri="{FF2B5EF4-FFF2-40B4-BE49-F238E27FC236}">
                <a16:creationId xmlns:a16="http://schemas.microsoft.com/office/drawing/2014/main" id="{9F6F1CFC-C826-864D-BA61-02A921058A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59216" y="3222523"/>
            <a:ext cx="309381" cy="309381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55281A7-DA3C-DF46-9192-BC852902A1EB}"/>
              </a:ext>
            </a:extLst>
          </p:cNvPr>
          <p:cNvCxnSpPr>
            <a:cxnSpLocks/>
          </p:cNvCxnSpPr>
          <p:nvPr/>
        </p:nvCxnSpPr>
        <p:spPr>
          <a:xfrm>
            <a:off x="5323840" y="3577097"/>
            <a:ext cx="112129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A0F345F-51AE-CB4C-99BE-E340DA9928E4}"/>
              </a:ext>
            </a:extLst>
          </p:cNvPr>
          <p:cNvSpPr txBox="1"/>
          <p:nvPr/>
        </p:nvSpPr>
        <p:spPr>
          <a:xfrm>
            <a:off x="7011406" y="1879479"/>
            <a:ext cx="3326552" cy="830997"/>
          </a:xfrm>
          <a:prstGeom prst="rect">
            <a:avLst/>
          </a:prstGeom>
          <a:solidFill>
            <a:srgbClr val="FBFBFB"/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...</a:t>
            </a:r>
            <a:endParaRPr lang="en-US" sz="1600" dirty="0">
              <a:solidFill>
                <a:schemeClr val="accent6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1600" dirty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if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(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tags_match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fuzz_input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)):</a:t>
            </a:r>
          </a:p>
          <a:p>
            <a:pPr algn="ctr"/>
            <a:r>
              <a:rPr lang="en-US" sz="1600" dirty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...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F1BFF97-EEB7-4B45-A4D2-AA27170D7468}"/>
              </a:ext>
            </a:extLst>
          </p:cNvPr>
          <p:cNvCxnSpPr>
            <a:cxnSpLocks/>
          </p:cNvCxnSpPr>
          <p:nvPr/>
        </p:nvCxnSpPr>
        <p:spPr>
          <a:xfrm flipH="1">
            <a:off x="7188835" y="2786465"/>
            <a:ext cx="172428" cy="71852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Down Arrow 18">
            <a:extLst>
              <a:ext uri="{FF2B5EF4-FFF2-40B4-BE49-F238E27FC236}">
                <a16:creationId xmlns:a16="http://schemas.microsoft.com/office/drawing/2014/main" id="{AF688A3B-E717-2B41-8462-F5BCBCAF922B}"/>
              </a:ext>
            </a:extLst>
          </p:cNvPr>
          <p:cNvSpPr/>
          <p:nvPr/>
        </p:nvSpPr>
        <p:spPr>
          <a:xfrm rot="5400000" flipV="1">
            <a:off x="6285781" y="1765128"/>
            <a:ext cx="386824" cy="1088125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153F724-8072-3A43-B961-4E9585C83529}"/>
              </a:ext>
            </a:extLst>
          </p:cNvPr>
          <p:cNvSpPr txBox="1"/>
          <p:nvPr/>
        </p:nvSpPr>
        <p:spPr>
          <a:xfrm>
            <a:off x="3883606" y="2104106"/>
            <a:ext cx="2051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True branch is rare</a:t>
            </a:r>
          </a:p>
        </p:txBody>
      </p:sp>
      <p:sp>
        <p:nvSpPr>
          <p:cNvPr id="17" name="Down Arrow 16">
            <a:extLst>
              <a:ext uri="{FF2B5EF4-FFF2-40B4-BE49-F238E27FC236}">
                <a16:creationId xmlns:a16="http://schemas.microsoft.com/office/drawing/2014/main" id="{2E4976E4-D1D8-AC4F-8304-E4D9440279BD}"/>
              </a:ext>
            </a:extLst>
          </p:cNvPr>
          <p:cNvSpPr/>
          <p:nvPr/>
        </p:nvSpPr>
        <p:spPr>
          <a:xfrm rot="5400000" flipV="1">
            <a:off x="2401435" y="3026162"/>
            <a:ext cx="386824" cy="1088125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B04F06F-2E89-6044-A18B-142667B05E99}"/>
              </a:ext>
            </a:extLst>
          </p:cNvPr>
          <p:cNvSpPr txBox="1"/>
          <p:nvPr/>
        </p:nvSpPr>
        <p:spPr>
          <a:xfrm>
            <a:off x="300527" y="3371606"/>
            <a:ext cx="1800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hits rare branch</a:t>
            </a:r>
          </a:p>
        </p:txBody>
      </p:sp>
    </p:spTree>
    <p:extLst>
      <p:ext uri="{BB962C8B-B14F-4D97-AF65-F5344CB8AC3E}">
        <p14:creationId xmlns:p14="http://schemas.microsoft.com/office/powerpoint/2010/main" val="2461722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94552-F515-5F4F-BB5A-6FAE6730A9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FairFuzz: Branch Mask Idea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3A2828-5F44-494E-982B-D25DB9B002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4FFC4-530B-4346-884F-4F334A7D1A8C}" type="datetime1">
              <a:rPr lang="en-US" smtClean="0"/>
              <a:t>4/21/23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E38161-06F1-0B4E-B193-D3B5BDB4A2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Caroline Lemieux --- Expanding the Reach of Fuzzing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A5D4E8-4979-DA49-AC2E-8D9FC629F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9A0EA-CFA7-AC46-B8D1-7520C822D2F1}" type="slidenum">
              <a:rPr lang="en-US" smtClean="0"/>
              <a:t>115</a:t>
            </a:fld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D45F01C-7DEE-E84D-BB50-73E9BB5A30D9}"/>
              </a:ext>
            </a:extLst>
          </p:cNvPr>
          <p:cNvSpPr/>
          <p:nvPr/>
        </p:nvSpPr>
        <p:spPr>
          <a:xfrm>
            <a:off x="3229371" y="3306423"/>
            <a:ext cx="2048025" cy="541347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&lt;foo&gt;</a:t>
            </a:r>
            <a:r>
              <a:rPr lang="en-US" sz="2000" dirty="0" err="1">
                <a:latin typeface="Segoe UI Symbol" panose="020B0502040204020203" pitchFamily="34" charset="0"/>
                <a:ea typeface="Segoe UI Symbol" panose="020B0502040204020203" pitchFamily="34" charset="0"/>
              </a:rPr>
              <a:t>ez</a:t>
            </a:r>
            <a:r>
              <a:rPr lang="en-US" sz="20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&lt;/foo&gt;</a:t>
            </a:r>
            <a:endParaRPr lang="en-US" sz="16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pic>
        <p:nvPicPr>
          <p:cNvPr id="8" name="Content Placeholder 7" descr="Document">
            <a:extLst>
              <a:ext uri="{FF2B5EF4-FFF2-40B4-BE49-F238E27FC236}">
                <a16:creationId xmlns:a16="http://schemas.microsoft.com/office/drawing/2014/main" id="{5EE2E92B-27CC-B84B-A764-5C3E98251D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00551" y="2143998"/>
            <a:ext cx="2721425" cy="2721425"/>
          </a:xfrm>
          <a:prstGeom prst="rect">
            <a:avLst/>
          </a:prstGeom>
        </p:spPr>
      </p:pic>
      <p:pic>
        <p:nvPicPr>
          <p:cNvPr id="9" name="Graphic 8" descr="Bug">
            <a:extLst>
              <a:ext uri="{FF2B5EF4-FFF2-40B4-BE49-F238E27FC236}">
                <a16:creationId xmlns:a16="http://schemas.microsoft.com/office/drawing/2014/main" id="{D682F4C2-A361-A840-BC37-80C195D1B8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02025" y="3579902"/>
            <a:ext cx="309381" cy="309381"/>
          </a:xfrm>
          <a:prstGeom prst="rect">
            <a:avLst/>
          </a:prstGeom>
        </p:spPr>
      </p:pic>
      <p:pic>
        <p:nvPicPr>
          <p:cNvPr id="10" name="Graphic 9" descr="Bug">
            <a:extLst>
              <a:ext uri="{FF2B5EF4-FFF2-40B4-BE49-F238E27FC236}">
                <a16:creationId xmlns:a16="http://schemas.microsoft.com/office/drawing/2014/main" id="{7B7EDD35-68A0-9B48-B15B-3961106BE7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59216" y="4029408"/>
            <a:ext cx="309381" cy="309381"/>
          </a:xfrm>
          <a:prstGeom prst="rect">
            <a:avLst/>
          </a:prstGeom>
        </p:spPr>
      </p:pic>
      <p:pic>
        <p:nvPicPr>
          <p:cNvPr id="11" name="Graphic 10" descr="Bug">
            <a:extLst>
              <a:ext uri="{FF2B5EF4-FFF2-40B4-BE49-F238E27FC236}">
                <a16:creationId xmlns:a16="http://schemas.microsoft.com/office/drawing/2014/main" id="{9F6F1CFC-C826-864D-BA61-02A921058A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59216" y="3222523"/>
            <a:ext cx="309381" cy="309381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55281A7-DA3C-DF46-9192-BC852902A1EB}"/>
              </a:ext>
            </a:extLst>
          </p:cNvPr>
          <p:cNvCxnSpPr>
            <a:cxnSpLocks/>
          </p:cNvCxnSpPr>
          <p:nvPr/>
        </p:nvCxnSpPr>
        <p:spPr>
          <a:xfrm>
            <a:off x="5323840" y="3577097"/>
            <a:ext cx="112129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A0F345F-51AE-CB4C-99BE-E340DA9928E4}"/>
              </a:ext>
            </a:extLst>
          </p:cNvPr>
          <p:cNvSpPr txBox="1"/>
          <p:nvPr/>
        </p:nvSpPr>
        <p:spPr>
          <a:xfrm>
            <a:off x="7011406" y="1879479"/>
            <a:ext cx="3326552" cy="830997"/>
          </a:xfrm>
          <a:prstGeom prst="rect">
            <a:avLst/>
          </a:prstGeom>
          <a:solidFill>
            <a:srgbClr val="FBFBFB"/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...</a:t>
            </a:r>
            <a:endParaRPr lang="en-US" sz="1600" dirty="0">
              <a:solidFill>
                <a:schemeClr val="accent6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1600" dirty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if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(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tags_match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fuzz_input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)):</a:t>
            </a:r>
          </a:p>
          <a:p>
            <a:pPr algn="ctr"/>
            <a:r>
              <a:rPr lang="en-US" sz="1600" dirty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...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F1BFF97-EEB7-4B45-A4D2-AA27170D7468}"/>
              </a:ext>
            </a:extLst>
          </p:cNvPr>
          <p:cNvCxnSpPr>
            <a:cxnSpLocks/>
          </p:cNvCxnSpPr>
          <p:nvPr/>
        </p:nvCxnSpPr>
        <p:spPr>
          <a:xfrm flipH="1">
            <a:off x="7188835" y="2786465"/>
            <a:ext cx="172428" cy="71852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ular Callout 2">
            <a:extLst>
              <a:ext uri="{FF2B5EF4-FFF2-40B4-BE49-F238E27FC236}">
                <a16:creationId xmlns:a16="http://schemas.microsoft.com/office/drawing/2014/main" id="{8AE0497C-6590-0345-AA37-E99DADAB5ABD}"/>
              </a:ext>
            </a:extLst>
          </p:cNvPr>
          <p:cNvSpPr/>
          <p:nvPr/>
        </p:nvSpPr>
        <p:spPr>
          <a:xfrm>
            <a:off x="3294792" y="4718284"/>
            <a:ext cx="2705759" cy="782747"/>
          </a:xfrm>
          <a:prstGeom prst="wedgeRectCallout">
            <a:avLst>
              <a:gd name="adj1" fmla="val -20006"/>
              <a:gd name="adj2" fmla="val -154243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Where can we mutate and still hit rare branch?</a:t>
            </a:r>
          </a:p>
        </p:txBody>
      </p:sp>
    </p:spTree>
    <p:extLst>
      <p:ext uri="{BB962C8B-B14F-4D97-AF65-F5344CB8AC3E}">
        <p14:creationId xmlns:p14="http://schemas.microsoft.com/office/powerpoint/2010/main" val="3710569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94552-F515-5F4F-BB5A-6FAE6730A9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FairFuzz: Branch Mask Idea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3A2828-5F44-494E-982B-D25DB9B002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1A8E7-FD6F-5443-B567-3F0D9A9FC92E}" type="datetime1">
              <a:rPr lang="en-US" smtClean="0"/>
              <a:t>4/21/23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E38161-06F1-0B4E-B193-D3B5BDB4A2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Caroline Lemieux --- Expanding the Reach of Fuzzing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A5D4E8-4979-DA49-AC2E-8D9FC629F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9A0EA-CFA7-AC46-B8D1-7520C822D2F1}" type="slidenum">
              <a:rPr lang="en-US" smtClean="0"/>
              <a:t>116</a:t>
            </a:fld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D45F01C-7DEE-E84D-BB50-73E9BB5A30D9}"/>
              </a:ext>
            </a:extLst>
          </p:cNvPr>
          <p:cNvSpPr/>
          <p:nvPr/>
        </p:nvSpPr>
        <p:spPr>
          <a:xfrm>
            <a:off x="3229371" y="3306423"/>
            <a:ext cx="2048025" cy="541347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&lt;foo&gt;</a:t>
            </a:r>
            <a:r>
              <a:rPr lang="en-US" sz="2000" dirty="0" err="1">
                <a:solidFill>
                  <a:schemeClr val="bg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ez</a:t>
            </a:r>
            <a:r>
              <a:rPr lang="en-US" sz="2000" dirty="0">
                <a:solidFill>
                  <a:schemeClr val="bg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&lt;/foo&gt;</a:t>
            </a:r>
            <a:endParaRPr lang="en-US" sz="1600" dirty="0">
              <a:solidFill>
                <a:schemeClr val="bg1"/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pic>
        <p:nvPicPr>
          <p:cNvPr id="8" name="Content Placeholder 7" descr="Document">
            <a:extLst>
              <a:ext uri="{FF2B5EF4-FFF2-40B4-BE49-F238E27FC236}">
                <a16:creationId xmlns:a16="http://schemas.microsoft.com/office/drawing/2014/main" id="{5EE2E92B-27CC-B84B-A764-5C3E98251D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00551" y="2143998"/>
            <a:ext cx="2721425" cy="2721425"/>
          </a:xfrm>
          <a:prstGeom prst="rect">
            <a:avLst/>
          </a:prstGeom>
        </p:spPr>
      </p:pic>
      <p:pic>
        <p:nvPicPr>
          <p:cNvPr id="9" name="Graphic 8" descr="Bug">
            <a:extLst>
              <a:ext uri="{FF2B5EF4-FFF2-40B4-BE49-F238E27FC236}">
                <a16:creationId xmlns:a16="http://schemas.microsoft.com/office/drawing/2014/main" id="{D682F4C2-A361-A840-BC37-80C195D1B8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02025" y="3579902"/>
            <a:ext cx="309381" cy="309381"/>
          </a:xfrm>
          <a:prstGeom prst="rect">
            <a:avLst/>
          </a:prstGeom>
        </p:spPr>
      </p:pic>
      <p:pic>
        <p:nvPicPr>
          <p:cNvPr id="10" name="Graphic 9" descr="Bug">
            <a:extLst>
              <a:ext uri="{FF2B5EF4-FFF2-40B4-BE49-F238E27FC236}">
                <a16:creationId xmlns:a16="http://schemas.microsoft.com/office/drawing/2014/main" id="{7B7EDD35-68A0-9B48-B15B-3961106BE7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59216" y="4029408"/>
            <a:ext cx="309381" cy="309381"/>
          </a:xfrm>
          <a:prstGeom prst="rect">
            <a:avLst/>
          </a:prstGeom>
        </p:spPr>
      </p:pic>
      <p:pic>
        <p:nvPicPr>
          <p:cNvPr id="11" name="Graphic 10" descr="Bug">
            <a:extLst>
              <a:ext uri="{FF2B5EF4-FFF2-40B4-BE49-F238E27FC236}">
                <a16:creationId xmlns:a16="http://schemas.microsoft.com/office/drawing/2014/main" id="{9F6F1CFC-C826-864D-BA61-02A921058A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59216" y="3222523"/>
            <a:ext cx="309381" cy="309381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55281A7-DA3C-DF46-9192-BC852902A1EB}"/>
              </a:ext>
            </a:extLst>
          </p:cNvPr>
          <p:cNvCxnSpPr>
            <a:cxnSpLocks/>
          </p:cNvCxnSpPr>
          <p:nvPr/>
        </p:nvCxnSpPr>
        <p:spPr>
          <a:xfrm>
            <a:off x="5323840" y="3577097"/>
            <a:ext cx="112129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A0F345F-51AE-CB4C-99BE-E340DA9928E4}"/>
              </a:ext>
            </a:extLst>
          </p:cNvPr>
          <p:cNvSpPr txBox="1"/>
          <p:nvPr/>
        </p:nvSpPr>
        <p:spPr>
          <a:xfrm>
            <a:off x="7011406" y="1879479"/>
            <a:ext cx="3326552" cy="830997"/>
          </a:xfrm>
          <a:prstGeom prst="rect">
            <a:avLst/>
          </a:prstGeom>
          <a:solidFill>
            <a:srgbClr val="FBFBFB"/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...</a:t>
            </a:r>
            <a:endParaRPr lang="en-US" sz="1600" dirty="0">
              <a:solidFill>
                <a:schemeClr val="accent6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1600" dirty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if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(tags_match(fuzz_input)):</a:t>
            </a:r>
          </a:p>
          <a:p>
            <a:pPr algn="ctr"/>
            <a:r>
              <a:rPr lang="en-US" sz="1600" dirty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...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F1BFF97-EEB7-4B45-A4D2-AA27170D7468}"/>
              </a:ext>
            </a:extLst>
          </p:cNvPr>
          <p:cNvCxnSpPr>
            <a:cxnSpLocks/>
          </p:cNvCxnSpPr>
          <p:nvPr/>
        </p:nvCxnSpPr>
        <p:spPr>
          <a:xfrm flipH="1">
            <a:off x="7188835" y="2786465"/>
            <a:ext cx="172428" cy="71852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ular Callout 2">
            <a:extLst>
              <a:ext uri="{FF2B5EF4-FFF2-40B4-BE49-F238E27FC236}">
                <a16:creationId xmlns:a16="http://schemas.microsoft.com/office/drawing/2014/main" id="{8AE0497C-6590-0345-AA37-E99DADAB5ABD}"/>
              </a:ext>
            </a:extLst>
          </p:cNvPr>
          <p:cNvSpPr/>
          <p:nvPr/>
        </p:nvSpPr>
        <p:spPr>
          <a:xfrm>
            <a:off x="3294792" y="4718284"/>
            <a:ext cx="2705759" cy="782747"/>
          </a:xfrm>
          <a:prstGeom prst="wedgeRectCallout">
            <a:avLst>
              <a:gd name="adj1" fmla="val -20006"/>
              <a:gd name="adj2" fmla="val -154243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Where can we mutate and still hit rare branch?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2478230-343B-B04B-AC9B-300D986B2842}"/>
              </a:ext>
            </a:extLst>
          </p:cNvPr>
          <p:cNvSpPr/>
          <p:nvPr/>
        </p:nvSpPr>
        <p:spPr>
          <a:xfrm>
            <a:off x="3367065" y="3306422"/>
            <a:ext cx="700110" cy="541347"/>
          </a:xfrm>
          <a:prstGeom prst="rect">
            <a:avLst/>
          </a:prstGeom>
          <a:solidFill>
            <a:srgbClr val="4472C4">
              <a:alpha val="8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6B05D5F-BD5E-1D43-A62D-4939AEEE8977}"/>
              </a:ext>
            </a:extLst>
          </p:cNvPr>
          <p:cNvSpPr/>
          <p:nvPr/>
        </p:nvSpPr>
        <p:spPr>
          <a:xfrm>
            <a:off x="4355677" y="3306421"/>
            <a:ext cx="778298" cy="541347"/>
          </a:xfrm>
          <a:prstGeom prst="rect">
            <a:avLst/>
          </a:prstGeom>
          <a:solidFill>
            <a:srgbClr val="4472C4">
              <a:alpha val="8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895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94552-F515-5F4F-BB5A-6FAE6730A9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FairFuzz: Branch Mask Idea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3A2828-5F44-494E-982B-D25DB9B002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BF0D9-FBEB-D046-AB1A-C92DDF5321C1}" type="datetime1">
              <a:rPr lang="en-US" smtClean="0"/>
              <a:t>4/21/23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E38161-06F1-0B4E-B193-D3B5BDB4A2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Caroline Lemieux --- Expanding the Reach of Fuzzing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A5D4E8-4979-DA49-AC2E-8D9FC629F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9A0EA-CFA7-AC46-B8D1-7520C822D2F1}" type="slidenum">
              <a:rPr lang="en-US" smtClean="0"/>
              <a:t>117</a:t>
            </a:fld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D45F01C-7DEE-E84D-BB50-73E9BB5A30D9}"/>
              </a:ext>
            </a:extLst>
          </p:cNvPr>
          <p:cNvSpPr/>
          <p:nvPr/>
        </p:nvSpPr>
        <p:spPr>
          <a:xfrm>
            <a:off x="606243" y="3315661"/>
            <a:ext cx="2048025" cy="541347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&lt;foo&gt;</a:t>
            </a:r>
            <a:r>
              <a:rPr lang="en-US" sz="2000" dirty="0" err="1">
                <a:solidFill>
                  <a:schemeClr val="bg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ez</a:t>
            </a:r>
            <a:r>
              <a:rPr lang="en-US" sz="2000" dirty="0">
                <a:solidFill>
                  <a:schemeClr val="bg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&lt;/foo&gt;</a:t>
            </a:r>
            <a:endParaRPr lang="en-US" sz="1600" dirty="0">
              <a:solidFill>
                <a:schemeClr val="bg1"/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pic>
        <p:nvPicPr>
          <p:cNvPr id="8" name="Content Placeholder 7" descr="Document">
            <a:extLst>
              <a:ext uri="{FF2B5EF4-FFF2-40B4-BE49-F238E27FC236}">
                <a16:creationId xmlns:a16="http://schemas.microsoft.com/office/drawing/2014/main" id="{5EE2E92B-27CC-B84B-A764-5C3E98251D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31162" y="2143997"/>
            <a:ext cx="2721425" cy="2721425"/>
          </a:xfrm>
          <a:prstGeom prst="rect">
            <a:avLst/>
          </a:prstGeom>
        </p:spPr>
      </p:pic>
      <p:pic>
        <p:nvPicPr>
          <p:cNvPr id="9" name="Graphic 8" descr="Bug">
            <a:extLst>
              <a:ext uri="{FF2B5EF4-FFF2-40B4-BE49-F238E27FC236}">
                <a16:creationId xmlns:a16="http://schemas.microsoft.com/office/drawing/2014/main" id="{D682F4C2-A361-A840-BC37-80C195D1B8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32636" y="3579901"/>
            <a:ext cx="309381" cy="309381"/>
          </a:xfrm>
          <a:prstGeom prst="rect">
            <a:avLst/>
          </a:prstGeom>
        </p:spPr>
      </p:pic>
      <p:pic>
        <p:nvPicPr>
          <p:cNvPr id="10" name="Graphic 9" descr="Bug">
            <a:extLst>
              <a:ext uri="{FF2B5EF4-FFF2-40B4-BE49-F238E27FC236}">
                <a16:creationId xmlns:a16="http://schemas.microsoft.com/office/drawing/2014/main" id="{7B7EDD35-68A0-9B48-B15B-3961106BE7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289827" y="4029407"/>
            <a:ext cx="309381" cy="309381"/>
          </a:xfrm>
          <a:prstGeom prst="rect">
            <a:avLst/>
          </a:prstGeom>
        </p:spPr>
      </p:pic>
      <p:pic>
        <p:nvPicPr>
          <p:cNvPr id="11" name="Graphic 10" descr="Bug">
            <a:extLst>
              <a:ext uri="{FF2B5EF4-FFF2-40B4-BE49-F238E27FC236}">
                <a16:creationId xmlns:a16="http://schemas.microsoft.com/office/drawing/2014/main" id="{9F6F1CFC-C826-864D-BA61-02A921058A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289827" y="3222522"/>
            <a:ext cx="309381" cy="309381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55281A7-DA3C-DF46-9192-BC852902A1EB}"/>
              </a:ext>
            </a:extLst>
          </p:cNvPr>
          <p:cNvCxnSpPr>
            <a:cxnSpLocks/>
          </p:cNvCxnSpPr>
          <p:nvPr/>
        </p:nvCxnSpPr>
        <p:spPr>
          <a:xfrm>
            <a:off x="7121236" y="3579901"/>
            <a:ext cx="91255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A0F345F-51AE-CB4C-99BE-E340DA9928E4}"/>
              </a:ext>
            </a:extLst>
          </p:cNvPr>
          <p:cNvSpPr txBox="1"/>
          <p:nvPr/>
        </p:nvSpPr>
        <p:spPr>
          <a:xfrm>
            <a:off x="8642017" y="1879478"/>
            <a:ext cx="3326552" cy="830997"/>
          </a:xfrm>
          <a:prstGeom prst="rect">
            <a:avLst/>
          </a:prstGeom>
          <a:solidFill>
            <a:srgbClr val="FBFBFB"/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...</a:t>
            </a:r>
            <a:endParaRPr lang="en-US" sz="1600" dirty="0">
              <a:solidFill>
                <a:schemeClr val="accent6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1600" dirty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if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(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tags_match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fuzz_input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)):</a:t>
            </a:r>
          </a:p>
          <a:p>
            <a:pPr algn="ctr"/>
            <a:r>
              <a:rPr lang="en-US" sz="1600" dirty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...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F1BFF97-EEB7-4B45-A4D2-AA27170D7468}"/>
              </a:ext>
            </a:extLst>
          </p:cNvPr>
          <p:cNvCxnSpPr>
            <a:cxnSpLocks/>
          </p:cNvCxnSpPr>
          <p:nvPr/>
        </p:nvCxnSpPr>
        <p:spPr>
          <a:xfrm flipH="1">
            <a:off x="8819446" y="2786464"/>
            <a:ext cx="172428" cy="71852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F2478230-343B-B04B-AC9B-300D986B2842}"/>
              </a:ext>
            </a:extLst>
          </p:cNvPr>
          <p:cNvSpPr/>
          <p:nvPr/>
        </p:nvSpPr>
        <p:spPr>
          <a:xfrm>
            <a:off x="743937" y="3315660"/>
            <a:ext cx="700110" cy="541347"/>
          </a:xfrm>
          <a:prstGeom prst="rect">
            <a:avLst/>
          </a:prstGeom>
          <a:solidFill>
            <a:srgbClr val="4472C4">
              <a:alpha val="8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6B05D5F-BD5E-1D43-A62D-4939AEEE8977}"/>
              </a:ext>
            </a:extLst>
          </p:cNvPr>
          <p:cNvSpPr/>
          <p:nvPr/>
        </p:nvSpPr>
        <p:spPr>
          <a:xfrm>
            <a:off x="1732549" y="3315659"/>
            <a:ext cx="778298" cy="541347"/>
          </a:xfrm>
          <a:prstGeom prst="rect">
            <a:avLst/>
          </a:prstGeom>
          <a:solidFill>
            <a:srgbClr val="4472C4">
              <a:alpha val="8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D3F16DCA-CE49-4041-821F-20F4C7917D39}"/>
              </a:ext>
            </a:extLst>
          </p:cNvPr>
          <p:cNvSpPr/>
          <p:nvPr/>
        </p:nvSpPr>
        <p:spPr>
          <a:xfrm>
            <a:off x="4291499" y="2975676"/>
            <a:ext cx="2226043" cy="541347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&lt;foo&gt;</a:t>
            </a:r>
            <a:r>
              <a:rPr lang="en-US" sz="2000" dirty="0" err="1">
                <a:solidFill>
                  <a:schemeClr val="bg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eaz</a:t>
            </a:r>
            <a:r>
              <a:rPr lang="en-US" sz="2000" dirty="0">
                <a:solidFill>
                  <a:schemeClr val="bg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&lt;/foo&gt;</a:t>
            </a:r>
            <a:endParaRPr lang="en-US" sz="1600" dirty="0">
              <a:solidFill>
                <a:schemeClr val="bg1"/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E6BCC0B-44EF-FC4E-BB63-1A4022B9F836}"/>
              </a:ext>
            </a:extLst>
          </p:cNvPr>
          <p:cNvCxnSpPr>
            <a:cxnSpLocks/>
          </p:cNvCxnSpPr>
          <p:nvPr/>
        </p:nvCxnSpPr>
        <p:spPr>
          <a:xfrm>
            <a:off x="2705330" y="3610183"/>
            <a:ext cx="155263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54385D38-9B23-D64B-91ED-FCDBCB010FF4}"/>
              </a:ext>
            </a:extLst>
          </p:cNvPr>
          <p:cNvSpPr/>
          <p:nvPr/>
        </p:nvSpPr>
        <p:spPr>
          <a:xfrm>
            <a:off x="2734701" y="2871005"/>
            <a:ext cx="1476686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mutate with </a:t>
            </a:r>
          </a:p>
          <a:p>
            <a:pPr algn="ctr"/>
            <a:r>
              <a:rPr 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branch mask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35B681D-024E-BD44-AEBA-793AD521AA82}"/>
              </a:ext>
            </a:extLst>
          </p:cNvPr>
          <p:cNvSpPr txBox="1"/>
          <p:nvPr/>
        </p:nvSpPr>
        <p:spPr>
          <a:xfrm>
            <a:off x="11641684" y="2283267"/>
            <a:ext cx="5309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accent1">
                    <a:lumMod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✓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7E5DE250-5DAB-D140-AE2E-3A8AB674FFA0}"/>
              </a:ext>
            </a:extLst>
          </p:cNvPr>
          <p:cNvSpPr/>
          <p:nvPr/>
        </p:nvSpPr>
        <p:spPr>
          <a:xfrm>
            <a:off x="4535545" y="3217387"/>
            <a:ext cx="2226043" cy="541347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&lt;foo&gt;e&lt;/foo&gt;</a:t>
            </a:r>
            <a:endParaRPr lang="en-US" sz="1600" dirty="0">
              <a:solidFill>
                <a:schemeClr val="bg1"/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E697F811-D2CA-6A4A-9DD1-4B19239EB8C4}"/>
              </a:ext>
            </a:extLst>
          </p:cNvPr>
          <p:cNvSpPr/>
          <p:nvPr/>
        </p:nvSpPr>
        <p:spPr>
          <a:xfrm>
            <a:off x="4779703" y="3488060"/>
            <a:ext cx="2297013" cy="541347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&lt;foo&gt;&lt;e/&gt;&lt;/foo&gt;</a:t>
            </a:r>
            <a:endParaRPr lang="en-US" sz="1600" dirty="0">
              <a:solidFill>
                <a:schemeClr val="bg1"/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24293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3" grpId="0"/>
      <p:bldP spid="24" grpId="0"/>
      <p:bldP spid="20" grpId="0" animBg="1"/>
      <p:bldP spid="22" grpId="0" animBg="1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94552-F515-5F4F-BB5A-6FAE6730A9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FairFuzz: Branch Mask Computation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3A2828-5F44-494E-982B-D25DB9B002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97358-1873-0A45-B29F-D5ED5E573288}" type="datetime1">
              <a:rPr lang="en-US" smtClean="0"/>
              <a:t>4/21/23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E38161-06F1-0B4E-B193-D3B5BDB4A2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Caroline Lemieux --- Expanding the Reach of Fuzzing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A5D4E8-4979-DA49-AC2E-8D9FC629F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9A0EA-CFA7-AC46-B8D1-7520C822D2F1}" type="slidenum">
              <a:rPr lang="en-US" smtClean="0"/>
              <a:t>118</a:t>
            </a:fld>
            <a:endParaRPr lang="en-US"/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28303F6F-ED0E-CB4C-B0BD-758E1C43F26E}"/>
              </a:ext>
            </a:extLst>
          </p:cNvPr>
          <p:cNvSpPr/>
          <p:nvPr/>
        </p:nvSpPr>
        <p:spPr>
          <a:xfrm>
            <a:off x="606243" y="3315661"/>
            <a:ext cx="2048025" cy="541347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&lt;foo&gt;</a:t>
            </a:r>
            <a:r>
              <a:rPr lang="en-US" sz="2000" dirty="0" err="1">
                <a:solidFill>
                  <a:schemeClr val="bg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ez</a:t>
            </a:r>
            <a:r>
              <a:rPr lang="en-US" sz="2000" dirty="0">
                <a:solidFill>
                  <a:schemeClr val="bg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&lt;/foo&gt;</a:t>
            </a:r>
            <a:endParaRPr lang="en-US" sz="1600" dirty="0">
              <a:solidFill>
                <a:schemeClr val="bg1"/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pic>
        <p:nvPicPr>
          <p:cNvPr id="31" name="Content Placeholder 7" descr="Document">
            <a:extLst>
              <a:ext uri="{FF2B5EF4-FFF2-40B4-BE49-F238E27FC236}">
                <a16:creationId xmlns:a16="http://schemas.microsoft.com/office/drawing/2014/main" id="{15F14E2D-C4A3-8A49-ADFB-14DFE11E74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31162" y="2143997"/>
            <a:ext cx="2721425" cy="2721425"/>
          </a:xfrm>
          <a:prstGeom prst="rect">
            <a:avLst/>
          </a:prstGeom>
        </p:spPr>
      </p:pic>
      <p:pic>
        <p:nvPicPr>
          <p:cNvPr id="32" name="Graphic 31" descr="Bug">
            <a:extLst>
              <a:ext uri="{FF2B5EF4-FFF2-40B4-BE49-F238E27FC236}">
                <a16:creationId xmlns:a16="http://schemas.microsoft.com/office/drawing/2014/main" id="{6D2B6A98-67E8-EC41-8932-0BD88C9779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32636" y="3579901"/>
            <a:ext cx="309381" cy="309381"/>
          </a:xfrm>
          <a:prstGeom prst="rect">
            <a:avLst/>
          </a:prstGeom>
        </p:spPr>
      </p:pic>
      <p:pic>
        <p:nvPicPr>
          <p:cNvPr id="33" name="Graphic 32" descr="Bug">
            <a:extLst>
              <a:ext uri="{FF2B5EF4-FFF2-40B4-BE49-F238E27FC236}">
                <a16:creationId xmlns:a16="http://schemas.microsoft.com/office/drawing/2014/main" id="{93FE7666-6CB6-344C-9675-8310C0FDE4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289827" y="4029407"/>
            <a:ext cx="309381" cy="309381"/>
          </a:xfrm>
          <a:prstGeom prst="rect">
            <a:avLst/>
          </a:prstGeom>
        </p:spPr>
      </p:pic>
      <p:pic>
        <p:nvPicPr>
          <p:cNvPr id="34" name="Graphic 33" descr="Bug">
            <a:extLst>
              <a:ext uri="{FF2B5EF4-FFF2-40B4-BE49-F238E27FC236}">
                <a16:creationId xmlns:a16="http://schemas.microsoft.com/office/drawing/2014/main" id="{6482FA16-4181-7348-9526-FA0068378F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289827" y="3222522"/>
            <a:ext cx="309381" cy="309381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D8E53561-C271-7844-8335-F1516C670B22}"/>
              </a:ext>
            </a:extLst>
          </p:cNvPr>
          <p:cNvSpPr txBox="1"/>
          <p:nvPr/>
        </p:nvSpPr>
        <p:spPr>
          <a:xfrm>
            <a:off x="8642017" y="1879478"/>
            <a:ext cx="3326552" cy="830997"/>
          </a:xfrm>
          <a:prstGeom prst="rect">
            <a:avLst/>
          </a:prstGeom>
          <a:solidFill>
            <a:srgbClr val="FBFBFB"/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...</a:t>
            </a:r>
            <a:endParaRPr lang="en-US" sz="1600" dirty="0">
              <a:solidFill>
                <a:schemeClr val="accent6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1600" dirty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if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(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tags_match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fuzz_input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)):</a:t>
            </a:r>
          </a:p>
          <a:p>
            <a:pPr algn="ctr"/>
            <a:r>
              <a:rPr lang="en-US" sz="1600" dirty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...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534CB19-E826-9B49-8988-3FA6F60787C9}"/>
              </a:ext>
            </a:extLst>
          </p:cNvPr>
          <p:cNvCxnSpPr>
            <a:cxnSpLocks/>
          </p:cNvCxnSpPr>
          <p:nvPr/>
        </p:nvCxnSpPr>
        <p:spPr>
          <a:xfrm flipH="1">
            <a:off x="8819446" y="2786464"/>
            <a:ext cx="172428" cy="71852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10358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B3266D-01EA-0F41-BE39-9CB79449B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6435D-C426-7044-9A8D-C3C66DD22CED}" type="datetime1">
              <a:rPr lang="en-US" smtClean="0"/>
              <a:t>4/21/23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2921C1-B4D4-9042-B429-C2CE647AFD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Caroline Lemieux --- Expanding the Reach of Fuzzing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B88DFB-D69E-6E43-96A2-C6B901716E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9A0EA-CFA7-AC46-B8D1-7520C822D2F1}" type="slidenum">
              <a:rPr lang="en-US" smtClean="0"/>
              <a:t>11</a:t>
            </a:fld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4EF93D5-613B-F744-B686-228CAD59C48F}"/>
              </a:ext>
            </a:extLst>
          </p:cNvPr>
          <p:cNvSpPr/>
          <p:nvPr/>
        </p:nvSpPr>
        <p:spPr>
          <a:xfrm>
            <a:off x="2919355" y="260521"/>
            <a:ext cx="6353299" cy="847110"/>
          </a:xfrm>
          <a:prstGeom prst="roundRect">
            <a:avLst>
              <a:gd name="adj" fmla="val 4069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Background on Fuzzing</a:t>
            </a:r>
          </a:p>
        </p:txBody>
      </p:sp>
      <p:sp>
        <p:nvSpPr>
          <p:cNvPr id="7" name="!!plz2">
            <a:extLst>
              <a:ext uri="{FF2B5EF4-FFF2-40B4-BE49-F238E27FC236}">
                <a16:creationId xmlns:a16="http://schemas.microsoft.com/office/drawing/2014/main" id="{E82DAE01-E01D-9041-8B40-2562AF0779B2}"/>
              </a:ext>
            </a:extLst>
          </p:cNvPr>
          <p:cNvSpPr/>
          <p:nvPr/>
        </p:nvSpPr>
        <p:spPr>
          <a:xfrm>
            <a:off x="2919350" y="4516686"/>
            <a:ext cx="6353299" cy="847110"/>
          </a:xfrm>
          <a:prstGeom prst="roundRect">
            <a:avLst>
              <a:gd name="adj" fmla="val 4069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3600" dirty="0">
              <a:solidFill>
                <a:schemeClr val="tx1"/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sp>
        <p:nvSpPr>
          <p:cNvPr id="11" name="!!perf">
            <a:extLst>
              <a:ext uri="{FF2B5EF4-FFF2-40B4-BE49-F238E27FC236}">
                <a16:creationId xmlns:a16="http://schemas.microsoft.com/office/drawing/2014/main" id="{56BBA310-8D80-E845-9502-E5BC89058E10}"/>
              </a:ext>
            </a:extLst>
          </p:cNvPr>
          <p:cNvSpPr/>
          <p:nvPr/>
        </p:nvSpPr>
        <p:spPr>
          <a:xfrm>
            <a:off x="1703471" y="1306708"/>
            <a:ext cx="8513857" cy="1923215"/>
          </a:xfrm>
          <a:prstGeom prst="roundRect">
            <a:avLst>
              <a:gd name="adj" fmla="val 4069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3600" dirty="0">
              <a:solidFill>
                <a:schemeClr val="tx1"/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sp>
        <p:nvSpPr>
          <p:cNvPr id="12" name="!!plz">
            <a:extLst>
              <a:ext uri="{FF2B5EF4-FFF2-40B4-BE49-F238E27FC236}">
                <a16:creationId xmlns:a16="http://schemas.microsoft.com/office/drawing/2014/main" id="{519B3489-33E0-6F46-AB55-D815B54D4F09}"/>
              </a:ext>
            </a:extLst>
          </p:cNvPr>
          <p:cNvSpPr/>
          <p:nvPr/>
        </p:nvSpPr>
        <p:spPr>
          <a:xfrm>
            <a:off x="2919351" y="3470499"/>
            <a:ext cx="6353299" cy="847110"/>
          </a:xfrm>
          <a:prstGeom prst="roundRect">
            <a:avLst>
              <a:gd name="adj" fmla="val 4069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3600" dirty="0">
              <a:solidFill>
                <a:schemeClr val="tx1"/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D8FB7CAD-C285-DF49-BFAB-1AA1BD99A5CA}"/>
              </a:ext>
            </a:extLst>
          </p:cNvPr>
          <p:cNvSpPr/>
          <p:nvPr/>
        </p:nvSpPr>
        <p:spPr>
          <a:xfrm>
            <a:off x="2919350" y="5562873"/>
            <a:ext cx="6353299" cy="847110"/>
          </a:xfrm>
          <a:prstGeom prst="roundRect">
            <a:avLst>
              <a:gd name="adj" fmla="val 4069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Future Directions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B4D4C518-EC9C-E74F-BF41-7788BE9E3C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239" y="2447620"/>
            <a:ext cx="1480168" cy="61111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E0FE029-524A-7741-B5AC-C5CE94D3FA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1642" y="1352022"/>
            <a:ext cx="838200" cy="948489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AA6D31E9-E817-FC41-95A8-A312C1A749B3}"/>
              </a:ext>
            </a:extLst>
          </p:cNvPr>
          <p:cNvSpPr txBox="1"/>
          <p:nvPr/>
        </p:nvSpPr>
        <p:spPr>
          <a:xfrm>
            <a:off x="3801290" y="1400610"/>
            <a:ext cx="641603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PerfFuzz</a:t>
            </a:r>
            <a:endParaRPr lang="en-US" sz="22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r>
              <a:rPr lang="en-US" sz="2200" b="1" u="sng" dirty="0">
                <a:latin typeface="Segoe UI Symbol" panose="020B0502040204020203" pitchFamily="34" charset="0"/>
                <a:ea typeface="Segoe UI Symbol" panose="020B0502040204020203" pitchFamily="34" charset="0"/>
              </a:rPr>
              <a:t>Lemieux</a:t>
            </a:r>
            <a:r>
              <a:rPr lang="en-US" sz="22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, Padhye, Sen &amp; Song. ISSTA ‘18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C33F1D1-C036-F740-8087-21381B807E53}"/>
              </a:ext>
            </a:extLst>
          </p:cNvPr>
          <p:cNvSpPr txBox="1"/>
          <p:nvPr/>
        </p:nvSpPr>
        <p:spPr>
          <a:xfrm>
            <a:off x="3801291" y="2345100"/>
            <a:ext cx="66872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latin typeface="Segoe UI Symbol" panose="020B0502040204020203" pitchFamily="34" charset="0"/>
                <a:ea typeface="Segoe UI Symbol" panose="020B0502040204020203" pitchFamily="34" charset="0"/>
              </a:rPr>
              <a:t>FuzzFactory</a:t>
            </a:r>
            <a:endParaRPr lang="en-US" sz="22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r>
              <a:rPr lang="en-US" sz="20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Padhye, </a:t>
            </a:r>
            <a:r>
              <a:rPr lang="en-US" sz="2000" b="1" u="sng" dirty="0">
                <a:latin typeface="Segoe UI Symbol" panose="020B0502040204020203" pitchFamily="34" charset="0"/>
                <a:ea typeface="Segoe UI Symbol" panose="020B0502040204020203" pitchFamily="34" charset="0"/>
              </a:rPr>
              <a:t>Lemieux</a:t>
            </a:r>
            <a:r>
              <a:rPr lang="en-US" sz="20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, Sen, Laurent &amp; Vijayakumar. </a:t>
            </a:r>
            <a:r>
              <a:rPr lang="en-US" sz="16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OOPSLA ‘19</a:t>
            </a:r>
            <a:endParaRPr lang="en-US" sz="20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CFDABBC-012D-3846-A575-628C29C4E405}"/>
              </a:ext>
            </a:extLst>
          </p:cNvPr>
          <p:cNvSpPr/>
          <p:nvPr/>
        </p:nvSpPr>
        <p:spPr>
          <a:xfrm>
            <a:off x="5263008" y="1453918"/>
            <a:ext cx="4885037" cy="434646"/>
          </a:xfrm>
          <a:prstGeom prst="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 w="50800" h="50800"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4">
                    <a:lumMod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ACM/SIGSOFT Distinguished Paper Award</a:t>
            </a:r>
          </a:p>
        </p:txBody>
      </p:sp>
    </p:spTree>
    <p:extLst>
      <p:ext uri="{BB962C8B-B14F-4D97-AF65-F5344CB8AC3E}">
        <p14:creationId xmlns:p14="http://schemas.microsoft.com/office/powerpoint/2010/main" val="26141485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94552-F515-5F4F-BB5A-6FAE6730A9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FairFuzz: Branch Mask Computation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3A2828-5F44-494E-982B-D25DB9B002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7131C-98E4-0E4E-81D8-A36B9388A8B5}" type="datetime1">
              <a:rPr lang="en-US" smtClean="0"/>
              <a:t>4/21/23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E38161-06F1-0B4E-B193-D3B5BDB4A2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Caroline Lemieux --- Expanding the Reach of Fuzzing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A5D4E8-4979-DA49-AC2E-8D9FC629F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9A0EA-CFA7-AC46-B8D1-7520C822D2F1}" type="slidenum">
              <a:rPr lang="en-US" smtClean="0"/>
              <a:t>119</a:t>
            </a:fld>
            <a:endParaRPr lang="en-US"/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28303F6F-ED0E-CB4C-B0BD-758E1C43F26E}"/>
              </a:ext>
            </a:extLst>
          </p:cNvPr>
          <p:cNvSpPr/>
          <p:nvPr/>
        </p:nvSpPr>
        <p:spPr>
          <a:xfrm>
            <a:off x="606243" y="3315661"/>
            <a:ext cx="2048025" cy="541347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&lt;foo&gt;</a:t>
            </a:r>
            <a:r>
              <a:rPr lang="en-US" sz="2000" dirty="0" err="1">
                <a:solidFill>
                  <a:schemeClr val="bg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ez</a:t>
            </a:r>
            <a:r>
              <a:rPr lang="en-US" sz="2000" dirty="0">
                <a:solidFill>
                  <a:schemeClr val="bg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&lt;/foo&gt;</a:t>
            </a:r>
            <a:endParaRPr lang="en-US" sz="1600" dirty="0">
              <a:solidFill>
                <a:schemeClr val="bg1"/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pic>
        <p:nvPicPr>
          <p:cNvPr id="31" name="Content Placeholder 7" descr="Document">
            <a:extLst>
              <a:ext uri="{FF2B5EF4-FFF2-40B4-BE49-F238E27FC236}">
                <a16:creationId xmlns:a16="http://schemas.microsoft.com/office/drawing/2014/main" id="{15F14E2D-C4A3-8A49-ADFB-14DFE11E74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31162" y="2143997"/>
            <a:ext cx="2721425" cy="2721425"/>
          </a:xfrm>
          <a:prstGeom prst="rect">
            <a:avLst/>
          </a:prstGeom>
        </p:spPr>
      </p:pic>
      <p:pic>
        <p:nvPicPr>
          <p:cNvPr id="32" name="Graphic 31" descr="Bug">
            <a:extLst>
              <a:ext uri="{FF2B5EF4-FFF2-40B4-BE49-F238E27FC236}">
                <a16:creationId xmlns:a16="http://schemas.microsoft.com/office/drawing/2014/main" id="{6D2B6A98-67E8-EC41-8932-0BD88C9779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32636" y="3579901"/>
            <a:ext cx="309381" cy="309381"/>
          </a:xfrm>
          <a:prstGeom prst="rect">
            <a:avLst/>
          </a:prstGeom>
        </p:spPr>
      </p:pic>
      <p:pic>
        <p:nvPicPr>
          <p:cNvPr id="33" name="Graphic 32" descr="Bug">
            <a:extLst>
              <a:ext uri="{FF2B5EF4-FFF2-40B4-BE49-F238E27FC236}">
                <a16:creationId xmlns:a16="http://schemas.microsoft.com/office/drawing/2014/main" id="{93FE7666-6CB6-344C-9675-8310C0FDE4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289827" y="4029407"/>
            <a:ext cx="309381" cy="309381"/>
          </a:xfrm>
          <a:prstGeom prst="rect">
            <a:avLst/>
          </a:prstGeom>
        </p:spPr>
      </p:pic>
      <p:pic>
        <p:nvPicPr>
          <p:cNvPr id="34" name="Graphic 33" descr="Bug">
            <a:extLst>
              <a:ext uri="{FF2B5EF4-FFF2-40B4-BE49-F238E27FC236}">
                <a16:creationId xmlns:a16="http://schemas.microsoft.com/office/drawing/2014/main" id="{6482FA16-4181-7348-9526-FA0068378F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289827" y="3222522"/>
            <a:ext cx="309381" cy="309381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D8E53561-C271-7844-8335-F1516C670B22}"/>
              </a:ext>
            </a:extLst>
          </p:cNvPr>
          <p:cNvSpPr txBox="1"/>
          <p:nvPr/>
        </p:nvSpPr>
        <p:spPr>
          <a:xfrm>
            <a:off x="8642017" y="1879478"/>
            <a:ext cx="3326552" cy="830997"/>
          </a:xfrm>
          <a:prstGeom prst="rect">
            <a:avLst/>
          </a:prstGeom>
          <a:solidFill>
            <a:srgbClr val="FBFBFB"/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...</a:t>
            </a:r>
            <a:endParaRPr lang="en-US" sz="1600" dirty="0">
              <a:solidFill>
                <a:schemeClr val="accent6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1600" dirty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if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(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tags_match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fuzz_input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)):</a:t>
            </a:r>
          </a:p>
          <a:p>
            <a:pPr algn="ctr"/>
            <a:r>
              <a:rPr lang="en-US" sz="1600" dirty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...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534CB19-E826-9B49-8988-3FA6F60787C9}"/>
              </a:ext>
            </a:extLst>
          </p:cNvPr>
          <p:cNvCxnSpPr>
            <a:cxnSpLocks/>
          </p:cNvCxnSpPr>
          <p:nvPr/>
        </p:nvCxnSpPr>
        <p:spPr>
          <a:xfrm flipH="1">
            <a:off x="8819446" y="2786464"/>
            <a:ext cx="172428" cy="71852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0F3158D-42E3-694F-9EF6-55D64279DFAB}"/>
              </a:ext>
            </a:extLst>
          </p:cNvPr>
          <p:cNvCxnSpPr>
            <a:cxnSpLocks/>
          </p:cNvCxnSpPr>
          <p:nvPr/>
        </p:nvCxnSpPr>
        <p:spPr>
          <a:xfrm>
            <a:off x="2743200" y="3570665"/>
            <a:ext cx="102873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9614467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94552-F515-5F4F-BB5A-6FAE6730A9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FairFuzz: Branch Mask Computation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3A2828-5F44-494E-982B-D25DB9B002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504AD-752A-AF47-A1CF-94ED0CEE6834}" type="datetime1">
              <a:rPr lang="en-US" smtClean="0"/>
              <a:t>4/21/23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E38161-06F1-0B4E-B193-D3B5BDB4A2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Caroline Lemieux --- Expanding the Reach of Fuzzing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A5D4E8-4979-DA49-AC2E-8D9FC629F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9A0EA-CFA7-AC46-B8D1-7520C822D2F1}" type="slidenum">
              <a:rPr lang="en-US" smtClean="0"/>
              <a:t>120</a:t>
            </a:fld>
            <a:endParaRPr lang="en-US"/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28303F6F-ED0E-CB4C-B0BD-758E1C43F26E}"/>
              </a:ext>
            </a:extLst>
          </p:cNvPr>
          <p:cNvSpPr/>
          <p:nvPr/>
        </p:nvSpPr>
        <p:spPr>
          <a:xfrm>
            <a:off x="606243" y="3315661"/>
            <a:ext cx="2048025" cy="541347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&lt;foo&gt;</a:t>
            </a:r>
            <a:r>
              <a:rPr lang="en-US" sz="2000" dirty="0" err="1">
                <a:solidFill>
                  <a:schemeClr val="bg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ez</a:t>
            </a:r>
            <a:r>
              <a:rPr lang="en-US" sz="2000" dirty="0">
                <a:solidFill>
                  <a:schemeClr val="bg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&lt;/foo&gt;</a:t>
            </a:r>
            <a:endParaRPr lang="en-US" sz="1600" dirty="0">
              <a:solidFill>
                <a:schemeClr val="bg1"/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pic>
        <p:nvPicPr>
          <p:cNvPr id="31" name="Content Placeholder 7" descr="Document">
            <a:extLst>
              <a:ext uri="{FF2B5EF4-FFF2-40B4-BE49-F238E27FC236}">
                <a16:creationId xmlns:a16="http://schemas.microsoft.com/office/drawing/2014/main" id="{15F14E2D-C4A3-8A49-ADFB-14DFE11E74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31162" y="2143997"/>
            <a:ext cx="2721425" cy="2721425"/>
          </a:xfrm>
          <a:prstGeom prst="rect">
            <a:avLst/>
          </a:prstGeom>
        </p:spPr>
      </p:pic>
      <p:pic>
        <p:nvPicPr>
          <p:cNvPr id="32" name="Graphic 31" descr="Bug">
            <a:extLst>
              <a:ext uri="{FF2B5EF4-FFF2-40B4-BE49-F238E27FC236}">
                <a16:creationId xmlns:a16="http://schemas.microsoft.com/office/drawing/2014/main" id="{6D2B6A98-67E8-EC41-8932-0BD88C9779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32636" y="3579901"/>
            <a:ext cx="309381" cy="309381"/>
          </a:xfrm>
          <a:prstGeom prst="rect">
            <a:avLst/>
          </a:prstGeom>
        </p:spPr>
      </p:pic>
      <p:pic>
        <p:nvPicPr>
          <p:cNvPr id="33" name="Graphic 32" descr="Bug">
            <a:extLst>
              <a:ext uri="{FF2B5EF4-FFF2-40B4-BE49-F238E27FC236}">
                <a16:creationId xmlns:a16="http://schemas.microsoft.com/office/drawing/2014/main" id="{93FE7666-6CB6-344C-9675-8310C0FDE4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289827" y="4029407"/>
            <a:ext cx="309381" cy="309381"/>
          </a:xfrm>
          <a:prstGeom prst="rect">
            <a:avLst/>
          </a:prstGeom>
        </p:spPr>
      </p:pic>
      <p:pic>
        <p:nvPicPr>
          <p:cNvPr id="34" name="Graphic 33" descr="Bug">
            <a:extLst>
              <a:ext uri="{FF2B5EF4-FFF2-40B4-BE49-F238E27FC236}">
                <a16:creationId xmlns:a16="http://schemas.microsoft.com/office/drawing/2014/main" id="{6482FA16-4181-7348-9526-FA0068378F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289827" y="3222522"/>
            <a:ext cx="309381" cy="309381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D8E53561-C271-7844-8335-F1516C670B22}"/>
              </a:ext>
            </a:extLst>
          </p:cNvPr>
          <p:cNvSpPr txBox="1"/>
          <p:nvPr/>
        </p:nvSpPr>
        <p:spPr>
          <a:xfrm>
            <a:off x="8642017" y="1879478"/>
            <a:ext cx="3326552" cy="830997"/>
          </a:xfrm>
          <a:prstGeom prst="rect">
            <a:avLst/>
          </a:prstGeom>
          <a:solidFill>
            <a:srgbClr val="FBFBFB"/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...</a:t>
            </a:r>
            <a:endParaRPr lang="en-US" sz="1600" dirty="0">
              <a:solidFill>
                <a:schemeClr val="accent6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1600" dirty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if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(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tags_match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fuzz_input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)):</a:t>
            </a:r>
          </a:p>
          <a:p>
            <a:pPr algn="ctr"/>
            <a:r>
              <a:rPr lang="en-US" sz="1600" dirty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...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534CB19-E826-9B49-8988-3FA6F60787C9}"/>
              </a:ext>
            </a:extLst>
          </p:cNvPr>
          <p:cNvCxnSpPr>
            <a:cxnSpLocks/>
          </p:cNvCxnSpPr>
          <p:nvPr/>
        </p:nvCxnSpPr>
        <p:spPr>
          <a:xfrm flipH="1">
            <a:off x="8819446" y="2786464"/>
            <a:ext cx="172428" cy="71852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0F3158D-42E3-694F-9EF6-55D64279DFAB}"/>
              </a:ext>
            </a:extLst>
          </p:cNvPr>
          <p:cNvCxnSpPr>
            <a:cxnSpLocks/>
          </p:cNvCxnSpPr>
          <p:nvPr/>
        </p:nvCxnSpPr>
        <p:spPr>
          <a:xfrm>
            <a:off x="2743200" y="3570665"/>
            <a:ext cx="102873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985DC243-3FB3-9644-80D0-45875D02CC63}"/>
              </a:ext>
            </a:extLst>
          </p:cNvPr>
          <p:cNvSpPr/>
          <p:nvPr/>
        </p:nvSpPr>
        <p:spPr>
          <a:xfrm>
            <a:off x="3702045" y="2707674"/>
            <a:ext cx="2048025" cy="541347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?</a:t>
            </a:r>
            <a:r>
              <a:rPr lang="en-US" sz="2000" dirty="0">
                <a:solidFill>
                  <a:schemeClr val="bg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foo&gt;</a:t>
            </a:r>
            <a:r>
              <a:rPr lang="en-US" sz="2000" dirty="0" err="1">
                <a:solidFill>
                  <a:schemeClr val="bg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ez</a:t>
            </a:r>
            <a:r>
              <a:rPr lang="en-US" sz="2000" dirty="0">
                <a:solidFill>
                  <a:schemeClr val="bg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&lt;/foo&gt;</a:t>
            </a:r>
            <a:endParaRPr lang="en-US" sz="1600" dirty="0">
              <a:solidFill>
                <a:schemeClr val="bg1"/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5DF86B6-A9EE-3B48-95CB-D45C5ED5D05E}"/>
              </a:ext>
            </a:extLst>
          </p:cNvPr>
          <p:cNvCxnSpPr>
            <a:cxnSpLocks/>
          </p:cNvCxnSpPr>
          <p:nvPr/>
        </p:nvCxnSpPr>
        <p:spPr>
          <a:xfrm>
            <a:off x="6953865" y="3581551"/>
            <a:ext cx="98182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A156EC66-A79F-8247-A032-F3116361E2FF}"/>
              </a:ext>
            </a:extLst>
          </p:cNvPr>
          <p:cNvSpPr txBox="1"/>
          <p:nvPr/>
        </p:nvSpPr>
        <p:spPr>
          <a:xfrm>
            <a:off x="11645126" y="2201891"/>
            <a:ext cx="5613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accent2"/>
                </a:solidFill>
              </a:rPr>
              <a:t>✗</a:t>
            </a:r>
          </a:p>
        </p:txBody>
      </p:sp>
    </p:spTree>
    <p:extLst>
      <p:ext uri="{BB962C8B-B14F-4D97-AF65-F5344CB8AC3E}">
        <p14:creationId xmlns:p14="http://schemas.microsoft.com/office/powerpoint/2010/main" val="741606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94552-F515-5F4F-BB5A-6FAE6730A9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FairFuzz: Branch Mask Computation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3A2828-5F44-494E-982B-D25DB9B002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FBBC8-4F2F-644E-B8CA-8397C34029DE}" type="datetime1">
              <a:rPr lang="en-US" smtClean="0"/>
              <a:t>4/21/23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E38161-06F1-0B4E-B193-D3B5BDB4A2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Caroline Lemieux --- Expanding the Reach of Fuzzing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A5D4E8-4979-DA49-AC2E-8D9FC629F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9A0EA-CFA7-AC46-B8D1-7520C822D2F1}" type="slidenum">
              <a:rPr lang="en-US" smtClean="0"/>
              <a:t>121</a:t>
            </a:fld>
            <a:endParaRPr lang="en-US"/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28303F6F-ED0E-CB4C-B0BD-758E1C43F26E}"/>
              </a:ext>
            </a:extLst>
          </p:cNvPr>
          <p:cNvSpPr/>
          <p:nvPr/>
        </p:nvSpPr>
        <p:spPr>
          <a:xfrm>
            <a:off x="606243" y="3315661"/>
            <a:ext cx="2048025" cy="541347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&lt;foo&gt;</a:t>
            </a:r>
            <a:r>
              <a:rPr lang="en-US" sz="2000" dirty="0" err="1">
                <a:solidFill>
                  <a:schemeClr val="bg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ez</a:t>
            </a:r>
            <a:r>
              <a:rPr lang="en-US" sz="2000" dirty="0">
                <a:solidFill>
                  <a:schemeClr val="bg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&lt;/foo&gt;</a:t>
            </a:r>
            <a:endParaRPr lang="en-US" sz="1600" dirty="0">
              <a:solidFill>
                <a:schemeClr val="bg1"/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pic>
        <p:nvPicPr>
          <p:cNvPr id="31" name="Content Placeholder 7" descr="Document">
            <a:extLst>
              <a:ext uri="{FF2B5EF4-FFF2-40B4-BE49-F238E27FC236}">
                <a16:creationId xmlns:a16="http://schemas.microsoft.com/office/drawing/2014/main" id="{15F14E2D-C4A3-8A49-ADFB-14DFE11E74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31162" y="2143997"/>
            <a:ext cx="2721425" cy="2721425"/>
          </a:xfrm>
          <a:prstGeom prst="rect">
            <a:avLst/>
          </a:prstGeom>
        </p:spPr>
      </p:pic>
      <p:pic>
        <p:nvPicPr>
          <p:cNvPr id="32" name="Graphic 31" descr="Bug">
            <a:extLst>
              <a:ext uri="{FF2B5EF4-FFF2-40B4-BE49-F238E27FC236}">
                <a16:creationId xmlns:a16="http://schemas.microsoft.com/office/drawing/2014/main" id="{6D2B6A98-67E8-EC41-8932-0BD88C9779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32636" y="3579901"/>
            <a:ext cx="309381" cy="309381"/>
          </a:xfrm>
          <a:prstGeom prst="rect">
            <a:avLst/>
          </a:prstGeom>
        </p:spPr>
      </p:pic>
      <p:pic>
        <p:nvPicPr>
          <p:cNvPr id="33" name="Graphic 32" descr="Bug">
            <a:extLst>
              <a:ext uri="{FF2B5EF4-FFF2-40B4-BE49-F238E27FC236}">
                <a16:creationId xmlns:a16="http://schemas.microsoft.com/office/drawing/2014/main" id="{93FE7666-6CB6-344C-9675-8310C0FDE4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289827" y="4029407"/>
            <a:ext cx="309381" cy="309381"/>
          </a:xfrm>
          <a:prstGeom prst="rect">
            <a:avLst/>
          </a:prstGeom>
        </p:spPr>
      </p:pic>
      <p:pic>
        <p:nvPicPr>
          <p:cNvPr id="34" name="Graphic 33" descr="Bug">
            <a:extLst>
              <a:ext uri="{FF2B5EF4-FFF2-40B4-BE49-F238E27FC236}">
                <a16:creationId xmlns:a16="http://schemas.microsoft.com/office/drawing/2014/main" id="{6482FA16-4181-7348-9526-FA0068378F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289827" y="3222522"/>
            <a:ext cx="309381" cy="309381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D8E53561-C271-7844-8335-F1516C670B22}"/>
              </a:ext>
            </a:extLst>
          </p:cNvPr>
          <p:cNvSpPr txBox="1"/>
          <p:nvPr/>
        </p:nvSpPr>
        <p:spPr>
          <a:xfrm>
            <a:off x="8642017" y="1879478"/>
            <a:ext cx="3326552" cy="830997"/>
          </a:xfrm>
          <a:prstGeom prst="rect">
            <a:avLst/>
          </a:prstGeom>
          <a:solidFill>
            <a:srgbClr val="FBFBFB"/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...</a:t>
            </a:r>
            <a:endParaRPr lang="en-US" sz="1600" dirty="0">
              <a:solidFill>
                <a:schemeClr val="accent6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1600" dirty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if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(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tags_match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fuzz_input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)):</a:t>
            </a:r>
          </a:p>
          <a:p>
            <a:pPr algn="ctr"/>
            <a:r>
              <a:rPr lang="en-US" sz="1600" dirty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...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534CB19-E826-9B49-8988-3FA6F60787C9}"/>
              </a:ext>
            </a:extLst>
          </p:cNvPr>
          <p:cNvCxnSpPr>
            <a:cxnSpLocks/>
          </p:cNvCxnSpPr>
          <p:nvPr/>
        </p:nvCxnSpPr>
        <p:spPr>
          <a:xfrm flipH="1">
            <a:off x="8819446" y="2786464"/>
            <a:ext cx="172428" cy="71852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0F3158D-42E3-694F-9EF6-55D64279DFAB}"/>
              </a:ext>
            </a:extLst>
          </p:cNvPr>
          <p:cNvCxnSpPr>
            <a:cxnSpLocks/>
          </p:cNvCxnSpPr>
          <p:nvPr/>
        </p:nvCxnSpPr>
        <p:spPr>
          <a:xfrm>
            <a:off x="2743200" y="3570665"/>
            <a:ext cx="102873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985DC243-3FB3-9644-80D0-45875D02CC63}"/>
              </a:ext>
            </a:extLst>
          </p:cNvPr>
          <p:cNvSpPr/>
          <p:nvPr/>
        </p:nvSpPr>
        <p:spPr>
          <a:xfrm>
            <a:off x="3702045" y="2707674"/>
            <a:ext cx="2048025" cy="541347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?</a:t>
            </a:r>
            <a:r>
              <a:rPr lang="en-US" sz="2000" dirty="0">
                <a:solidFill>
                  <a:schemeClr val="bg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foo&gt;</a:t>
            </a:r>
            <a:r>
              <a:rPr lang="en-US" sz="2000" dirty="0" err="1">
                <a:solidFill>
                  <a:schemeClr val="bg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ez</a:t>
            </a:r>
            <a:r>
              <a:rPr lang="en-US" sz="2000" dirty="0">
                <a:solidFill>
                  <a:schemeClr val="bg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&lt;/foo&gt;</a:t>
            </a:r>
            <a:endParaRPr lang="en-US" sz="1600" dirty="0">
              <a:solidFill>
                <a:schemeClr val="bg1"/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5DF86B6-A9EE-3B48-95CB-D45C5ED5D05E}"/>
              </a:ext>
            </a:extLst>
          </p:cNvPr>
          <p:cNvCxnSpPr>
            <a:cxnSpLocks/>
          </p:cNvCxnSpPr>
          <p:nvPr/>
        </p:nvCxnSpPr>
        <p:spPr>
          <a:xfrm>
            <a:off x="6953865" y="3581551"/>
            <a:ext cx="98182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D8692113-A75E-9747-98AB-643C9B46D9DB}"/>
              </a:ext>
            </a:extLst>
          </p:cNvPr>
          <p:cNvSpPr txBox="1"/>
          <p:nvPr/>
        </p:nvSpPr>
        <p:spPr>
          <a:xfrm>
            <a:off x="3289649" y="2629572"/>
            <a:ext cx="5613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accent2"/>
                </a:solidFill>
              </a:rPr>
              <a:t>✗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156EC66-A79F-8247-A032-F3116361E2FF}"/>
              </a:ext>
            </a:extLst>
          </p:cNvPr>
          <p:cNvSpPr txBox="1"/>
          <p:nvPr/>
        </p:nvSpPr>
        <p:spPr>
          <a:xfrm>
            <a:off x="11645126" y="2201891"/>
            <a:ext cx="5613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accent2"/>
                </a:solidFill>
              </a:rPr>
              <a:t>✗</a:t>
            </a:r>
          </a:p>
        </p:txBody>
      </p:sp>
    </p:spTree>
    <p:extLst>
      <p:ext uri="{BB962C8B-B14F-4D97-AF65-F5344CB8AC3E}">
        <p14:creationId xmlns:p14="http://schemas.microsoft.com/office/powerpoint/2010/main" val="3279424477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94552-F515-5F4F-BB5A-6FAE6730A9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FairFuzz: Branch Mask Computation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3A2828-5F44-494E-982B-D25DB9B002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52532-BF19-B743-A9AD-A683218992DF}" type="datetime1">
              <a:rPr lang="en-US" smtClean="0"/>
              <a:t>4/21/23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E38161-06F1-0B4E-B193-D3B5BDB4A2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Caroline Lemieux --- Expanding the Reach of Fuzzing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A5D4E8-4979-DA49-AC2E-8D9FC629F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9A0EA-CFA7-AC46-B8D1-7520C822D2F1}" type="slidenum">
              <a:rPr lang="en-US" smtClean="0"/>
              <a:t>122</a:t>
            </a:fld>
            <a:endParaRPr lang="en-US"/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28303F6F-ED0E-CB4C-B0BD-758E1C43F26E}"/>
              </a:ext>
            </a:extLst>
          </p:cNvPr>
          <p:cNvSpPr/>
          <p:nvPr/>
        </p:nvSpPr>
        <p:spPr>
          <a:xfrm>
            <a:off x="606243" y="3315661"/>
            <a:ext cx="2048025" cy="541347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&lt;foo&gt;</a:t>
            </a:r>
            <a:r>
              <a:rPr lang="en-US" sz="2000" dirty="0" err="1">
                <a:solidFill>
                  <a:schemeClr val="bg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ez</a:t>
            </a:r>
            <a:r>
              <a:rPr lang="en-US" sz="2000" dirty="0">
                <a:solidFill>
                  <a:schemeClr val="bg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&lt;/foo&gt;</a:t>
            </a:r>
            <a:endParaRPr lang="en-US" sz="1600" dirty="0">
              <a:solidFill>
                <a:schemeClr val="bg1"/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pic>
        <p:nvPicPr>
          <p:cNvPr id="31" name="Content Placeholder 7" descr="Document">
            <a:extLst>
              <a:ext uri="{FF2B5EF4-FFF2-40B4-BE49-F238E27FC236}">
                <a16:creationId xmlns:a16="http://schemas.microsoft.com/office/drawing/2014/main" id="{15F14E2D-C4A3-8A49-ADFB-14DFE11E74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31162" y="2143997"/>
            <a:ext cx="2721425" cy="2721425"/>
          </a:xfrm>
          <a:prstGeom prst="rect">
            <a:avLst/>
          </a:prstGeom>
        </p:spPr>
      </p:pic>
      <p:pic>
        <p:nvPicPr>
          <p:cNvPr id="32" name="Graphic 31" descr="Bug">
            <a:extLst>
              <a:ext uri="{FF2B5EF4-FFF2-40B4-BE49-F238E27FC236}">
                <a16:creationId xmlns:a16="http://schemas.microsoft.com/office/drawing/2014/main" id="{6D2B6A98-67E8-EC41-8932-0BD88C9779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32636" y="3579901"/>
            <a:ext cx="309381" cy="309381"/>
          </a:xfrm>
          <a:prstGeom prst="rect">
            <a:avLst/>
          </a:prstGeom>
        </p:spPr>
      </p:pic>
      <p:pic>
        <p:nvPicPr>
          <p:cNvPr id="33" name="Graphic 32" descr="Bug">
            <a:extLst>
              <a:ext uri="{FF2B5EF4-FFF2-40B4-BE49-F238E27FC236}">
                <a16:creationId xmlns:a16="http://schemas.microsoft.com/office/drawing/2014/main" id="{93FE7666-6CB6-344C-9675-8310C0FDE4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289827" y="4029407"/>
            <a:ext cx="309381" cy="309381"/>
          </a:xfrm>
          <a:prstGeom prst="rect">
            <a:avLst/>
          </a:prstGeom>
        </p:spPr>
      </p:pic>
      <p:pic>
        <p:nvPicPr>
          <p:cNvPr id="34" name="Graphic 33" descr="Bug">
            <a:extLst>
              <a:ext uri="{FF2B5EF4-FFF2-40B4-BE49-F238E27FC236}">
                <a16:creationId xmlns:a16="http://schemas.microsoft.com/office/drawing/2014/main" id="{6482FA16-4181-7348-9526-FA0068378F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289827" y="3222522"/>
            <a:ext cx="309381" cy="309381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D8E53561-C271-7844-8335-F1516C670B22}"/>
              </a:ext>
            </a:extLst>
          </p:cNvPr>
          <p:cNvSpPr txBox="1"/>
          <p:nvPr/>
        </p:nvSpPr>
        <p:spPr>
          <a:xfrm>
            <a:off x="8642017" y="1879478"/>
            <a:ext cx="3326552" cy="830997"/>
          </a:xfrm>
          <a:prstGeom prst="rect">
            <a:avLst/>
          </a:prstGeom>
          <a:solidFill>
            <a:srgbClr val="FBFBFB"/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...</a:t>
            </a:r>
            <a:endParaRPr lang="en-US" sz="1600" dirty="0">
              <a:solidFill>
                <a:schemeClr val="accent6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1600" dirty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if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(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tags_match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fuzz_input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)):</a:t>
            </a:r>
          </a:p>
          <a:p>
            <a:pPr algn="ctr"/>
            <a:r>
              <a:rPr lang="en-US" sz="1600" dirty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...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534CB19-E826-9B49-8988-3FA6F60787C9}"/>
              </a:ext>
            </a:extLst>
          </p:cNvPr>
          <p:cNvCxnSpPr>
            <a:cxnSpLocks/>
          </p:cNvCxnSpPr>
          <p:nvPr/>
        </p:nvCxnSpPr>
        <p:spPr>
          <a:xfrm flipH="1">
            <a:off x="8819446" y="2786464"/>
            <a:ext cx="172428" cy="71852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0F3158D-42E3-694F-9EF6-55D64279DFAB}"/>
              </a:ext>
            </a:extLst>
          </p:cNvPr>
          <p:cNvCxnSpPr>
            <a:cxnSpLocks/>
          </p:cNvCxnSpPr>
          <p:nvPr/>
        </p:nvCxnSpPr>
        <p:spPr>
          <a:xfrm>
            <a:off x="2743200" y="3570665"/>
            <a:ext cx="102873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985DC243-3FB3-9644-80D0-45875D02CC63}"/>
              </a:ext>
            </a:extLst>
          </p:cNvPr>
          <p:cNvSpPr/>
          <p:nvPr/>
        </p:nvSpPr>
        <p:spPr>
          <a:xfrm>
            <a:off x="3702045" y="2707674"/>
            <a:ext cx="2048025" cy="541347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?</a:t>
            </a:r>
            <a:r>
              <a:rPr lang="en-US" sz="2000" dirty="0">
                <a:solidFill>
                  <a:schemeClr val="bg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foo&gt;</a:t>
            </a:r>
            <a:r>
              <a:rPr lang="en-US" sz="2000" dirty="0" err="1">
                <a:solidFill>
                  <a:schemeClr val="bg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ez</a:t>
            </a:r>
            <a:r>
              <a:rPr lang="en-US" sz="2000" dirty="0">
                <a:solidFill>
                  <a:schemeClr val="bg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&lt;/foo&gt;</a:t>
            </a:r>
            <a:endParaRPr lang="en-US" sz="1600" dirty="0">
              <a:solidFill>
                <a:schemeClr val="bg1"/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F2FE37E0-5505-AE4B-B93B-EBBDB9C1D128}"/>
              </a:ext>
            </a:extLst>
          </p:cNvPr>
          <p:cNvSpPr/>
          <p:nvPr/>
        </p:nvSpPr>
        <p:spPr>
          <a:xfrm>
            <a:off x="3851021" y="2915812"/>
            <a:ext cx="2048025" cy="541347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25400" dist="12700" dir="13500000" algn="br" rotWithShape="0">
              <a:schemeClr val="accent1">
                <a:lumMod val="50000"/>
                <a:alpha val="2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&lt;</a:t>
            </a:r>
            <a:r>
              <a:rPr lang="en-US" sz="2000" dirty="0">
                <a:solidFill>
                  <a:schemeClr val="tx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?</a:t>
            </a:r>
            <a:r>
              <a:rPr lang="en-US" sz="2000" dirty="0" err="1">
                <a:solidFill>
                  <a:schemeClr val="bg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oo</a:t>
            </a:r>
            <a:r>
              <a:rPr lang="en-US" sz="2000" dirty="0">
                <a:solidFill>
                  <a:schemeClr val="bg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&gt;</a:t>
            </a:r>
            <a:r>
              <a:rPr lang="en-US" sz="2000" dirty="0" err="1">
                <a:solidFill>
                  <a:schemeClr val="bg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ez</a:t>
            </a:r>
            <a:r>
              <a:rPr lang="en-US" sz="2000" dirty="0">
                <a:solidFill>
                  <a:schemeClr val="bg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&lt;/foo&gt;</a:t>
            </a:r>
            <a:endParaRPr lang="en-US" sz="1600" dirty="0">
              <a:solidFill>
                <a:schemeClr val="bg1"/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5DF86B6-A9EE-3B48-95CB-D45C5ED5D05E}"/>
              </a:ext>
            </a:extLst>
          </p:cNvPr>
          <p:cNvCxnSpPr>
            <a:cxnSpLocks/>
          </p:cNvCxnSpPr>
          <p:nvPr/>
        </p:nvCxnSpPr>
        <p:spPr>
          <a:xfrm>
            <a:off x="6953865" y="3581551"/>
            <a:ext cx="98182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D8692113-A75E-9747-98AB-643C9B46D9DB}"/>
              </a:ext>
            </a:extLst>
          </p:cNvPr>
          <p:cNvSpPr txBox="1"/>
          <p:nvPr/>
        </p:nvSpPr>
        <p:spPr>
          <a:xfrm>
            <a:off x="3289649" y="2629572"/>
            <a:ext cx="5613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accent2"/>
                </a:solidFill>
              </a:rPr>
              <a:t>✗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156EC66-A79F-8247-A032-F3116361E2FF}"/>
              </a:ext>
            </a:extLst>
          </p:cNvPr>
          <p:cNvSpPr txBox="1"/>
          <p:nvPr/>
        </p:nvSpPr>
        <p:spPr>
          <a:xfrm>
            <a:off x="11645126" y="2201891"/>
            <a:ext cx="5613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accent2"/>
                </a:solidFill>
              </a:rPr>
              <a:t>✗</a:t>
            </a:r>
          </a:p>
        </p:txBody>
      </p:sp>
    </p:spTree>
    <p:extLst>
      <p:ext uri="{BB962C8B-B14F-4D97-AF65-F5344CB8AC3E}">
        <p14:creationId xmlns:p14="http://schemas.microsoft.com/office/powerpoint/2010/main" val="242812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94552-F515-5F4F-BB5A-6FAE6730A9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FairFuzz: Branch Mask Computation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3A2828-5F44-494E-982B-D25DB9B002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970181-819F-FA49-A767-F3A9A30DFDF0}" type="datetime1">
              <a:rPr lang="en-US" smtClean="0"/>
              <a:t>4/21/23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E38161-06F1-0B4E-B193-D3B5BDB4A2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Caroline Lemieux --- Expanding the Reach of Fuzzing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A5D4E8-4979-DA49-AC2E-8D9FC629F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9A0EA-CFA7-AC46-B8D1-7520C822D2F1}" type="slidenum">
              <a:rPr lang="en-US" smtClean="0"/>
              <a:t>123</a:t>
            </a:fld>
            <a:endParaRPr lang="en-US"/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28303F6F-ED0E-CB4C-B0BD-758E1C43F26E}"/>
              </a:ext>
            </a:extLst>
          </p:cNvPr>
          <p:cNvSpPr/>
          <p:nvPr/>
        </p:nvSpPr>
        <p:spPr>
          <a:xfrm>
            <a:off x="606243" y="3315661"/>
            <a:ext cx="2048025" cy="541347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&lt;foo&gt;</a:t>
            </a:r>
            <a:r>
              <a:rPr lang="en-US" sz="2000" dirty="0" err="1">
                <a:solidFill>
                  <a:schemeClr val="bg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ez</a:t>
            </a:r>
            <a:r>
              <a:rPr lang="en-US" sz="2000" dirty="0">
                <a:solidFill>
                  <a:schemeClr val="bg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&lt;/foo&gt;</a:t>
            </a:r>
            <a:endParaRPr lang="en-US" sz="1600" dirty="0">
              <a:solidFill>
                <a:schemeClr val="bg1"/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pic>
        <p:nvPicPr>
          <p:cNvPr id="31" name="Content Placeholder 7" descr="Document">
            <a:extLst>
              <a:ext uri="{FF2B5EF4-FFF2-40B4-BE49-F238E27FC236}">
                <a16:creationId xmlns:a16="http://schemas.microsoft.com/office/drawing/2014/main" id="{15F14E2D-C4A3-8A49-ADFB-14DFE11E74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31162" y="2143997"/>
            <a:ext cx="2721425" cy="2721425"/>
          </a:xfrm>
          <a:prstGeom prst="rect">
            <a:avLst/>
          </a:prstGeom>
        </p:spPr>
      </p:pic>
      <p:pic>
        <p:nvPicPr>
          <p:cNvPr id="32" name="Graphic 31" descr="Bug">
            <a:extLst>
              <a:ext uri="{FF2B5EF4-FFF2-40B4-BE49-F238E27FC236}">
                <a16:creationId xmlns:a16="http://schemas.microsoft.com/office/drawing/2014/main" id="{6D2B6A98-67E8-EC41-8932-0BD88C9779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32636" y="3579901"/>
            <a:ext cx="309381" cy="309381"/>
          </a:xfrm>
          <a:prstGeom prst="rect">
            <a:avLst/>
          </a:prstGeom>
        </p:spPr>
      </p:pic>
      <p:pic>
        <p:nvPicPr>
          <p:cNvPr id="33" name="Graphic 32" descr="Bug">
            <a:extLst>
              <a:ext uri="{FF2B5EF4-FFF2-40B4-BE49-F238E27FC236}">
                <a16:creationId xmlns:a16="http://schemas.microsoft.com/office/drawing/2014/main" id="{93FE7666-6CB6-344C-9675-8310C0FDE4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289827" y="4029407"/>
            <a:ext cx="309381" cy="309381"/>
          </a:xfrm>
          <a:prstGeom prst="rect">
            <a:avLst/>
          </a:prstGeom>
        </p:spPr>
      </p:pic>
      <p:pic>
        <p:nvPicPr>
          <p:cNvPr id="34" name="Graphic 33" descr="Bug">
            <a:extLst>
              <a:ext uri="{FF2B5EF4-FFF2-40B4-BE49-F238E27FC236}">
                <a16:creationId xmlns:a16="http://schemas.microsoft.com/office/drawing/2014/main" id="{6482FA16-4181-7348-9526-FA0068378F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289827" y="3222522"/>
            <a:ext cx="309381" cy="309381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D8E53561-C271-7844-8335-F1516C670B22}"/>
              </a:ext>
            </a:extLst>
          </p:cNvPr>
          <p:cNvSpPr txBox="1"/>
          <p:nvPr/>
        </p:nvSpPr>
        <p:spPr>
          <a:xfrm>
            <a:off x="8642017" y="1879478"/>
            <a:ext cx="3326552" cy="830997"/>
          </a:xfrm>
          <a:prstGeom prst="rect">
            <a:avLst/>
          </a:prstGeom>
          <a:solidFill>
            <a:srgbClr val="FBFBFB"/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...</a:t>
            </a:r>
            <a:endParaRPr lang="en-US" sz="1600" dirty="0">
              <a:solidFill>
                <a:schemeClr val="accent6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1600" dirty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if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(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tags_match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fuzz_input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)):</a:t>
            </a:r>
          </a:p>
          <a:p>
            <a:pPr algn="ctr"/>
            <a:r>
              <a:rPr lang="en-US" sz="1600" dirty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...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534CB19-E826-9B49-8988-3FA6F60787C9}"/>
              </a:ext>
            </a:extLst>
          </p:cNvPr>
          <p:cNvCxnSpPr>
            <a:cxnSpLocks/>
          </p:cNvCxnSpPr>
          <p:nvPr/>
        </p:nvCxnSpPr>
        <p:spPr>
          <a:xfrm flipH="1">
            <a:off x="8819446" y="2786464"/>
            <a:ext cx="172428" cy="71852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0F3158D-42E3-694F-9EF6-55D64279DFAB}"/>
              </a:ext>
            </a:extLst>
          </p:cNvPr>
          <p:cNvCxnSpPr>
            <a:cxnSpLocks/>
          </p:cNvCxnSpPr>
          <p:nvPr/>
        </p:nvCxnSpPr>
        <p:spPr>
          <a:xfrm>
            <a:off x="2743200" y="3570665"/>
            <a:ext cx="102873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985DC243-3FB3-9644-80D0-45875D02CC63}"/>
              </a:ext>
            </a:extLst>
          </p:cNvPr>
          <p:cNvSpPr/>
          <p:nvPr/>
        </p:nvSpPr>
        <p:spPr>
          <a:xfrm>
            <a:off x="3702045" y="2707674"/>
            <a:ext cx="2048025" cy="541347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?</a:t>
            </a:r>
            <a:r>
              <a:rPr lang="en-US" sz="2000" dirty="0">
                <a:solidFill>
                  <a:schemeClr val="bg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foo&gt;</a:t>
            </a:r>
            <a:r>
              <a:rPr lang="en-US" sz="2000" dirty="0" err="1">
                <a:solidFill>
                  <a:schemeClr val="bg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ez</a:t>
            </a:r>
            <a:r>
              <a:rPr lang="en-US" sz="2000" dirty="0">
                <a:solidFill>
                  <a:schemeClr val="bg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&lt;/foo&gt;</a:t>
            </a:r>
            <a:endParaRPr lang="en-US" sz="1600" dirty="0">
              <a:solidFill>
                <a:schemeClr val="bg1"/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F2FE37E0-5505-AE4B-B93B-EBBDB9C1D128}"/>
              </a:ext>
            </a:extLst>
          </p:cNvPr>
          <p:cNvSpPr/>
          <p:nvPr/>
        </p:nvSpPr>
        <p:spPr>
          <a:xfrm>
            <a:off x="3851021" y="2915812"/>
            <a:ext cx="2048025" cy="541347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25400" dist="12700" dir="13500000" algn="br" rotWithShape="0">
              <a:schemeClr val="accent1">
                <a:lumMod val="50000"/>
                <a:alpha val="2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&lt;</a:t>
            </a:r>
            <a:r>
              <a:rPr lang="en-US" sz="2000" dirty="0">
                <a:solidFill>
                  <a:schemeClr val="tx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?</a:t>
            </a:r>
            <a:r>
              <a:rPr lang="en-US" sz="2000" dirty="0" err="1">
                <a:solidFill>
                  <a:schemeClr val="bg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oo</a:t>
            </a:r>
            <a:r>
              <a:rPr lang="en-US" sz="2000" dirty="0">
                <a:solidFill>
                  <a:schemeClr val="bg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&gt;</a:t>
            </a:r>
            <a:r>
              <a:rPr lang="en-US" sz="2000" dirty="0" err="1">
                <a:solidFill>
                  <a:schemeClr val="bg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ez</a:t>
            </a:r>
            <a:r>
              <a:rPr lang="en-US" sz="2000" dirty="0">
                <a:solidFill>
                  <a:schemeClr val="bg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&lt;/foo&gt;</a:t>
            </a:r>
            <a:endParaRPr lang="en-US" sz="1600" dirty="0">
              <a:solidFill>
                <a:schemeClr val="bg1"/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5DF86B6-A9EE-3B48-95CB-D45C5ED5D05E}"/>
              </a:ext>
            </a:extLst>
          </p:cNvPr>
          <p:cNvCxnSpPr>
            <a:cxnSpLocks/>
          </p:cNvCxnSpPr>
          <p:nvPr/>
        </p:nvCxnSpPr>
        <p:spPr>
          <a:xfrm>
            <a:off x="6953865" y="3581551"/>
            <a:ext cx="98182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D8692113-A75E-9747-98AB-643C9B46D9DB}"/>
              </a:ext>
            </a:extLst>
          </p:cNvPr>
          <p:cNvSpPr txBox="1"/>
          <p:nvPr/>
        </p:nvSpPr>
        <p:spPr>
          <a:xfrm>
            <a:off x="3289649" y="2629572"/>
            <a:ext cx="5613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accent2"/>
                </a:solidFill>
              </a:rPr>
              <a:t>✗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0AF972F-5666-7546-8CF5-B279FAA6C81E}"/>
              </a:ext>
            </a:extLst>
          </p:cNvPr>
          <p:cNvSpPr txBox="1"/>
          <p:nvPr/>
        </p:nvSpPr>
        <p:spPr>
          <a:xfrm>
            <a:off x="3516784" y="2988958"/>
            <a:ext cx="5613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accent2"/>
                </a:solidFill>
              </a:rPr>
              <a:t>✗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156EC66-A79F-8247-A032-F3116361E2FF}"/>
              </a:ext>
            </a:extLst>
          </p:cNvPr>
          <p:cNvSpPr txBox="1"/>
          <p:nvPr/>
        </p:nvSpPr>
        <p:spPr>
          <a:xfrm>
            <a:off x="11645126" y="2201891"/>
            <a:ext cx="5613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accent2"/>
                </a:solidFill>
              </a:rPr>
              <a:t>✗</a:t>
            </a:r>
          </a:p>
        </p:txBody>
      </p:sp>
    </p:spTree>
    <p:extLst>
      <p:ext uri="{BB962C8B-B14F-4D97-AF65-F5344CB8AC3E}">
        <p14:creationId xmlns:p14="http://schemas.microsoft.com/office/powerpoint/2010/main" val="3485134552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94552-F515-5F4F-BB5A-6FAE6730A9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FairFuzz: Branch Mask Computation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3A2828-5F44-494E-982B-D25DB9B002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F1957D-ED65-1C4F-9776-9A4ACB91B970}" type="datetime1">
              <a:rPr lang="en-US" smtClean="0"/>
              <a:t>4/21/23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E38161-06F1-0B4E-B193-D3B5BDB4A2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Caroline Lemieux --- Expanding the Reach of Fuzzing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A5D4E8-4979-DA49-AC2E-8D9FC629F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9A0EA-CFA7-AC46-B8D1-7520C822D2F1}" type="slidenum">
              <a:rPr lang="en-US" smtClean="0"/>
              <a:t>124</a:t>
            </a:fld>
            <a:endParaRPr lang="en-US"/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28303F6F-ED0E-CB4C-B0BD-758E1C43F26E}"/>
              </a:ext>
            </a:extLst>
          </p:cNvPr>
          <p:cNvSpPr/>
          <p:nvPr/>
        </p:nvSpPr>
        <p:spPr>
          <a:xfrm>
            <a:off x="606243" y="3315661"/>
            <a:ext cx="2048025" cy="541347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&lt;foo&gt;</a:t>
            </a:r>
            <a:r>
              <a:rPr lang="en-US" sz="2000" dirty="0" err="1">
                <a:solidFill>
                  <a:schemeClr val="bg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ez</a:t>
            </a:r>
            <a:r>
              <a:rPr lang="en-US" sz="2000" dirty="0">
                <a:solidFill>
                  <a:schemeClr val="bg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&lt;/foo&gt;</a:t>
            </a:r>
            <a:endParaRPr lang="en-US" sz="1600" dirty="0">
              <a:solidFill>
                <a:schemeClr val="bg1"/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pic>
        <p:nvPicPr>
          <p:cNvPr id="31" name="Content Placeholder 7" descr="Document">
            <a:extLst>
              <a:ext uri="{FF2B5EF4-FFF2-40B4-BE49-F238E27FC236}">
                <a16:creationId xmlns:a16="http://schemas.microsoft.com/office/drawing/2014/main" id="{15F14E2D-C4A3-8A49-ADFB-14DFE11E74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31162" y="2143997"/>
            <a:ext cx="2721425" cy="2721425"/>
          </a:xfrm>
          <a:prstGeom prst="rect">
            <a:avLst/>
          </a:prstGeom>
        </p:spPr>
      </p:pic>
      <p:pic>
        <p:nvPicPr>
          <p:cNvPr id="32" name="Graphic 31" descr="Bug">
            <a:extLst>
              <a:ext uri="{FF2B5EF4-FFF2-40B4-BE49-F238E27FC236}">
                <a16:creationId xmlns:a16="http://schemas.microsoft.com/office/drawing/2014/main" id="{6D2B6A98-67E8-EC41-8932-0BD88C9779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32636" y="3579901"/>
            <a:ext cx="309381" cy="309381"/>
          </a:xfrm>
          <a:prstGeom prst="rect">
            <a:avLst/>
          </a:prstGeom>
        </p:spPr>
      </p:pic>
      <p:pic>
        <p:nvPicPr>
          <p:cNvPr id="33" name="Graphic 32" descr="Bug">
            <a:extLst>
              <a:ext uri="{FF2B5EF4-FFF2-40B4-BE49-F238E27FC236}">
                <a16:creationId xmlns:a16="http://schemas.microsoft.com/office/drawing/2014/main" id="{93FE7666-6CB6-344C-9675-8310C0FDE4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289827" y="4029407"/>
            <a:ext cx="309381" cy="309381"/>
          </a:xfrm>
          <a:prstGeom prst="rect">
            <a:avLst/>
          </a:prstGeom>
        </p:spPr>
      </p:pic>
      <p:pic>
        <p:nvPicPr>
          <p:cNvPr id="34" name="Graphic 33" descr="Bug">
            <a:extLst>
              <a:ext uri="{FF2B5EF4-FFF2-40B4-BE49-F238E27FC236}">
                <a16:creationId xmlns:a16="http://schemas.microsoft.com/office/drawing/2014/main" id="{6482FA16-4181-7348-9526-FA0068378F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289827" y="3222522"/>
            <a:ext cx="309381" cy="309381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D8E53561-C271-7844-8335-F1516C670B22}"/>
              </a:ext>
            </a:extLst>
          </p:cNvPr>
          <p:cNvSpPr txBox="1"/>
          <p:nvPr/>
        </p:nvSpPr>
        <p:spPr>
          <a:xfrm>
            <a:off x="8642017" y="1879478"/>
            <a:ext cx="3326552" cy="830997"/>
          </a:xfrm>
          <a:prstGeom prst="rect">
            <a:avLst/>
          </a:prstGeom>
          <a:solidFill>
            <a:srgbClr val="FBFBFB"/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...</a:t>
            </a:r>
            <a:endParaRPr lang="en-US" sz="1600" dirty="0">
              <a:solidFill>
                <a:schemeClr val="accent6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1600" dirty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if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(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tags_match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fuzz_input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)):</a:t>
            </a:r>
          </a:p>
          <a:p>
            <a:pPr algn="ctr"/>
            <a:r>
              <a:rPr lang="en-US" sz="1600" dirty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...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534CB19-E826-9B49-8988-3FA6F60787C9}"/>
              </a:ext>
            </a:extLst>
          </p:cNvPr>
          <p:cNvCxnSpPr>
            <a:cxnSpLocks/>
          </p:cNvCxnSpPr>
          <p:nvPr/>
        </p:nvCxnSpPr>
        <p:spPr>
          <a:xfrm flipH="1">
            <a:off x="8819446" y="2786464"/>
            <a:ext cx="172428" cy="71852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0F3158D-42E3-694F-9EF6-55D64279DFAB}"/>
              </a:ext>
            </a:extLst>
          </p:cNvPr>
          <p:cNvCxnSpPr>
            <a:cxnSpLocks/>
          </p:cNvCxnSpPr>
          <p:nvPr/>
        </p:nvCxnSpPr>
        <p:spPr>
          <a:xfrm>
            <a:off x="2743200" y="3570665"/>
            <a:ext cx="102873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985DC243-3FB3-9644-80D0-45875D02CC63}"/>
              </a:ext>
            </a:extLst>
          </p:cNvPr>
          <p:cNvSpPr/>
          <p:nvPr/>
        </p:nvSpPr>
        <p:spPr>
          <a:xfrm>
            <a:off x="3702045" y="2707674"/>
            <a:ext cx="2048025" cy="541347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?</a:t>
            </a:r>
            <a:r>
              <a:rPr lang="en-US" sz="2000" dirty="0">
                <a:solidFill>
                  <a:schemeClr val="bg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foo&gt;</a:t>
            </a:r>
            <a:r>
              <a:rPr lang="en-US" sz="2000" dirty="0" err="1">
                <a:solidFill>
                  <a:schemeClr val="bg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ez</a:t>
            </a:r>
            <a:r>
              <a:rPr lang="en-US" sz="2000" dirty="0">
                <a:solidFill>
                  <a:schemeClr val="bg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&lt;/foo&gt;</a:t>
            </a:r>
            <a:endParaRPr lang="en-US" sz="1600" dirty="0">
              <a:solidFill>
                <a:schemeClr val="bg1"/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F2FE37E0-5505-AE4B-B93B-EBBDB9C1D128}"/>
              </a:ext>
            </a:extLst>
          </p:cNvPr>
          <p:cNvSpPr/>
          <p:nvPr/>
        </p:nvSpPr>
        <p:spPr>
          <a:xfrm>
            <a:off x="3851021" y="2915812"/>
            <a:ext cx="2048025" cy="541347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25400" dist="12700" dir="13500000" algn="br" rotWithShape="0">
              <a:schemeClr val="accent1">
                <a:lumMod val="50000"/>
                <a:alpha val="2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&lt;</a:t>
            </a:r>
            <a:r>
              <a:rPr lang="en-US" sz="2000" dirty="0">
                <a:solidFill>
                  <a:schemeClr val="tx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?</a:t>
            </a:r>
            <a:r>
              <a:rPr lang="en-US" sz="2000" dirty="0" err="1">
                <a:solidFill>
                  <a:schemeClr val="bg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oo</a:t>
            </a:r>
            <a:r>
              <a:rPr lang="en-US" sz="2000" dirty="0">
                <a:solidFill>
                  <a:schemeClr val="bg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&gt;</a:t>
            </a:r>
            <a:r>
              <a:rPr lang="en-US" sz="2000" dirty="0" err="1">
                <a:solidFill>
                  <a:schemeClr val="bg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ez</a:t>
            </a:r>
            <a:r>
              <a:rPr lang="en-US" sz="2000" dirty="0">
                <a:solidFill>
                  <a:schemeClr val="bg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&lt;/foo&gt;</a:t>
            </a:r>
            <a:endParaRPr lang="en-US" sz="1600" dirty="0">
              <a:solidFill>
                <a:schemeClr val="bg1"/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544D0A9-DB73-2A40-8231-78EF091CA778}"/>
              </a:ext>
            </a:extLst>
          </p:cNvPr>
          <p:cNvSpPr/>
          <p:nvPr/>
        </p:nvSpPr>
        <p:spPr>
          <a:xfrm>
            <a:off x="4677294" y="3300870"/>
            <a:ext cx="697423" cy="4036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...</a:t>
            </a:r>
            <a:endParaRPr lang="en-US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5DF86B6-A9EE-3B48-95CB-D45C5ED5D05E}"/>
              </a:ext>
            </a:extLst>
          </p:cNvPr>
          <p:cNvCxnSpPr>
            <a:cxnSpLocks/>
          </p:cNvCxnSpPr>
          <p:nvPr/>
        </p:nvCxnSpPr>
        <p:spPr>
          <a:xfrm>
            <a:off x="6953865" y="3581551"/>
            <a:ext cx="98182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D8692113-A75E-9747-98AB-643C9B46D9DB}"/>
              </a:ext>
            </a:extLst>
          </p:cNvPr>
          <p:cNvSpPr txBox="1"/>
          <p:nvPr/>
        </p:nvSpPr>
        <p:spPr>
          <a:xfrm>
            <a:off x="3289649" y="2629572"/>
            <a:ext cx="5613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accent2"/>
                </a:solidFill>
              </a:rPr>
              <a:t>✗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0AF972F-5666-7546-8CF5-B279FAA6C81E}"/>
              </a:ext>
            </a:extLst>
          </p:cNvPr>
          <p:cNvSpPr txBox="1"/>
          <p:nvPr/>
        </p:nvSpPr>
        <p:spPr>
          <a:xfrm>
            <a:off x="3516784" y="2988958"/>
            <a:ext cx="5613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accent2"/>
                </a:solidFill>
              </a:rPr>
              <a:t>✗</a:t>
            </a:r>
          </a:p>
        </p:txBody>
      </p:sp>
    </p:spTree>
    <p:extLst>
      <p:ext uri="{BB962C8B-B14F-4D97-AF65-F5344CB8AC3E}">
        <p14:creationId xmlns:p14="http://schemas.microsoft.com/office/powerpoint/2010/main" val="526200319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94552-F515-5F4F-BB5A-6FAE6730A9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FairFuzz: Branch Mask Computation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3A2828-5F44-494E-982B-D25DB9B002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15442A-8381-2A4B-8AA9-C71D7429F2AF}" type="datetime1">
              <a:rPr lang="en-US" smtClean="0"/>
              <a:t>4/21/23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E38161-06F1-0B4E-B193-D3B5BDB4A2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Caroline Lemieux --- Expanding the Reach of Fuzzing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A5D4E8-4979-DA49-AC2E-8D9FC629F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9A0EA-CFA7-AC46-B8D1-7520C822D2F1}" type="slidenum">
              <a:rPr lang="en-US" smtClean="0"/>
              <a:t>125</a:t>
            </a:fld>
            <a:endParaRPr lang="en-US"/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28303F6F-ED0E-CB4C-B0BD-758E1C43F26E}"/>
              </a:ext>
            </a:extLst>
          </p:cNvPr>
          <p:cNvSpPr/>
          <p:nvPr/>
        </p:nvSpPr>
        <p:spPr>
          <a:xfrm>
            <a:off x="606243" y="3315661"/>
            <a:ext cx="2048025" cy="541347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&lt;foo&gt;</a:t>
            </a:r>
            <a:r>
              <a:rPr lang="en-US" sz="2000" dirty="0" err="1">
                <a:solidFill>
                  <a:schemeClr val="bg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ez</a:t>
            </a:r>
            <a:r>
              <a:rPr lang="en-US" sz="2000" dirty="0">
                <a:solidFill>
                  <a:schemeClr val="bg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&lt;/foo&gt;</a:t>
            </a:r>
            <a:endParaRPr lang="en-US" sz="1600" dirty="0">
              <a:solidFill>
                <a:schemeClr val="bg1"/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pic>
        <p:nvPicPr>
          <p:cNvPr id="31" name="Content Placeholder 7" descr="Document">
            <a:extLst>
              <a:ext uri="{FF2B5EF4-FFF2-40B4-BE49-F238E27FC236}">
                <a16:creationId xmlns:a16="http://schemas.microsoft.com/office/drawing/2014/main" id="{15F14E2D-C4A3-8A49-ADFB-14DFE11E74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31162" y="2143997"/>
            <a:ext cx="2721425" cy="2721425"/>
          </a:xfrm>
          <a:prstGeom prst="rect">
            <a:avLst/>
          </a:prstGeom>
        </p:spPr>
      </p:pic>
      <p:pic>
        <p:nvPicPr>
          <p:cNvPr id="32" name="Graphic 31" descr="Bug">
            <a:extLst>
              <a:ext uri="{FF2B5EF4-FFF2-40B4-BE49-F238E27FC236}">
                <a16:creationId xmlns:a16="http://schemas.microsoft.com/office/drawing/2014/main" id="{6D2B6A98-67E8-EC41-8932-0BD88C9779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32636" y="3579901"/>
            <a:ext cx="309381" cy="309381"/>
          </a:xfrm>
          <a:prstGeom prst="rect">
            <a:avLst/>
          </a:prstGeom>
        </p:spPr>
      </p:pic>
      <p:pic>
        <p:nvPicPr>
          <p:cNvPr id="33" name="Graphic 32" descr="Bug">
            <a:extLst>
              <a:ext uri="{FF2B5EF4-FFF2-40B4-BE49-F238E27FC236}">
                <a16:creationId xmlns:a16="http://schemas.microsoft.com/office/drawing/2014/main" id="{93FE7666-6CB6-344C-9675-8310C0FDE4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289827" y="4029407"/>
            <a:ext cx="309381" cy="309381"/>
          </a:xfrm>
          <a:prstGeom prst="rect">
            <a:avLst/>
          </a:prstGeom>
        </p:spPr>
      </p:pic>
      <p:pic>
        <p:nvPicPr>
          <p:cNvPr id="34" name="Graphic 33" descr="Bug">
            <a:extLst>
              <a:ext uri="{FF2B5EF4-FFF2-40B4-BE49-F238E27FC236}">
                <a16:creationId xmlns:a16="http://schemas.microsoft.com/office/drawing/2014/main" id="{6482FA16-4181-7348-9526-FA0068378F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289827" y="3222522"/>
            <a:ext cx="309381" cy="309381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D8E53561-C271-7844-8335-F1516C670B22}"/>
              </a:ext>
            </a:extLst>
          </p:cNvPr>
          <p:cNvSpPr txBox="1"/>
          <p:nvPr/>
        </p:nvSpPr>
        <p:spPr>
          <a:xfrm>
            <a:off x="8642017" y="1879478"/>
            <a:ext cx="3326552" cy="830997"/>
          </a:xfrm>
          <a:prstGeom prst="rect">
            <a:avLst/>
          </a:prstGeom>
          <a:solidFill>
            <a:srgbClr val="FBFBFB"/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...</a:t>
            </a:r>
            <a:endParaRPr lang="en-US" sz="1600" dirty="0">
              <a:solidFill>
                <a:schemeClr val="accent6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1600" dirty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if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(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tags_match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fuzz_input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)):</a:t>
            </a:r>
          </a:p>
          <a:p>
            <a:pPr algn="ctr"/>
            <a:r>
              <a:rPr lang="en-US" sz="1600" dirty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...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534CB19-E826-9B49-8988-3FA6F60787C9}"/>
              </a:ext>
            </a:extLst>
          </p:cNvPr>
          <p:cNvCxnSpPr>
            <a:cxnSpLocks/>
          </p:cNvCxnSpPr>
          <p:nvPr/>
        </p:nvCxnSpPr>
        <p:spPr>
          <a:xfrm flipH="1">
            <a:off x="8819446" y="2786464"/>
            <a:ext cx="172428" cy="71852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0F3158D-42E3-694F-9EF6-55D64279DFAB}"/>
              </a:ext>
            </a:extLst>
          </p:cNvPr>
          <p:cNvCxnSpPr>
            <a:cxnSpLocks/>
          </p:cNvCxnSpPr>
          <p:nvPr/>
        </p:nvCxnSpPr>
        <p:spPr>
          <a:xfrm>
            <a:off x="2743200" y="3570665"/>
            <a:ext cx="102873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985DC243-3FB3-9644-80D0-45875D02CC63}"/>
              </a:ext>
            </a:extLst>
          </p:cNvPr>
          <p:cNvSpPr/>
          <p:nvPr/>
        </p:nvSpPr>
        <p:spPr>
          <a:xfrm>
            <a:off x="3702045" y="2707674"/>
            <a:ext cx="2048025" cy="541347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?</a:t>
            </a:r>
            <a:r>
              <a:rPr lang="en-US" sz="2000" dirty="0">
                <a:solidFill>
                  <a:schemeClr val="bg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foo&gt;</a:t>
            </a:r>
            <a:r>
              <a:rPr lang="en-US" sz="2000" dirty="0" err="1">
                <a:solidFill>
                  <a:schemeClr val="bg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ez</a:t>
            </a:r>
            <a:r>
              <a:rPr lang="en-US" sz="2000" dirty="0">
                <a:solidFill>
                  <a:schemeClr val="bg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&lt;/foo&gt;</a:t>
            </a:r>
            <a:endParaRPr lang="en-US" sz="1600" dirty="0">
              <a:solidFill>
                <a:schemeClr val="bg1"/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F2FE37E0-5505-AE4B-B93B-EBBDB9C1D128}"/>
              </a:ext>
            </a:extLst>
          </p:cNvPr>
          <p:cNvSpPr/>
          <p:nvPr/>
        </p:nvSpPr>
        <p:spPr>
          <a:xfrm>
            <a:off x="3851021" y="2915812"/>
            <a:ext cx="2048025" cy="541347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25400" dist="12700" dir="13500000" algn="br" rotWithShape="0">
              <a:schemeClr val="accent1">
                <a:lumMod val="50000"/>
                <a:alpha val="2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&lt;</a:t>
            </a:r>
            <a:r>
              <a:rPr lang="en-US" sz="2000" dirty="0">
                <a:solidFill>
                  <a:schemeClr val="tx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?</a:t>
            </a:r>
            <a:r>
              <a:rPr lang="en-US" sz="2000" dirty="0" err="1">
                <a:solidFill>
                  <a:schemeClr val="bg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oo</a:t>
            </a:r>
            <a:r>
              <a:rPr lang="en-US" sz="2000" dirty="0">
                <a:solidFill>
                  <a:schemeClr val="bg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&gt;</a:t>
            </a:r>
            <a:r>
              <a:rPr lang="en-US" sz="2000" dirty="0" err="1">
                <a:solidFill>
                  <a:schemeClr val="bg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ez</a:t>
            </a:r>
            <a:r>
              <a:rPr lang="en-US" sz="2000" dirty="0">
                <a:solidFill>
                  <a:schemeClr val="bg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&lt;/foo&gt;</a:t>
            </a:r>
            <a:endParaRPr lang="en-US" sz="1600" dirty="0">
              <a:solidFill>
                <a:schemeClr val="bg1"/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544D0A9-DB73-2A40-8231-78EF091CA778}"/>
              </a:ext>
            </a:extLst>
          </p:cNvPr>
          <p:cNvSpPr/>
          <p:nvPr/>
        </p:nvSpPr>
        <p:spPr>
          <a:xfrm>
            <a:off x="4677294" y="3300870"/>
            <a:ext cx="697423" cy="4036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...</a:t>
            </a:r>
            <a:endParaRPr lang="en-US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171B1D08-4EAB-A647-9A74-43991629E80A}"/>
              </a:ext>
            </a:extLst>
          </p:cNvPr>
          <p:cNvSpPr/>
          <p:nvPr/>
        </p:nvSpPr>
        <p:spPr>
          <a:xfrm>
            <a:off x="4560753" y="3502680"/>
            <a:ext cx="2048025" cy="541347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25400" dist="12700" dir="13500000" algn="br" rotWithShape="0">
              <a:schemeClr val="accent1">
                <a:lumMod val="50000"/>
                <a:alpha val="2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&lt;foo&gt;</a:t>
            </a:r>
            <a:r>
              <a:rPr lang="en-US" sz="2000" dirty="0">
                <a:solidFill>
                  <a:schemeClr val="tx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?</a:t>
            </a:r>
            <a:r>
              <a:rPr lang="en-US" sz="2000" dirty="0">
                <a:solidFill>
                  <a:schemeClr val="bg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z&lt;/foo&gt;</a:t>
            </a:r>
            <a:endParaRPr lang="en-US" sz="1600" dirty="0">
              <a:solidFill>
                <a:schemeClr val="bg1"/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5DF86B6-A9EE-3B48-95CB-D45C5ED5D05E}"/>
              </a:ext>
            </a:extLst>
          </p:cNvPr>
          <p:cNvCxnSpPr>
            <a:cxnSpLocks/>
          </p:cNvCxnSpPr>
          <p:nvPr/>
        </p:nvCxnSpPr>
        <p:spPr>
          <a:xfrm>
            <a:off x="6953865" y="3581551"/>
            <a:ext cx="98182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D8692113-A75E-9747-98AB-643C9B46D9DB}"/>
              </a:ext>
            </a:extLst>
          </p:cNvPr>
          <p:cNvSpPr txBox="1"/>
          <p:nvPr/>
        </p:nvSpPr>
        <p:spPr>
          <a:xfrm>
            <a:off x="3289649" y="2629572"/>
            <a:ext cx="5613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accent2"/>
                </a:solidFill>
              </a:rPr>
              <a:t>✗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0AF972F-5666-7546-8CF5-B279FAA6C81E}"/>
              </a:ext>
            </a:extLst>
          </p:cNvPr>
          <p:cNvSpPr txBox="1"/>
          <p:nvPr/>
        </p:nvSpPr>
        <p:spPr>
          <a:xfrm>
            <a:off x="3516784" y="2988958"/>
            <a:ext cx="5613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accent2"/>
                </a:solidFill>
              </a:rPr>
              <a:t>✗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CBCFEA0-04B3-A14F-B0CA-F1F5310CF08C}"/>
              </a:ext>
            </a:extLst>
          </p:cNvPr>
          <p:cNvSpPr txBox="1"/>
          <p:nvPr/>
        </p:nvSpPr>
        <p:spPr>
          <a:xfrm>
            <a:off x="11649767" y="2175691"/>
            <a:ext cx="5309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accent1">
                    <a:lumMod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✓</a:t>
            </a:r>
          </a:p>
        </p:txBody>
      </p:sp>
    </p:spTree>
    <p:extLst>
      <p:ext uri="{BB962C8B-B14F-4D97-AF65-F5344CB8AC3E}">
        <p14:creationId xmlns:p14="http://schemas.microsoft.com/office/powerpoint/2010/main" val="3287736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94552-F515-5F4F-BB5A-6FAE6730A9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FairFuzz: Branch Mask Computation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3A2828-5F44-494E-982B-D25DB9B002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9AC6D9-43EC-5C45-8314-38C2EAD0317C}" type="datetime1">
              <a:rPr lang="en-US" smtClean="0"/>
              <a:t>4/21/23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E38161-06F1-0B4E-B193-D3B5BDB4A2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Caroline Lemieux --- Expanding the Reach of Fuzzing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A5D4E8-4979-DA49-AC2E-8D9FC629F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9A0EA-CFA7-AC46-B8D1-7520C822D2F1}" type="slidenum">
              <a:rPr lang="en-US" smtClean="0"/>
              <a:t>126</a:t>
            </a:fld>
            <a:endParaRPr lang="en-US"/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28303F6F-ED0E-CB4C-B0BD-758E1C43F26E}"/>
              </a:ext>
            </a:extLst>
          </p:cNvPr>
          <p:cNvSpPr/>
          <p:nvPr/>
        </p:nvSpPr>
        <p:spPr>
          <a:xfrm>
            <a:off x="606243" y="3315661"/>
            <a:ext cx="2048025" cy="541347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&lt;foo&gt;</a:t>
            </a:r>
            <a:r>
              <a:rPr lang="en-US" sz="2000" dirty="0" err="1">
                <a:solidFill>
                  <a:schemeClr val="bg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ez</a:t>
            </a:r>
            <a:r>
              <a:rPr lang="en-US" sz="2000" dirty="0">
                <a:solidFill>
                  <a:schemeClr val="bg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&lt;/foo&gt;</a:t>
            </a:r>
            <a:endParaRPr lang="en-US" sz="1600" dirty="0">
              <a:solidFill>
                <a:schemeClr val="bg1"/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pic>
        <p:nvPicPr>
          <p:cNvPr id="31" name="Content Placeholder 7" descr="Document">
            <a:extLst>
              <a:ext uri="{FF2B5EF4-FFF2-40B4-BE49-F238E27FC236}">
                <a16:creationId xmlns:a16="http://schemas.microsoft.com/office/drawing/2014/main" id="{15F14E2D-C4A3-8A49-ADFB-14DFE11E74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31162" y="2143997"/>
            <a:ext cx="2721425" cy="2721425"/>
          </a:xfrm>
          <a:prstGeom prst="rect">
            <a:avLst/>
          </a:prstGeom>
        </p:spPr>
      </p:pic>
      <p:pic>
        <p:nvPicPr>
          <p:cNvPr id="32" name="Graphic 31" descr="Bug">
            <a:extLst>
              <a:ext uri="{FF2B5EF4-FFF2-40B4-BE49-F238E27FC236}">
                <a16:creationId xmlns:a16="http://schemas.microsoft.com/office/drawing/2014/main" id="{6D2B6A98-67E8-EC41-8932-0BD88C9779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32636" y="3579901"/>
            <a:ext cx="309381" cy="309381"/>
          </a:xfrm>
          <a:prstGeom prst="rect">
            <a:avLst/>
          </a:prstGeom>
        </p:spPr>
      </p:pic>
      <p:pic>
        <p:nvPicPr>
          <p:cNvPr id="33" name="Graphic 32" descr="Bug">
            <a:extLst>
              <a:ext uri="{FF2B5EF4-FFF2-40B4-BE49-F238E27FC236}">
                <a16:creationId xmlns:a16="http://schemas.microsoft.com/office/drawing/2014/main" id="{93FE7666-6CB6-344C-9675-8310C0FDE4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289827" y="4029407"/>
            <a:ext cx="309381" cy="309381"/>
          </a:xfrm>
          <a:prstGeom prst="rect">
            <a:avLst/>
          </a:prstGeom>
        </p:spPr>
      </p:pic>
      <p:pic>
        <p:nvPicPr>
          <p:cNvPr id="34" name="Graphic 33" descr="Bug">
            <a:extLst>
              <a:ext uri="{FF2B5EF4-FFF2-40B4-BE49-F238E27FC236}">
                <a16:creationId xmlns:a16="http://schemas.microsoft.com/office/drawing/2014/main" id="{6482FA16-4181-7348-9526-FA0068378F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289827" y="3222522"/>
            <a:ext cx="309381" cy="309381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D8E53561-C271-7844-8335-F1516C670B22}"/>
              </a:ext>
            </a:extLst>
          </p:cNvPr>
          <p:cNvSpPr txBox="1"/>
          <p:nvPr/>
        </p:nvSpPr>
        <p:spPr>
          <a:xfrm>
            <a:off x="8642017" y="1879478"/>
            <a:ext cx="3326552" cy="830997"/>
          </a:xfrm>
          <a:prstGeom prst="rect">
            <a:avLst/>
          </a:prstGeom>
          <a:solidFill>
            <a:srgbClr val="FBFBFB"/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...</a:t>
            </a:r>
            <a:endParaRPr lang="en-US" sz="1600" dirty="0">
              <a:solidFill>
                <a:schemeClr val="accent6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1600" dirty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if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(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tags_match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fuzz_input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)):</a:t>
            </a:r>
          </a:p>
          <a:p>
            <a:pPr algn="ctr"/>
            <a:r>
              <a:rPr lang="en-US" sz="1600" dirty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...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534CB19-E826-9B49-8988-3FA6F60787C9}"/>
              </a:ext>
            </a:extLst>
          </p:cNvPr>
          <p:cNvCxnSpPr>
            <a:cxnSpLocks/>
          </p:cNvCxnSpPr>
          <p:nvPr/>
        </p:nvCxnSpPr>
        <p:spPr>
          <a:xfrm flipH="1">
            <a:off x="8819446" y="2786464"/>
            <a:ext cx="172428" cy="71852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0F3158D-42E3-694F-9EF6-55D64279DFAB}"/>
              </a:ext>
            </a:extLst>
          </p:cNvPr>
          <p:cNvCxnSpPr>
            <a:cxnSpLocks/>
          </p:cNvCxnSpPr>
          <p:nvPr/>
        </p:nvCxnSpPr>
        <p:spPr>
          <a:xfrm>
            <a:off x="2743200" y="3570665"/>
            <a:ext cx="102873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985DC243-3FB3-9644-80D0-45875D02CC63}"/>
              </a:ext>
            </a:extLst>
          </p:cNvPr>
          <p:cNvSpPr/>
          <p:nvPr/>
        </p:nvSpPr>
        <p:spPr>
          <a:xfrm>
            <a:off x="3702045" y="2707674"/>
            <a:ext cx="2048025" cy="541347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?</a:t>
            </a:r>
            <a:r>
              <a:rPr lang="en-US" sz="2000" dirty="0">
                <a:solidFill>
                  <a:schemeClr val="bg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foo&gt;</a:t>
            </a:r>
            <a:r>
              <a:rPr lang="en-US" sz="2000" dirty="0" err="1">
                <a:solidFill>
                  <a:schemeClr val="bg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ez</a:t>
            </a:r>
            <a:r>
              <a:rPr lang="en-US" sz="2000" dirty="0">
                <a:solidFill>
                  <a:schemeClr val="bg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&lt;/foo&gt;</a:t>
            </a:r>
            <a:endParaRPr lang="en-US" sz="1600" dirty="0">
              <a:solidFill>
                <a:schemeClr val="bg1"/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F2FE37E0-5505-AE4B-B93B-EBBDB9C1D128}"/>
              </a:ext>
            </a:extLst>
          </p:cNvPr>
          <p:cNvSpPr/>
          <p:nvPr/>
        </p:nvSpPr>
        <p:spPr>
          <a:xfrm>
            <a:off x="3851021" y="2915812"/>
            <a:ext cx="2048025" cy="541347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25400" dist="12700" dir="13500000" algn="br" rotWithShape="0">
              <a:schemeClr val="accent1">
                <a:lumMod val="50000"/>
                <a:alpha val="2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&lt;</a:t>
            </a:r>
            <a:r>
              <a:rPr lang="en-US" sz="2000" dirty="0">
                <a:solidFill>
                  <a:schemeClr val="tx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?</a:t>
            </a:r>
            <a:r>
              <a:rPr lang="en-US" sz="2000" dirty="0" err="1">
                <a:solidFill>
                  <a:schemeClr val="bg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oo</a:t>
            </a:r>
            <a:r>
              <a:rPr lang="en-US" sz="2000" dirty="0">
                <a:solidFill>
                  <a:schemeClr val="bg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&gt;</a:t>
            </a:r>
            <a:r>
              <a:rPr lang="en-US" sz="2000" dirty="0" err="1">
                <a:solidFill>
                  <a:schemeClr val="bg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ez</a:t>
            </a:r>
            <a:r>
              <a:rPr lang="en-US" sz="2000" dirty="0">
                <a:solidFill>
                  <a:schemeClr val="bg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&lt;/foo&gt;</a:t>
            </a:r>
            <a:endParaRPr lang="en-US" sz="1600" dirty="0">
              <a:solidFill>
                <a:schemeClr val="bg1"/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544D0A9-DB73-2A40-8231-78EF091CA778}"/>
              </a:ext>
            </a:extLst>
          </p:cNvPr>
          <p:cNvSpPr/>
          <p:nvPr/>
        </p:nvSpPr>
        <p:spPr>
          <a:xfrm>
            <a:off x="4677294" y="3300870"/>
            <a:ext cx="697423" cy="4036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...</a:t>
            </a:r>
            <a:endParaRPr lang="en-US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171B1D08-4EAB-A647-9A74-43991629E80A}"/>
              </a:ext>
            </a:extLst>
          </p:cNvPr>
          <p:cNvSpPr/>
          <p:nvPr/>
        </p:nvSpPr>
        <p:spPr>
          <a:xfrm>
            <a:off x="4560753" y="3502680"/>
            <a:ext cx="2048025" cy="541347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25400" dist="12700" dir="13500000" algn="br" rotWithShape="0">
              <a:schemeClr val="accent1">
                <a:lumMod val="50000"/>
                <a:alpha val="2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&lt;foo&gt;</a:t>
            </a:r>
            <a:r>
              <a:rPr lang="en-US" sz="2000" dirty="0">
                <a:solidFill>
                  <a:schemeClr val="tx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?</a:t>
            </a:r>
            <a:r>
              <a:rPr lang="en-US" sz="2000" dirty="0">
                <a:solidFill>
                  <a:schemeClr val="bg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z&lt;/foo&gt;</a:t>
            </a:r>
            <a:endParaRPr lang="en-US" sz="1600" dirty="0">
              <a:solidFill>
                <a:schemeClr val="bg1"/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5DF86B6-A9EE-3B48-95CB-D45C5ED5D05E}"/>
              </a:ext>
            </a:extLst>
          </p:cNvPr>
          <p:cNvCxnSpPr>
            <a:cxnSpLocks/>
          </p:cNvCxnSpPr>
          <p:nvPr/>
        </p:nvCxnSpPr>
        <p:spPr>
          <a:xfrm>
            <a:off x="6953865" y="3581551"/>
            <a:ext cx="98182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D8692113-A75E-9747-98AB-643C9B46D9DB}"/>
              </a:ext>
            </a:extLst>
          </p:cNvPr>
          <p:cNvSpPr txBox="1"/>
          <p:nvPr/>
        </p:nvSpPr>
        <p:spPr>
          <a:xfrm>
            <a:off x="3289649" y="2629572"/>
            <a:ext cx="5613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accent2"/>
                </a:solidFill>
              </a:rPr>
              <a:t>✗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0AF972F-5666-7546-8CF5-B279FAA6C81E}"/>
              </a:ext>
            </a:extLst>
          </p:cNvPr>
          <p:cNvSpPr txBox="1"/>
          <p:nvPr/>
        </p:nvSpPr>
        <p:spPr>
          <a:xfrm>
            <a:off x="3516784" y="2988958"/>
            <a:ext cx="5613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accent2"/>
                </a:solidFill>
              </a:rPr>
              <a:t>✗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D79C806-8C06-E549-8320-029A1A8635E7}"/>
              </a:ext>
            </a:extLst>
          </p:cNvPr>
          <p:cNvSpPr txBox="1"/>
          <p:nvPr/>
        </p:nvSpPr>
        <p:spPr>
          <a:xfrm>
            <a:off x="4248715" y="3425740"/>
            <a:ext cx="5309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accent1">
                    <a:lumMod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✓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CBCFEA0-04B3-A14F-B0CA-F1F5310CF08C}"/>
              </a:ext>
            </a:extLst>
          </p:cNvPr>
          <p:cNvSpPr txBox="1"/>
          <p:nvPr/>
        </p:nvSpPr>
        <p:spPr>
          <a:xfrm>
            <a:off x="11649767" y="2175691"/>
            <a:ext cx="5309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accent1">
                    <a:lumMod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✓</a:t>
            </a:r>
          </a:p>
        </p:txBody>
      </p:sp>
    </p:spTree>
    <p:extLst>
      <p:ext uri="{BB962C8B-B14F-4D97-AF65-F5344CB8AC3E}">
        <p14:creationId xmlns:p14="http://schemas.microsoft.com/office/powerpoint/2010/main" val="413822477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94552-F515-5F4F-BB5A-6FAE6730A9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FairFuzz: Branch Mask Computation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3A2828-5F44-494E-982B-D25DB9B002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C76E6-F2C8-8B45-997F-4F8FA812D073}" type="datetime1">
              <a:rPr lang="en-US" smtClean="0"/>
              <a:t>4/21/23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E38161-06F1-0B4E-B193-D3B5BDB4A2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Caroline Lemieux --- Expanding the Reach of Fuzzing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A5D4E8-4979-DA49-AC2E-8D9FC629F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9A0EA-CFA7-AC46-B8D1-7520C822D2F1}" type="slidenum">
              <a:rPr lang="en-US" smtClean="0"/>
              <a:t>127</a:t>
            </a:fld>
            <a:endParaRPr lang="en-US"/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28303F6F-ED0E-CB4C-B0BD-758E1C43F26E}"/>
              </a:ext>
            </a:extLst>
          </p:cNvPr>
          <p:cNvSpPr/>
          <p:nvPr/>
        </p:nvSpPr>
        <p:spPr>
          <a:xfrm>
            <a:off x="606243" y="3315661"/>
            <a:ext cx="2048025" cy="541347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&lt;foo&gt;</a:t>
            </a:r>
            <a:r>
              <a:rPr lang="en-US" sz="2000" dirty="0" err="1">
                <a:solidFill>
                  <a:schemeClr val="bg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ez</a:t>
            </a:r>
            <a:r>
              <a:rPr lang="en-US" sz="2000" dirty="0">
                <a:solidFill>
                  <a:schemeClr val="bg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&lt;/foo&gt;</a:t>
            </a:r>
            <a:endParaRPr lang="en-US" sz="1600" dirty="0">
              <a:solidFill>
                <a:schemeClr val="bg1"/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pic>
        <p:nvPicPr>
          <p:cNvPr id="31" name="Content Placeholder 7" descr="Document">
            <a:extLst>
              <a:ext uri="{FF2B5EF4-FFF2-40B4-BE49-F238E27FC236}">
                <a16:creationId xmlns:a16="http://schemas.microsoft.com/office/drawing/2014/main" id="{15F14E2D-C4A3-8A49-ADFB-14DFE11E74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31162" y="2143997"/>
            <a:ext cx="2721425" cy="2721425"/>
          </a:xfrm>
          <a:prstGeom prst="rect">
            <a:avLst/>
          </a:prstGeom>
        </p:spPr>
      </p:pic>
      <p:pic>
        <p:nvPicPr>
          <p:cNvPr id="32" name="Graphic 31" descr="Bug">
            <a:extLst>
              <a:ext uri="{FF2B5EF4-FFF2-40B4-BE49-F238E27FC236}">
                <a16:creationId xmlns:a16="http://schemas.microsoft.com/office/drawing/2014/main" id="{6D2B6A98-67E8-EC41-8932-0BD88C9779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32636" y="3579901"/>
            <a:ext cx="309381" cy="309381"/>
          </a:xfrm>
          <a:prstGeom prst="rect">
            <a:avLst/>
          </a:prstGeom>
        </p:spPr>
      </p:pic>
      <p:pic>
        <p:nvPicPr>
          <p:cNvPr id="33" name="Graphic 32" descr="Bug">
            <a:extLst>
              <a:ext uri="{FF2B5EF4-FFF2-40B4-BE49-F238E27FC236}">
                <a16:creationId xmlns:a16="http://schemas.microsoft.com/office/drawing/2014/main" id="{93FE7666-6CB6-344C-9675-8310C0FDE4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289827" y="4029407"/>
            <a:ext cx="309381" cy="309381"/>
          </a:xfrm>
          <a:prstGeom prst="rect">
            <a:avLst/>
          </a:prstGeom>
        </p:spPr>
      </p:pic>
      <p:pic>
        <p:nvPicPr>
          <p:cNvPr id="34" name="Graphic 33" descr="Bug">
            <a:extLst>
              <a:ext uri="{FF2B5EF4-FFF2-40B4-BE49-F238E27FC236}">
                <a16:creationId xmlns:a16="http://schemas.microsoft.com/office/drawing/2014/main" id="{6482FA16-4181-7348-9526-FA0068378F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289827" y="3222522"/>
            <a:ext cx="309381" cy="309381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D8E53561-C271-7844-8335-F1516C670B22}"/>
              </a:ext>
            </a:extLst>
          </p:cNvPr>
          <p:cNvSpPr txBox="1"/>
          <p:nvPr/>
        </p:nvSpPr>
        <p:spPr>
          <a:xfrm>
            <a:off x="8642017" y="1879478"/>
            <a:ext cx="3326552" cy="830997"/>
          </a:xfrm>
          <a:prstGeom prst="rect">
            <a:avLst/>
          </a:prstGeom>
          <a:solidFill>
            <a:srgbClr val="FBFBFB"/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...</a:t>
            </a:r>
            <a:endParaRPr lang="en-US" sz="1600" dirty="0">
              <a:solidFill>
                <a:schemeClr val="accent6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1600" dirty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if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(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tags_match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fuzz_input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)):</a:t>
            </a:r>
          </a:p>
          <a:p>
            <a:pPr algn="ctr"/>
            <a:r>
              <a:rPr lang="en-US" sz="1600" dirty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...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534CB19-E826-9B49-8988-3FA6F60787C9}"/>
              </a:ext>
            </a:extLst>
          </p:cNvPr>
          <p:cNvCxnSpPr>
            <a:cxnSpLocks/>
          </p:cNvCxnSpPr>
          <p:nvPr/>
        </p:nvCxnSpPr>
        <p:spPr>
          <a:xfrm flipH="1">
            <a:off x="8819446" y="2786464"/>
            <a:ext cx="172428" cy="71852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0F3158D-42E3-694F-9EF6-55D64279DFAB}"/>
              </a:ext>
            </a:extLst>
          </p:cNvPr>
          <p:cNvCxnSpPr>
            <a:cxnSpLocks/>
          </p:cNvCxnSpPr>
          <p:nvPr/>
        </p:nvCxnSpPr>
        <p:spPr>
          <a:xfrm>
            <a:off x="2743200" y="3570665"/>
            <a:ext cx="102873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985DC243-3FB3-9644-80D0-45875D02CC63}"/>
              </a:ext>
            </a:extLst>
          </p:cNvPr>
          <p:cNvSpPr/>
          <p:nvPr/>
        </p:nvSpPr>
        <p:spPr>
          <a:xfrm>
            <a:off x="3702045" y="2707674"/>
            <a:ext cx="2048025" cy="541347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?</a:t>
            </a:r>
            <a:r>
              <a:rPr lang="en-US" sz="2000" dirty="0">
                <a:solidFill>
                  <a:schemeClr val="bg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foo&gt;</a:t>
            </a:r>
            <a:r>
              <a:rPr lang="en-US" sz="2000" dirty="0" err="1">
                <a:solidFill>
                  <a:schemeClr val="bg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ez</a:t>
            </a:r>
            <a:r>
              <a:rPr lang="en-US" sz="2000" dirty="0">
                <a:solidFill>
                  <a:schemeClr val="bg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&lt;/foo&gt;</a:t>
            </a:r>
            <a:endParaRPr lang="en-US" sz="1600" dirty="0">
              <a:solidFill>
                <a:schemeClr val="bg1"/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F2FE37E0-5505-AE4B-B93B-EBBDB9C1D128}"/>
              </a:ext>
            </a:extLst>
          </p:cNvPr>
          <p:cNvSpPr/>
          <p:nvPr/>
        </p:nvSpPr>
        <p:spPr>
          <a:xfrm>
            <a:off x="3851021" y="2915812"/>
            <a:ext cx="2048025" cy="541347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25400" dist="12700" dir="13500000" algn="br" rotWithShape="0">
              <a:schemeClr val="accent1">
                <a:lumMod val="50000"/>
                <a:alpha val="2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&lt;</a:t>
            </a:r>
            <a:r>
              <a:rPr lang="en-US" sz="2000" dirty="0">
                <a:solidFill>
                  <a:schemeClr val="tx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?</a:t>
            </a:r>
            <a:r>
              <a:rPr lang="en-US" sz="2000" dirty="0" err="1">
                <a:solidFill>
                  <a:schemeClr val="bg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oo</a:t>
            </a:r>
            <a:r>
              <a:rPr lang="en-US" sz="2000" dirty="0">
                <a:solidFill>
                  <a:schemeClr val="bg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&gt;</a:t>
            </a:r>
            <a:r>
              <a:rPr lang="en-US" sz="2000" dirty="0" err="1">
                <a:solidFill>
                  <a:schemeClr val="bg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ez</a:t>
            </a:r>
            <a:r>
              <a:rPr lang="en-US" sz="2000" dirty="0">
                <a:solidFill>
                  <a:schemeClr val="bg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&lt;/foo&gt;</a:t>
            </a:r>
            <a:endParaRPr lang="en-US" sz="1600" dirty="0">
              <a:solidFill>
                <a:schemeClr val="bg1"/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544D0A9-DB73-2A40-8231-78EF091CA778}"/>
              </a:ext>
            </a:extLst>
          </p:cNvPr>
          <p:cNvSpPr/>
          <p:nvPr/>
        </p:nvSpPr>
        <p:spPr>
          <a:xfrm>
            <a:off x="4677294" y="3300870"/>
            <a:ext cx="697423" cy="4036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...</a:t>
            </a:r>
            <a:endParaRPr lang="en-US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171B1D08-4EAB-A647-9A74-43991629E80A}"/>
              </a:ext>
            </a:extLst>
          </p:cNvPr>
          <p:cNvSpPr/>
          <p:nvPr/>
        </p:nvSpPr>
        <p:spPr>
          <a:xfrm>
            <a:off x="4560753" y="3502680"/>
            <a:ext cx="2048025" cy="541347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25400" dist="12700" dir="13500000" algn="br" rotWithShape="0">
              <a:schemeClr val="accent1">
                <a:lumMod val="50000"/>
                <a:alpha val="2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&lt;foo&gt;</a:t>
            </a:r>
            <a:r>
              <a:rPr lang="en-US" sz="2000" dirty="0">
                <a:solidFill>
                  <a:schemeClr val="tx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?</a:t>
            </a:r>
            <a:r>
              <a:rPr lang="en-US" sz="2000" dirty="0">
                <a:solidFill>
                  <a:schemeClr val="bg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z&lt;/foo&gt;</a:t>
            </a:r>
            <a:endParaRPr lang="en-US" sz="1600" dirty="0">
              <a:solidFill>
                <a:schemeClr val="bg1"/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81200A73-17F0-B248-8538-1C1604A0640A}"/>
              </a:ext>
            </a:extLst>
          </p:cNvPr>
          <p:cNvSpPr/>
          <p:nvPr/>
        </p:nvSpPr>
        <p:spPr>
          <a:xfrm>
            <a:off x="4802032" y="3665297"/>
            <a:ext cx="2048025" cy="541347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25400" dist="12700" dir="13500000" algn="br" rotWithShape="0">
              <a:schemeClr val="accent1">
                <a:lumMod val="50000"/>
                <a:alpha val="2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&lt;foo&gt;e</a:t>
            </a:r>
            <a:r>
              <a:rPr lang="en-US" sz="2000" dirty="0">
                <a:solidFill>
                  <a:schemeClr val="tx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?</a:t>
            </a:r>
            <a:r>
              <a:rPr lang="en-US" sz="2000" dirty="0">
                <a:solidFill>
                  <a:schemeClr val="bg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&lt;/foo&gt;</a:t>
            </a:r>
            <a:endParaRPr lang="en-US" sz="1600" dirty="0">
              <a:solidFill>
                <a:schemeClr val="bg1"/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5DF86B6-A9EE-3B48-95CB-D45C5ED5D05E}"/>
              </a:ext>
            </a:extLst>
          </p:cNvPr>
          <p:cNvCxnSpPr>
            <a:cxnSpLocks/>
          </p:cNvCxnSpPr>
          <p:nvPr/>
        </p:nvCxnSpPr>
        <p:spPr>
          <a:xfrm>
            <a:off x="6953865" y="3581551"/>
            <a:ext cx="98182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D8692113-A75E-9747-98AB-643C9B46D9DB}"/>
              </a:ext>
            </a:extLst>
          </p:cNvPr>
          <p:cNvSpPr txBox="1"/>
          <p:nvPr/>
        </p:nvSpPr>
        <p:spPr>
          <a:xfrm>
            <a:off x="3289649" y="2629572"/>
            <a:ext cx="5613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accent2"/>
                </a:solidFill>
              </a:rPr>
              <a:t>✗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0AF972F-5666-7546-8CF5-B279FAA6C81E}"/>
              </a:ext>
            </a:extLst>
          </p:cNvPr>
          <p:cNvSpPr txBox="1"/>
          <p:nvPr/>
        </p:nvSpPr>
        <p:spPr>
          <a:xfrm>
            <a:off x="3516784" y="2988958"/>
            <a:ext cx="5613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accent2"/>
                </a:solidFill>
              </a:rPr>
              <a:t>✗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D79C806-8C06-E549-8320-029A1A8635E7}"/>
              </a:ext>
            </a:extLst>
          </p:cNvPr>
          <p:cNvSpPr txBox="1"/>
          <p:nvPr/>
        </p:nvSpPr>
        <p:spPr>
          <a:xfrm>
            <a:off x="4248715" y="3425740"/>
            <a:ext cx="5309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accent1">
                    <a:lumMod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✓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CBCFEA0-04B3-A14F-B0CA-F1F5310CF08C}"/>
              </a:ext>
            </a:extLst>
          </p:cNvPr>
          <p:cNvSpPr txBox="1"/>
          <p:nvPr/>
        </p:nvSpPr>
        <p:spPr>
          <a:xfrm>
            <a:off x="11649767" y="2175691"/>
            <a:ext cx="5309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accent1">
                    <a:lumMod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✓</a:t>
            </a:r>
          </a:p>
        </p:txBody>
      </p:sp>
    </p:spTree>
    <p:extLst>
      <p:ext uri="{BB962C8B-B14F-4D97-AF65-F5344CB8AC3E}">
        <p14:creationId xmlns:p14="http://schemas.microsoft.com/office/powerpoint/2010/main" val="2974852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94552-F515-5F4F-BB5A-6FAE6730A9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FairFuzz: Branch Mask Computation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3A2828-5F44-494E-982B-D25DB9B002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A1FB0D-9FC5-E04E-8239-D98344EB7FC9}" type="datetime1">
              <a:rPr lang="en-US" smtClean="0"/>
              <a:t>4/21/23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E38161-06F1-0B4E-B193-D3B5BDB4A2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Caroline Lemieux --- Expanding the Reach of Fuzzing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A5D4E8-4979-DA49-AC2E-8D9FC629F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9A0EA-CFA7-AC46-B8D1-7520C822D2F1}" type="slidenum">
              <a:rPr lang="en-US" smtClean="0"/>
              <a:t>128</a:t>
            </a:fld>
            <a:endParaRPr lang="en-US"/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28303F6F-ED0E-CB4C-B0BD-758E1C43F26E}"/>
              </a:ext>
            </a:extLst>
          </p:cNvPr>
          <p:cNvSpPr/>
          <p:nvPr/>
        </p:nvSpPr>
        <p:spPr>
          <a:xfrm>
            <a:off x="606243" y="3315661"/>
            <a:ext cx="2048025" cy="541347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&lt;foo&gt;</a:t>
            </a:r>
            <a:r>
              <a:rPr lang="en-US" sz="2000" dirty="0" err="1">
                <a:solidFill>
                  <a:schemeClr val="bg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ez</a:t>
            </a:r>
            <a:r>
              <a:rPr lang="en-US" sz="2000" dirty="0">
                <a:solidFill>
                  <a:schemeClr val="bg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&lt;/foo&gt;</a:t>
            </a:r>
            <a:endParaRPr lang="en-US" sz="1600" dirty="0">
              <a:solidFill>
                <a:schemeClr val="bg1"/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pic>
        <p:nvPicPr>
          <p:cNvPr id="31" name="Content Placeholder 7" descr="Document">
            <a:extLst>
              <a:ext uri="{FF2B5EF4-FFF2-40B4-BE49-F238E27FC236}">
                <a16:creationId xmlns:a16="http://schemas.microsoft.com/office/drawing/2014/main" id="{15F14E2D-C4A3-8A49-ADFB-14DFE11E74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31162" y="2143997"/>
            <a:ext cx="2721425" cy="2721425"/>
          </a:xfrm>
          <a:prstGeom prst="rect">
            <a:avLst/>
          </a:prstGeom>
        </p:spPr>
      </p:pic>
      <p:pic>
        <p:nvPicPr>
          <p:cNvPr id="32" name="Graphic 31" descr="Bug">
            <a:extLst>
              <a:ext uri="{FF2B5EF4-FFF2-40B4-BE49-F238E27FC236}">
                <a16:creationId xmlns:a16="http://schemas.microsoft.com/office/drawing/2014/main" id="{6D2B6A98-67E8-EC41-8932-0BD88C9779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32636" y="3579901"/>
            <a:ext cx="309381" cy="309381"/>
          </a:xfrm>
          <a:prstGeom prst="rect">
            <a:avLst/>
          </a:prstGeom>
        </p:spPr>
      </p:pic>
      <p:pic>
        <p:nvPicPr>
          <p:cNvPr id="33" name="Graphic 32" descr="Bug">
            <a:extLst>
              <a:ext uri="{FF2B5EF4-FFF2-40B4-BE49-F238E27FC236}">
                <a16:creationId xmlns:a16="http://schemas.microsoft.com/office/drawing/2014/main" id="{93FE7666-6CB6-344C-9675-8310C0FDE4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289827" y="4029407"/>
            <a:ext cx="309381" cy="309381"/>
          </a:xfrm>
          <a:prstGeom prst="rect">
            <a:avLst/>
          </a:prstGeom>
        </p:spPr>
      </p:pic>
      <p:pic>
        <p:nvPicPr>
          <p:cNvPr id="34" name="Graphic 33" descr="Bug">
            <a:extLst>
              <a:ext uri="{FF2B5EF4-FFF2-40B4-BE49-F238E27FC236}">
                <a16:creationId xmlns:a16="http://schemas.microsoft.com/office/drawing/2014/main" id="{6482FA16-4181-7348-9526-FA0068378F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289827" y="3222522"/>
            <a:ext cx="309381" cy="309381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D8E53561-C271-7844-8335-F1516C670B22}"/>
              </a:ext>
            </a:extLst>
          </p:cNvPr>
          <p:cNvSpPr txBox="1"/>
          <p:nvPr/>
        </p:nvSpPr>
        <p:spPr>
          <a:xfrm>
            <a:off x="8642017" y="1879478"/>
            <a:ext cx="3326552" cy="830997"/>
          </a:xfrm>
          <a:prstGeom prst="rect">
            <a:avLst/>
          </a:prstGeom>
          <a:solidFill>
            <a:srgbClr val="FBFBFB"/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...</a:t>
            </a:r>
            <a:endParaRPr lang="en-US" sz="1600" dirty="0">
              <a:solidFill>
                <a:schemeClr val="accent6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1600" dirty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if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(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tags_match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fuzz_input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)):</a:t>
            </a:r>
          </a:p>
          <a:p>
            <a:pPr algn="ctr"/>
            <a:r>
              <a:rPr lang="en-US" sz="1600" dirty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...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534CB19-E826-9B49-8988-3FA6F60787C9}"/>
              </a:ext>
            </a:extLst>
          </p:cNvPr>
          <p:cNvCxnSpPr>
            <a:cxnSpLocks/>
          </p:cNvCxnSpPr>
          <p:nvPr/>
        </p:nvCxnSpPr>
        <p:spPr>
          <a:xfrm flipH="1">
            <a:off x="8819446" y="2786464"/>
            <a:ext cx="172428" cy="71852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0F3158D-42E3-694F-9EF6-55D64279DFAB}"/>
              </a:ext>
            </a:extLst>
          </p:cNvPr>
          <p:cNvCxnSpPr>
            <a:cxnSpLocks/>
          </p:cNvCxnSpPr>
          <p:nvPr/>
        </p:nvCxnSpPr>
        <p:spPr>
          <a:xfrm>
            <a:off x="2743200" y="3570665"/>
            <a:ext cx="102873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985DC243-3FB3-9644-80D0-45875D02CC63}"/>
              </a:ext>
            </a:extLst>
          </p:cNvPr>
          <p:cNvSpPr/>
          <p:nvPr/>
        </p:nvSpPr>
        <p:spPr>
          <a:xfrm>
            <a:off x="3702045" y="2707674"/>
            <a:ext cx="2048025" cy="541347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?</a:t>
            </a:r>
            <a:r>
              <a:rPr lang="en-US" sz="2000" dirty="0">
                <a:solidFill>
                  <a:schemeClr val="bg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foo&gt;</a:t>
            </a:r>
            <a:r>
              <a:rPr lang="en-US" sz="2000" dirty="0" err="1">
                <a:solidFill>
                  <a:schemeClr val="bg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ez</a:t>
            </a:r>
            <a:r>
              <a:rPr lang="en-US" sz="2000" dirty="0">
                <a:solidFill>
                  <a:schemeClr val="bg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&lt;/foo&gt;</a:t>
            </a:r>
            <a:endParaRPr lang="en-US" sz="1600" dirty="0">
              <a:solidFill>
                <a:schemeClr val="bg1"/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F2FE37E0-5505-AE4B-B93B-EBBDB9C1D128}"/>
              </a:ext>
            </a:extLst>
          </p:cNvPr>
          <p:cNvSpPr/>
          <p:nvPr/>
        </p:nvSpPr>
        <p:spPr>
          <a:xfrm>
            <a:off x="3851021" y="2915812"/>
            <a:ext cx="2048025" cy="541347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25400" dist="12700" dir="13500000" algn="br" rotWithShape="0">
              <a:schemeClr val="accent1">
                <a:lumMod val="50000"/>
                <a:alpha val="2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&lt;</a:t>
            </a:r>
            <a:r>
              <a:rPr lang="en-US" sz="2000" dirty="0">
                <a:solidFill>
                  <a:schemeClr val="tx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?</a:t>
            </a:r>
            <a:r>
              <a:rPr lang="en-US" sz="2000" dirty="0" err="1">
                <a:solidFill>
                  <a:schemeClr val="bg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oo</a:t>
            </a:r>
            <a:r>
              <a:rPr lang="en-US" sz="2000" dirty="0">
                <a:solidFill>
                  <a:schemeClr val="bg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&gt;</a:t>
            </a:r>
            <a:r>
              <a:rPr lang="en-US" sz="2000" dirty="0" err="1">
                <a:solidFill>
                  <a:schemeClr val="bg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ez</a:t>
            </a:r>
            <a:r>
              <a:rPr lang="en-US" sz="2000" dirty="0">
                <a:solidFill>
                  <a:schemeClr val="bg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&lt;/foo&gt;</a:t>
            </a:r>
            <a:endParaRPr lang="en-US" sz="1600" dirty="0">
              <a:solidFill>
                <a:schemeClr val="bg1"/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544D0A9-DB73-2A40-8231-78EF091CA778}"/>
              </a:ext>
            </a:extLst>
          </p:cNvPr>
          <p:cNvSpPr/>
          <p:nvPr/>
        </p:nvSpPr>
        <p:spPr>
          <a:xfrm>
            <a:off x="4677294" y="3300870"/>
            <a:ext cx="697423" cy="4036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...</a:t>
            </a:r>
            <a:endParaRPr lang="en-US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171B1D08-4EAB-A647-9A74-43991629E80A}"/>
              </a:ext>
            </a:extLst>
          </p:cNvPr>
          <p:cNvSpPr/>
          <p:nvPr/>
        </p:nvSpPr>
        <p:spPr>
          <a:xfrm>
            <a:off x="4560753" y="3502680"/>
            <a:ext cx="2048025" cy="541347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25400" dist="12700" dir="13500000" algn="br" rotWithShape="0">
              <a:schemeClr val="accent1">
                <a:lumMod val="50000"/>
                <a:alpha val="2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&lt;foo&gt;</a:t>
            </a:r>
            <a:r>
              <a:rPr lang="en-US" sz="2000" dirty="0">
                <a:solidFill>
                  <a:schemeClr val="tx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?</a:t>
            </a:r>
            <a:r>
              <a:rPr lang="en-US" sz="2000" dirty="0">
                <a:solidFill>
                  <a:schemeClr val="bg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z&lt;/foo&gt;</a:t>
            </a:r>
            <a:endParaRPr lang="en-US" sz="1600" dirty="0">
              <a:solidFill>
                <a:schemeClr val="bg1"/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81200A73-17F0-B248-8538-1C1604A0640A}"/>
              </a:ext>
            </a:extLst>
          </p:cNvPr>
          <p:cNvSpPr/>
          <p:nvPr/>
        </p:nvSpPr>
        <p:spPr>
          <a:xfrm>
            <a:off x="4802032" y="3665297"/>
            <a:ext cx="2048025" cy="541347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25400" dist="12700" dir="13500000" algn="br" rotWithShape="0">
              <a:schemeClr val="accent1">
                <a:lumMod val="50000"/>
                <a:alpha val="2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&lt;foo&gt;e</a:t>
            </a:r>
            <a:r>
              <a:rPr lang="en-US" sz="2000" dirty="0">
                <a:solidFill>
                  <a:schemeClr val="tx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?</a:t>
            </a:r>
            <a:r>
              <a:rPr lang="en-US" sz="2000" dirty="0">
                <a:solidFill>
                  <a:schemeClr val="bg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&lt;/foo&gt;</a:t>
            </a:r>
            <a:endParaRPr lang="en-US" sz="1600" dirty="0">
              <a:solidFill>
                <a:schemeClr val="bg1"/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5DF86B6-A9EE-3B48-95CB-D45C5ED5D05E}"/>
              </a:ext>
            </a:extLst>
          </p:cNvPr>
          <p:cNvCxnSpPr>
            <a:cxnSpLocks/>
          </p:cNvCxnSpPr>
          <p:nvPr/>
        </p:nvCxnSpPr>
        <p:spPr>
          <a:xfrm>
            <a:off x="6953865" y="3581551"/>
            <a:ext cx="98182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D8692113-A75E-9747-98AB-643C9B46D9DB}"/>
              </a:ext>
            </a:extLst>
          </p:cNvPr>
          <p:cNvSpPr txBox="1"/>
          <p:nvPr/>
        </p:nvSpPr>
        <p:spPr>
          <a:xfrm>
            <a:off x="3289649" y="2629572"/>
            <a:ext cx="5613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accent2"/>
                </a:solidFill>
              </a:rPr>
              <a:t>✗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0AF972F-5666-7546-8CF5-B279FAA6C81E}"/>
              </a:ext>
            </a:extLst>
          </p:cNvPr>
          <p:cNvSpPr txBox="1"/>
          <p:nvPr/>
        </p:nvSpPr>
        <p:spPr>
          <a:xfrm>
            <a:off x="3516784" y="2988958"/>
            <a:ext cx="5613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accent2"/>
                </a:solidFill>
              </a:rPr>
              <a:t>✗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D79C806-8C06-E549-8320-029A1A8635E7}"/>
              </a:ext>
            </a:extLst>
          </p:cNvPr>
          <p:cNvSpPr txBox="1"/>
          <p:nvPr/>
        </p:nvSpPr>
        <p:spPr>
          <a:xfrm>
            <a:off x="4248715" y="3425740"/>
            <a:ext cx="5309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accent1">
                    <a:lumMod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✓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80C9D2E-1E91-6A42-BD5C-D4F08575A0C7}"/>
              </a:ext>
            </a:extLst>
          </p:cNvPr>
          <p:cNvSpPr txBox="1"/>
          <p:nvPr/>
        </p:nvSpPr>
        <p:spPr>
          <a:xfrm>
            <a:off x="4554262" y="3752977"/>
            <a:ext cx="5309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accent1">
                    <a:lumMod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✓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CBCFEA0-04B3-A14F-B0CA-F1F5310CF08C}"/>
              </a:ext>
            </a:extLst>
          </p:cNvPr>
          <p:cNvSpPr txBox="1"/>
          <p:nvPr/>
        </p:nvSpPr>
        <p:spPr>
          <a:xfrm>
            <a:off x="11649767" y="2175691"/>
            <a:ext cx="5309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accent1">
                    <a:lumMod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✓</a:t>
            </a:r>
          </a:p>
        </p:txBody>
      </p:sp>
    </p:spTree>
    <p:extLst>
      <p:ext uri="{BB962C8B-B14F-4D97-AF65-F5344CB8AC3E}">
        <p14:creationId xmlns:p14="http://schemas.microsoft.com/office/powerpoint/2010/main" val="146732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B3266D-01EA-0F41-BE39-9CB79449B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BE390-D51E-8245-A456-17E94C6011AC}" type="datetime1">
              <a:rPr lang="en-US" smtClean="0"/>
              <a:t>4/21/23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2921C1-B4D4-9042-B429-C2CE647AFD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Caroline Lemieux --- Expanding the Reach of Fuzzing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B88DFB-D69E-6E43-96A2-C6B901716E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9A0EA-CFA7-AC46-B8D1-7520C822D2F1}" type="slidenum">
              <a:rPr lang="en-US" smtClean="0"/>
              <a:t>12</a:t>
            </a:fld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4EF93D5-613B-F744-B686-228CAD59C48F}"/>
              </a:ext>
            </a:extLst>
          </p:cNvPr>
          <p:cNvSpPr/>
          <p:nvPr/>
        </p:nvSpPr>
        <p:spPr>
          <a:xfrm>
            <a:off x="2919355" y="779812"/>
            <a:ext cx="6353299" cy="847110"/>
          </a:xfrm>
          <a:prstGeom prst="roundRect">
            <a:avLst>
              <a:gd name="adj" fmla="val 4069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Background on Fuzzing</a:t>
            </a:r>
          </a:p>
        </p:txBody>
      </p:sp>
      <p:sp>
        <p:nvSpPr>
          <p:cNvPr id="7" name="!!plz2">
            <a:extLst>
              <a:ext uri="{FF2B5EF4-FFF2-40B4-BE49-F238E27FC236}">
                <a16:creationId xmlns:a16="http://schemas.microsoft.com/office/drawing/2014/main" id="{E82DAE01-E01D-9041-8B40-2562AF0779B2}"/>
              </a:ext>
            </a:extLst>
          </p:cNvPr>
          <p:cNvSpPr/>
          <p:nvPr/>
        </p:nvSpPr>
        <p:spPr>
          <a:xfrm>
            <a:off x="2919350" y="3918373"/>
            <a:ext cx="6353299" cy="847110"/>
          </a:xfrm>
          <a:prstGeom prst="roundRect">
            <a:avLst>
              <a:gd name="adj" fmla="val 4069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3600" dirty="0">
              <a:solidFill>
                <a:schemeClr val="tx1"/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sp>
        <p:nvSpPr>
          <p:cNvPr id="11" name="!!perf">
            <a:extLst>
              <a:ext uri="{FF2B5EF4-FFF2-40B4-BE49-F238E27FC236}">
                <a16:creationId xmlns:a16="http://schemas.microsoft.com/office/drawing/2014/main" id="{56BBA310-8D80-E845-9502-E5BC89058E10}"/>
              </a:ext>
            </a:extLst>
          </p:cNvPr>
          <p:cNvSpPr/>
          <p:nvPr/>
        </p:nvSpPr>
        <p:spPr>
          <a:xfrm>
            <a:off x="2919354" y="1825999"/>
            <a:ext cx="6353299" cy="847110"/>
          </a:xfrm>
          <a:prstGeom prst="roundRect">
            <a:avLst>
              <a:gd name="adj" fmla="val 4069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dirty="0">
                <a:solidFill>
                  <a:schemeClr val="tx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Performance Bugs</a:t>
            </a:r>
          </a:p>
        </p:txBody>
      </p:sp>
      <p:sp>
        <p:nvSpPr>
          <p:cNvPr id="12" name="!!plz">
            <a:extLst>
              <a:ext uri="{FF2B5EF4-FFF2-40B4-BE49-F238E27FC236}">
                <a16:creationId xmlns:a16="http://schemas.microsoft.com/office/drawing/2014/main" id="{519B3489-33E0-6F46-AB55-D815B54D4F09}"/>
              </a:ext>
            </a:extLst>
          </p:cNvPr>
          <p:cNvSpPr/>
          <p:nvPr/>
        </p:nvSpPr>
        <p:spPr>
          <a:xfrm>
            <a:off x="2919351" y="2872186"/>
            <a:ext cx="6353299" cy="847110"/>
          </a:xfrm>
          <a:prstGeom prst="roundRect">
            <a:avLst>
              <a:gd name="adj" fmla="val 4069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3600" dirty="0">
              <a:solidFill>
                <a:schemeClr val="tx1"/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D8FB7CAD-C285-DF49-BFAB-1AA1BD99A5CA}"/>
              </a:ext>
            </a:extLst>
          </p:cNvPr>
          <p:cNvSpPr/>
          <p:nvPr/>
        </p:nvSpPr>
        <p:spPr>
          <a:xfrm>
            <a:off x="2919350" y="4964560"/>
            <a:ext cx="6353299" cy="847110"/>
          </a:xfrm>
          <a:prstGeom prst="roundRect">
            <a:avLst>
              <a:gd name="adj" fmla="val 4069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Future Directions</a:t>
            </a:r>
          </a:p>
        </p:txBody>
      </p:sp>
      <p:pic>
        <p:nvPicPr>
          <p:cNvPr id="10" name="Graphic 9" descr="Butterfly">
            <a:extLst>
              <a:ext uri="{FF2B5EF4-FFF2-40B4-BE49-F238E27FC236}">
                <a16:creationId xmlns:a16="http://schemas.microsoft.com/office/drawing/2014/main" id="{7DB59EA0-EDBE-6D4C-B1F7-2FF131AB3C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58246" y="180514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2251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94552-F515-5F4F-BB5A-6FAE6730A9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FairFuzz: Branch Mask Computation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3A2828-5F44-494E-982B-D25DB9B002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F7A84-D9FD-9144-B1C7-887C07D60FD8}" type="datetime1">
              <a:rPr lang="en-US" smtClean="0"/>
              <a:t>4/21/23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E38161-06F1-0B4E-B193-D3B5BDB4A2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Caroline Lemieux --- Expanding the Reach of Fuzzing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A5D4E8-4979-DA49-AC2E-8D9FC629F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9A0EA-CFA7-AC46-B8D1-7520C822D2F1}" type="slidenum">
              <a:rPr lang="en-US" smtClean="0"/>
              <a:t>129</a:t>
            </a:fld>
            <a:endParaRPr lang="en-US"/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28303F6F-ED0E-CB4C-B0BD-758E1C43F26E}"/>
              </a:ext>
            </a:extLst>
          </p:cNvPr>
          <p:cNvSpPr/>
          <p:nvPr/>
        </p:nvSpPr>
        <p:spPr>
          <a:xfrm>
            <a:off x="606243" y="3315661"/>
            <a:ext cx="2048025" cy="541347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&lt;foo&gt;</a:t>
            </a:r>
            <a:r>
              <a:rPr lang="en-US" sz="2000" dirty="0" err="1">
                <a:solidFill>
                  <a:schemeClr val="bg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ez</a:t>
            </a:r>
            <a:r>
              <a:rPr lang="en-US" sz="2000" dirty="0">
                <a:solidFill>
                  <a:schemeClr val="bg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&lt;/foo&gt;</a:t>
            </a:r>
            <a:endParaRPr lang="en-US" sz="1600" dirty="0">
              <a:solidFill>
                <a:schemeClr val="bg1"/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pic>
        <p:nvPicPr>
          <p:cNvPr id="31" name="Content Placeholder 7" descr="Document">
            <a:extLst>
              <a:ext uri="{FF2B5EF4-FFF2-40B4-BE49-F238E27FC236}">
                <a16:creationId xmlns:a16="http://schemas.microsoft.com/office/drawing/2014/main" id="{15F14E2D-C4A3-8A49-ADFB-14DFE11E74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31162" y="2143997"/>
            <a:ext cx="2721425" cy="2721425"/>
          </a:xfrm>
          <a:prstGeom prst="rect">
            <a:avLst/>
          </a:prstGeom>
        </p:spPr>
      </p:pic>
      <p:pic>
        <p:nvPicPr>
          <p:cNvPr id="32" name="Graphic 31" descr="Bug">
            <a:extLst>
              <a:ext uri="{FF2B5EF4-FFF2-40B4-BE49-F238E27FC236}">
                <a16:creationId xmlns:a16="http://schemas.microsoft.com/office/drawing/2014/main" id="{6D2B6A98-67E8-EC41-8932-0BD88C9779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32636" y="3579901"/>
            <a:ext cx="309381" cy="309381"/>
          </a:xfrm>
          <a:prstGeom prst="rect">
            <a:avLst/>
          </a:prstGeom>
        </p:spPr>
      </p:pic>
      <p:pic>
        <p:nvPicPr>
          <p:cNvPr id="33" name="Graphic 32" descr="Bug">
            <a:extLst>
              <a:ext uri="{FF2B5EF4-FFF2-40B4-BE49-F238E27FC236}">
                <a16:creationId xmlns:a16="http://schemas.microsoft.com/office/drawing/2014/main" id="{93FE7666-6CB6-344C-9675-8310C0FDE4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289827" y="4029407"/>
            <a:ext cx="309381" cy="309381"/>
          </a:xfrm>
          <a:prstGeom prst="rect">
            <a:avLst/>
          </a:prstGeom>
        </p:spPr>
      </p:pic>
      <p:pic>
        <p:nvPicPr>
          <p:cNvPr id="34" name="Graphic 33" descr="Bug">
            <a:extLst>
              <a:ext uri="{FF2B5EF4-FFF2-40B4-BE49-F238E27FC236}">
                <a16:creationId xmlns:a16="http://schemas.microsoft.com/office/drawing/2014/main" id="{6482FA16-4181-7348-9526-FA0068378F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289827" y="3222522"/>
            <a:ext cx="309381" cy="309381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D8E53561-C271-7844-8335-F1516C670B22}"/>
              </a:ext>
            </a:extLst>
          </p:cNvPr>
          <p:cNvSpPr txBox="1"/>
          <p:nvPr/>
        </p:nvSpPr>
        <p:spPr>
          <a:xfrm>
            <a:off x="8642017" y="1879478"/>
            <a:ext cx="3326552" cy="830997"/>
          </a:xfrm>
          <a:prstGeom prst="rect">
            <a:avLst/>
          </a:prstGeom>
          <a:solidFill>
            <a:srgbClr val="FBFBFB"/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...</a:t>
            </a:r>
            <a:endParaRPr lang="en-US" sz="1600" dirty="0">
              <a:solidFill>
                <a:schemeClr val="accent6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1600" dirty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if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(tags_match(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fuzz_input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)):</a:t>
            </a:r>
          </a:p>
          <a:p>
            <a:pPr algn="ctr"/>
            <a:r>
              <a:rPr lang="en-US" sz="1600" dirty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...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534CB19-E826-9B49-8988-3FA6F60787C9}"/>
              </a:ext>
            </a:extLst>
          </p:cNvPr>
          <p:cNvCxnSpPr>
            <a:cxnSpLocks/>
          </p:cNvCxnSpPr>
          <p:nvPr/>
        </p:nvCxnSpPr>
        <p:spPr>
          <a:xfrm flipH="1">
            <a:off x="8819446" y="2786464"/>
            <a:ext cx="172428" cy="71852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0F3158D-42E3-694F-9EF6-55D64279DFAB}"/>
              </a:ext>
            </a:extLst>
          </p:cNvPr>
          <p:cNvCxnSpPr>
            <a:cxnSpLocks/>
          </p:cNvCxnSpPr>
          <p:nvPr/>
        </p:nvCxnSpPr>
        <p:spPr>
          <a:xfrm>
            <a:off x="2743200" y="3570665"/>
            <a:ext cx="102873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985DC243-3FB3-9644-80D0-45875D02CC63}"/>
              </a:ext>
            </a:extLst>
          </p:cNvPr>
          <p:cNvSpPr/>
          <p:nvPr/>
        </p:nvSpPr>
        <p:spPr>
          <a:xfrm>
            <a:off x="3702045" y="2707674"/>
            <a:ext cx="2048025" cy="541347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?</a:t>
            </a:r>
            <a:r>
              <a:rPr lang="en-US" sz="2000" dirty="0">
                <a:solidFill>
                  <a:schemeClr val="bg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foo&gt;</a:t>
            </a:r>
            <a:r>
              <a:rPr lang="en-US" sz="2000" dirty="0" err="1">
                <a:solidFill>
                  <a:schemeClr val="bg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ez</a:t>
            </a:r>
            <a:r>
              <a:rPr lang="en-US" sz="2000" dirty="0">
                <a:solidFill>
                  <a:schemeClr val="bg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&lt;/foo&gt;</a:t>
            </a:r>
            <a:endParaRPr lang="en-US" sz="1600" dirty="0">
              <a:solidFill>
                <a:schemeClr val="bg1"/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F2FE37E0-5505-AE4B-B93B-EBBDB9C1D128}"/>
              </a:ext>
            </a:extLst>
          </p:cNvPr>
          <p:cNvSpPr/>
          <p:nvPr/>
        </p:nvSpPr>
        <p:spPr>
          <a:xfrm>
            <a:off x="3851021" y="2915812"/>
            <a:ext cx="2048025" cy="541347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25400" dist="12700" dir="13500000" algn="br" rotWithShape="0">
              <a:schemeClr val="accent1">
                <a:lumMod val="50000"/>
                <a:alpha val="2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&lt;</a:t>
            </a:r>
            <a:r>
              <a:rPr lang="en-US" sz="2000" dirty="0">
                <a:solidFill>
                  <a:schemeClr val="tx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?</a:t>
            </a:r>
            <a:r>
              <a:rPr lang="en-US" sz="2000" dirty="0" err="1">
                <a:solidFill>
                  <a:schemeClr val="bg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oo</a:t>
            </a:r>
            <a:r>
              <a:rPr lang="en-US" sz="2000" dirty="0">
                <a:solidFill>
                  <a:schemeClr val="bg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&gt;</a:t>
            </a:r>
            <a:r>
              <a:rPr lang="en-US" sz="2000" dirty="0" err="1">
                <a:solidFill>
                  <a:schemeClr val="bg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ez</a:t>
            </a:r>
            <a:r>
              <a:rPr lang="en-US" sz="2000" dirty="0">
                <a:solidFill>
                  <a:schemeClr val="bg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&lt;/foo&gt;</a:t>
            </a:r>
            <a:endParaRPr lang="en-US" sz="1600" dirty="0">
              <a:solidFill>
                <a:schemeClr val="bg1"/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544D0A9-DB73-2A40-8231-78EF091CA778}"/>
              </a:ext>
            </a:extLst>
          </p:cNvPr>
          <p:cNvSpPr/>
          <p:nvPr/>
        </p:nvSpPr>
        <p:spPr>
          <a:xfrm>
            <a:off x="4677294" y="3300870"/>
            <a:ext cx="697423" cy="4036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...</a:t>
            </a:r>
            <a:endParaRPr lang="en-US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171B1D08-4EAB-A647-9A74-43991629E80A}"/>
              </a:ext>
            </a:extLst>
          </p:cNvPr>
          <p:cNvSpPr/>
          <p:nvPr/>
        </p:nvSpPr>
        <p:spPr>
          <a:xfrm>
            <a:off x="4560753" y="3502680"/>
            <a:ext cx="2048025" cy="541347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25400" dist="12700" dir="13500000" algn="br" rotWithShape="0">
              <a:schemeClr val="accent1">
                <a:lumMod val="50000"/>
                <a:alpha val="2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&lt;foo&gt;</a:t>
            </a:r>
            <a:r>
              <a:rPr lang="en-US" sz="2000" dirty="0">
                <a:solidFill>
                  <a:schemeClr val="tx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?</a:t>
            </a:r>
            <a:r>
              <a:rPr lang="en-US" sz="2000" dirty="0">
                <a:solidFill>
                  <a:schemeClr val="bg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z&lt;/foo&gt;</a:t>
            </a:r>
            <a:endParaRPr lang="en-US" sz="1600" dirty="0">
              <a:solidFill>
                <a:schemeClr val="bg1"/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81200A73-17F0-B248-8538-1C1604A0640A}"/>
              </a:ext>
            </a:extLst>
          </p:cNvPr>
          <p:cNvSpPr/>
          <p:nvPr/>
        </p:nvSpPr>
        <p:spPr>
          <a:xfrm>
            <a:off x="4802032" y="3665297"/>
            <a:ext cx="2048025" cy="541347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25400" dist="12700" dir="13500000" algn="br" rotWithShape="0">
              <a:schemeClr val="accent1">
                <a:lumMod val="50000"/>
                <a:alpha val="2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&lt;foo&gt;e</a:t>
            </a:r>
            <a:r>
              <a:rPr lang="en-US" sz="2000" dirty="0">
                <a:solidFill>
                  <a:schemeClr val="tx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?</a:t>
            </a:r>
            <a:r>
              <a:rPr lang="en-US" sz="2000" dirty="0">
                <a:solidFill>
                  <a:schemeClr val="bg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&lt;/foo&gt;</a:t>
            </a:r>
            <a:endParaRPr lang="en-US" sz="1600" dirty="0">
              <a:solidFill>
                <a:schemeClr val="bg1"/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2240DFF-09A4-8144-82A8-8566231CEA1C}"/>
              </a:ext>
            </a:extLst>
          </p:cNvPr>
          <p:cNvSpPr/>
          <p:nvPr/>
        </p:nvSpPr>
        <p:spPr>
          <a:xfrm>
            <a:off x="5559441" y="4099908"/>
            <a:ext cx="697423" cy="4036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...</a:t>
            </a:r>
            <a:endParaRPr lang="en-US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5DF86B6-A9EE-3B48-95CB-D45C5ED5D05E}"/>
              </a:ext>
            </a:extLst>
          </p:cNvPr>
          <p:cNvCxnSpPr>
            <a:cxnSpLocks/>
          </p:cNvCxnSpPr>
          <p:nvPr/>
        </p:nvCxnSpPr>
        <p:spPr>
          <a:xfrm>
            <a:off x="6953865" y="3581551"/>
            <a:ext cx="98182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D8692113-A75E-9747-98AB-643C9B46D9DB}"/>
              </a:ext>
            </a:extLst>
          </p:cNvPr>
          <p:cNvSpPr txBox="1"/>
          <p:nvPr/>
        </p:nvSpPr>
        <p:spPr>
          <a:xfrm>
            <a:off x="3289649" y="2629572"/>
            <a:ext cx="5613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accent2"/>
                </a:solidFill>
              </a:rPr>
              <a:t>✗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0AF972F-5666-7546-8CF5-B279FAA6C81E}"/>
              </a:ext>
            </a:extLst>
          </p:cNvPr>
          <p:cNvSpPr txBox="1"/>
          <p:nvPr/>
        </p:nvSpPr>
        <p:spPr>
          <a:xfrm>
            <a:off x="3516784" y="2988958"/>
            <a:ext cx="5613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accent2"/>
                </a:solidFill>
              </a:rPr>
              <a:t>✗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D79C806-8C06-E549-8320-029A1A8635E7}"/>
              </a:ext>
            </a:extLst>
          </p:cNvPr>
          <p:cNvSpPr txBox="1"/>
          <p:nvPr/>
        </p:nvSpPr>
        <p:spPr>
          <a:xfrm>
            <a:off x="4248715" y="3425740"/>
            <a:ext cx="5309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accent1">
                    <a:lumMod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✓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80C9D2E-1E91-6A42-BD5C-D4F08575A0C7}"/>
              </a:ext>
            </a:extLst>
          </p:cNvPr>
          <p:cNvSpPr txBox="1"/>
          <p:nvPr/>
        </p:nvSpPr>
        <p:spPr>
          <a:xfrm>
            <a:off x="4554262" y="3752977"/>
            <a:ext cx="5309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accent1">
                    <a:lumMod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✓</a:t>
            </a:r>
          </a:p>
        </p:txBody>
      </p:sp>
    </p:spTree>
    <p:extLst>
      <p:ext uri="{BB962C8B-B14F-4D97-AF65-F5344CB8AC3E}">
        <p14:creationId xmlns:p14="http://schemas.microsoft.com/office/powerpoint/2010/main" val="2715321519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94552-F515-5F4F-BB5A-6FAE6730A9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FairFuzz: Branch Mask Computation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3A2828-5F44-494E-982B-D25DB9B002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E45BC4-FAE4-164E-8B2A-5CBC90B4446F}" type="datetime1">
              <a:rPr lang="en-US" smtClean="0"/>
              <a:t>4/21/23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E38161-06F1-0B4E-B193-D3B5BDB4A2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Caroline Lemieux --- Expanding the Reach of Fuzzing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A5D4E8-4979-DA49-AC2E-8D9FC629F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9A0EA-CFA7-AC46-B8D1-7520C822D2F1}" type="slidenum">
              <a:rPr lang="en-US" smtClean="0"/>
              <a:t>130</a:t>
            </a:fld>
            <a:endParaRPr lang="en-US"/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28303F6F-ED0E-CB4C-B0BD-758E1C43F26E}"/>
              </a:ext>
            </a:extLst>
          </p:cNvPr>
          <p:cNvSpPr/>
          <p:nvPr/>
        </p:nvSpPr>
        <p:spPr>
          <a:xfrm>
            <a:off x="606243" y="3315661"/>
            <a:ext cx="2048025" cy="541347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&lt;foo&gt;</a:t>
            </a:r>
            <a:r>
              <a:rPr lang="en-US" sz="2000" dirty="0" err="1">
                <a:solidFill>
                  <a:schemeClr val="bg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ez</a:t>
            </a:r>
            <a:r>
              <a:rPr lang="en-US" sz="2000" dirty="0">
                <a:solidFill>
                  <a:schemeClr val="bg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&lt;/foo&gt;</a:t>
            </a:r>
            <a:endParaRPr lang="en-US" sz="1600" dirty="0">
              <a:solidFill>
                <a:schemeClr val="bg1"/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pic>
        <p:nvPicPr>
          <p:cNvPr id="31" name="Content Placeholder 7" descr="Document">
            <a:extLst>
              <a:ext uri="{FF2B5EF4-FFF2-40B4-BE49-F238E27FC236}">
                <a16:creationId xmlns:a16="http://schemas.microsoft.com/office/drawing/2014/main" id="{15F14E2D-C4A3-8A49-ADFB-14DFE11E74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31162" y="2143997"/>
            <a:ext cx="2721425" cy="2721425"/>
          </a:xfrm>
          <a:prstGeom prst="rect">
            <a:avLst/>
          </a:prstGeom>
        </p:spPr>
      </p:pic>
      <p:pic>
        <p:nvPicPr>
          <p:cNvPr id="32" name="Graphic 31" descr="Bug">
            <a:extLst>
              <a:ext uri="{FF2B5EF4-FFF2-40B4-BE49-F238E27FC236}">
                <a16:creationId xmlns:a16="http://schemas.microsoft.com/office/drawing/2014/main" id="{6D2B6A98-67E8-EC41-8932-0BD88C9779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32636" y="3579901"/>
            <a:ext cx="309381" cy="309381"/>
          </a:xfrm>
          <a:prstGeom prst="rect">
            <a:avLst/>
          </a:prstGeom>
        </p:spPr>
      </p:pic>
      <p:pic>
        <p:nvPicPr>
          <p:cNvPr id="33" name="Graphic 32" descr="Bug">
            <a:extLst>
              <a:ext uri="{FF2B5EF4-FFF2-40B4-BE49-F238E27FC236}">
                <a16:creationId xmlns:a16="http://schemas.microsoft.com/office/drawing/2014/main" id="{93FE7666-6CB6-344C-9675-8310C0FDE4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289827" y="4029407"/>
            <a:ext cx="309381" cy="309381"/>
          </a:xfrm>
          <a:prstGeom prst="rect">
            <a:avLst/>
          </a:prstGeom>
        </p:spPr>
      </p:pic>
      <p:pic>
        <p:nvPicPr>
          <p:cNvPr id="34" name="Graphic 33" descr="Bug">
            <a:extLst>
              <a:ext uri="{FF2B5EF4-FFF2-40B4-BE49-F238E27FC236}">
                <a16:creationId xmlns:a16="http://schemas.microsoft.com/office/drawing/2014/main" id="{6482FA16-4181-7348-9526-FA0068378F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289827" y="3222522"/>
            <a:ext cx="309381" cy="309381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D8E53561-C271-7844-8335-F1516C670B22}"/>
              </a:ext>
            </a:extLst>
          </p:cNvPr>
          <p:cNvSpPr txBox="1"/>
          <p:nvPr/>
        </p:nvSpPr>
        <p:spPr>
          <a:xfrm>
            <a:off x="8642017" y="1879478"/>
            <a:ext cx="3326552" cy="830997"/>
          </a:xfrm>
          <a:prstGeom prst="rect">
            <a:avLst/>
          </a:prstGeom>
          <a:solidFill>
            <a:srgbClr val="FBFBFB"/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...</a:t>
            </a:r>
            <a:endParaRPr lang="en-US" sz="1600" dirty="0">
              <a:solidFill>
                <a:schemeClr val="accent6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1600" dirty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if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(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tags_match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fuzz_input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)):</a:t>
            </a:r>
          </a:p>
          <a:p>
            <a:pPr algn="ctr"/>
            <a:r>
              <a:rPr lang="en-US" sz="1600" dirty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...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534CB19-E826-9B49-8988-3FA6F60787C9}"/>
              </a:ext>
            </a:extLst>
          </p:cNvPr>
          <p:cNvCxnSpPr>
            <a:cxnSpLocks/>
          </p:cNvCxnSpPr>
          <p:nvPr/>
        </p:nvCxnSpPr>
        <p:spPr>
          <a:xfrm flipH="1">
            <a:off x="8819446" y="2786464"/>
            <a:ext cx="172428" cy="71852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0F3158D-42E3-694F-9EF6-55D64279DFAB}"/>
              </a:ext>
            </a:extLst>
          </p:cNvPr>
          <p:cNvCxnSpPr>
            <a:cxnSpLocks/>
          </p:cNvCxnSpPr>
          <p:nvPr/>
        </p:nvCxnSpPr>
        <p:spPr>
          <a:xfrm>
            <a:off x="2743200" y="3570665"/>
            <a:ext cx="102873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985DC243-3FB3-9644-80D0-45875D02CC63}"/>
              </a:ext>
            </a:extLst>
          </p:cNvPr>
          <p:cNvSpPr/>
          <p:nvPr/>
        </p:nvSpPr>
        <p:spPr>
          <a:xfrm>
            <a:off x="3702045" y="2707674"/>
            <a:ext cx="2048025" cy="541347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?</a:t>
            </a:r>
            <a:r>
              <a:rPr lang="en-US" sz="2000" dirty="0">
                <a:solidFill>
                  <a:schemeClr val="bg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foo&gt;</a:t>
            </a:r>
            <a:r>
              <a:rPr lang="en-US" sz="2000" dirty="0" err="1">
                <a:solidFill>
                  <a:schemeClr val="bg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ez</a:t>
            </a:r>
            <a:r>
              <a:rPr lang="en-US" sz="2000" dirty="0">
                <a:solidFill>
                  <a:schemeClr val="bg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&lt;/foo&gt;</a:t>
            </a:r>
            <a:endParaRPr lang="en-US" sz="1600" dirty="0">
              <a:solidFill>
                <a:schemeClr val="bg1"/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F2FE37E0-5505-AE4B-B93B-EBBDB9C1D128}"/>
              </a:ext>
            </a:extLst>
          </p:cNvPr>
          <p:cNvSpPr/>
          <p:nvPr/>
        </p:nvSpPr>
        <p:spPr>
          <a:xfrm>
            <a:off x="3851021" y="2915812"/>
            <a:ext cx="2048025" cy="541347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25400" dist="12700" dir="13500000" algn="br" rotWithShape="0">
              <a:schemeClr val="accent1">
                <a:lumMod val="50000"/>
                <a:alpha val="2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&lt;</a:t>
            </a:r>
            <a:r>
              <a:rPr lang="en-US" sz="2000" dirty="0">
                <a:solidFill>
                  <a:schemeClr val="tx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?</a:t>
            </a:r>
            <a:r>
              <a:rPr lang="en-US" sz="2000" dirty="0" err="1">
                <a:solidFill>
                  <a:schemeClr val="bg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oo</a:t>
            </a:r>
            <a:r>
              <a:rPr lang="en-US" sz="2000" dirty="0">
                <a:solidFill>
                  <a:schemeClr val="bg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&gt;</a:t>
            </a:r>
            <a:r>
              <a:rPr lang="en-US" sz="2000" dirty="0" err="1">
                <a:solidFill>
                  <a:schemeClr val="bg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ez</a:t>
            </a:r>
            <a:r>
              <a:rPr lang="en-US" sz="2000" dirty="0">
                <a:solidFill>
                  <a:schemeClr val="bg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&lt;/foo&gt;</a:t>
            </a:r>
            <a:endParaRPr lang="en-US" sz="1600" dirty="0">
              <a:solidFill>
                <a:schemeClr val="bg1"/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544D0A9-DB73-2A40-8231-78EF091CA778}"/>
              </a:ext>
            </a:extLst>
          </p:cNvPr>
          <p:cNvSpPr/>
          <p:nvPr/>
        </p:nvSpPr>
        <p:spPr>
          <a:xfrm>
            <a:off x="4677294" y="3300870"/>
            <a:ext cx="697423" cy="4036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...</a:t>
            </a:r>
            <a:endParaRPr lang="en-US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171B1D08-4EAB-A647-9A74-43991629E80A}"/>
              </a:ext>
            </a:extLst>
          </p:cNvPr>
          <p:cNvSpPr/>
          <p:nvPr/>
        </p:nvSpPr>
        <p:spPr>
          <a:xfrm>
            <a:off x="4560753" y="3502680"/>
            <a:ext cx="2048025" cy="541347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25400" dist="12700" dir="13500000" algn="br" rotWithShape="0">
              <a:schemeClr val="accent1">
                <a:lumMod val="50000"/>
                <a:alpha val="2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&lt;foo&gt;</a:t>
            </a:r>
            <a:r>
              <a:rPr lang="en-US" sz="2000" dirty="0">
                <a:solidFill>
                  <a:schemeClr val="tx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?</a:t>
            </a:r>
            <a:r>
              <a:rPr lang="en-US" sz="2000" dirty="0">
                <a:solidFill>
                  <a:schemeClr val="bg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z&lt;/foo&gt;</a:t>
            </a:r>
            <a:endParaRPr lang="en-US" sz="1600" dirty="0">
              <a:solidFill>
                <a:schemeClr val="bg1"/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81200A73-17F0-B248-8538-1C1604A0640A}"/>
              </a:ext>
            </a:extLst>
          </p:cNvPr>
          <p:cNvSpPr/>
          <p:nvPr/>
        </p:nvSpPr>
        <p:spPr>
          <a:xfrm>
            <a:off x="4802032" y="3665297"/>
            <a:ext cx="2048025" cy="541347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25400" dist="12700" dir="13500000" algn="br" rotWithShape="0">
              <a:schemeClr val="accent1">
                <a:lumMod val="50000"/>
                <a:alpha val="2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&lt;foo&gt;e</a:t>
            </a:r>
            <a:r>
              <a:rPr lang="en-US" sz="2000" dirty="0">
                <a:solidFill>
                  <a:schemeClr val="tx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?</a:t>
            </a:r>
            <a:r>
              <a:rPr lang="en-US" sz="2000" dirty="0">
                <a:solidFill>
                  <a:schemeClr val="bg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&lt;/foo&gt;</a:t>
            </a:r>
            <a:endParaRPr lang="en-US" sz="1600" dirty="0">
              <a:solidFill>
                <a:schemeClr val="bg1"/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2240DFF-09A4-8144-82A8-8566231CEA1C}"/>
              </a:ext>
            </a:extLst>
          </p:cNvPr>
          <p:cNvSpPr/>
          <p:nvPr/>
        </p:nvSpPr>
        <p:spPr>
          <a:xfrm>
            <a:off x="5559441" y="4099908"/>
            <a:ext cx="697423" cy="4036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...</a:t>
            </a:r>
            <a:endParaRPr lang="en-US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5DF86B6-A9EE-3B48-95CB-D45C5ED5D05E}"/>
              </a:ext>
            </a:extLst>
          </p:cNvPr>
          <p:cNvCxnSpPr>
            <a:cxnSpLocks/>
          </p:cNvCxnSpPr>
          <p:nvPr/>
        </p:nvCxnSpPr>
        <p:spPr>
          <a:xfrm>
            <a:off x="6953865" y="3581551"/>
            <a:ext cx="98182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D8692113-A75E-9747-98AB-643C9B46D9DB}"/>
              </a:ext>
            </a:extLst>
          </p:cNvPr>
          <p:cNvSpPr txBox="1"/>
          <p:nvPr/>
        </p:nvSpPr>
        <p:spPr>
          <a:xfrm>
            <a:off x="3289649" y="2629572"/>
            <a:ext cx="5613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accent2"/>
                </a:solidFill>
              </a:rPr>
              <a:t>✗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0AF972F-5666-7546-8CF5-B279FAA6C81E}"/>
              </a:ext>
            </a:extLst>
          </p:cNvPr>
          <p:cNvSpPr txBox="1"/>
          <p:nvPr/>
        </p:nvSpPr>
        <p:spPr>
          <a:xfrm>
            <a:off x="3516784" y="2988958"/>
            <a:ext cx="5613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accent2"/>
                </a:solidFill>
              </a:rPr>
              <a:t>✗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D79C806-8C06-E549-8320-029A1A8635E7}"/>
              </a:ext>
            </a:extLst>
          </p:cNvPr>
          <p:cNvSpPr txBox="1"/>
          <p:nvPr/>
        </p:nvSpPr>
        <p:spPr>
          <a:xfrm>
            <a:off x="4248715" y="3425740"/>
            <a:ext cx="5309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accent1">
                    <a:lumMod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✓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80C9D2E-1E91-6A42-BD5C-D4F08575A0C7}"/>
              </a:ext>
            </a:extLst>
          </p:cNvPr>
          <p:cNvSpPr txBox="1"/>
          <p:nvPr/>
        </p:nvSpPr>
        <p:spPr>
          <a:xfrm>
            <a:off x="4554262" y="3752977"/>
            <a:ext cx="5309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accent1">
                    <a:lumMod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✓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3BAFC6DE-C021-294A-8EAF-ECEF178EBE54}"/>
              </a:ext>
            </a:extLst>
          </p:cNvPr>
          <p:cNvSpPr/>
          <p:nvPr/>
        </p:nvSpPr>
        <p:spPr>
          <a:xfrm>
            <a:off x="4248411" y="5319918"/>
            <a:ext cx="2048025" cy="541347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&lt;foo&gt;</a:t>
            </a:r>
            <a:r>
              <a:rPr lang="en-US" sz="2000" dirty="0" err="1">
                <a:solidFill>
                  <a:schemeClr val="bg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ez</a:t>
            </a:r>
            <a:r>
              <a:rPr lang="en-US" sz="2000" dirty="0">
                <a:solidFill>
                  <a:schemeClr val="bg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&lt;/foo&gt;</a:t>
            </a:r>
            <a:endParaRPr lang="en-US" sz="1600" dirty="0">
              <a:solidFill>
                <a:schemeClr val="bg1"/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4BD8EA5-E013-CA47-B100-1063CD2EF42B}"/>
              </a:ext>
            </a:extLst>
          </p:cNvPr>
          <p:cNvSpPr/>
          <p:nvPr/>
        </p:nvSpPr>
        <p:spPr>
          <a:xfrm>
            <a:off x="4386105" y="5319917"/>
            <a:ext cx="700110" cy="541347"/>
          </a:xfrm>
          <a:prstGeom prst="rect">
            <a:avLst/>
          </a:prstGeom>
          <a:solidFill>
            <a:srgbClr val="4472C4">
              <a:alpha val="8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8663F17-A606-B342-841A-23A1C14F939F}"/>
              </a:ext>
            </a:extLst>
          </p:cNvPr>
          <p:cNvSpPr/>
          <p:nvPr/>
        </p:nvSpPr>
        <p:spPr>
          <a:xfrm>
            <a:off x="5374717" y="5319916"/>
            <a:ext cx="778298" cy="541347"/>
          </a:xfrm>
          <a:prstGeom prst="rect">
            <a:avLst/>
          </a:prstGeom>
          <a:solidFill>
            <a:srgbClr val="4472C4">
              <a:alpha val="8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Down Arrow 27">
            <a:extLst>
              <a:ext uri="{FF2B5EF4-FFF2-40B4-BE49-F238E27FC236}">
                <a16:creationId xmlns:a16="http://schemas.microsoft.com/office/drawing/2014/main" id="{B52A5EE4-0569-5B49-A494-9E7C54583F07}"/>
              </a:ext>
            </a:extLst>
          </p:cNvPr>
          <p:cNvSpPr/>
          <p:nvPr/>
        </p:nvSpPr>
        <p:spPr>
          <a:xfrm>
            <a:off x="5065336" y="4736726"/>
            <a:ext cx="309381" cy="477649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B8C531-A14E-6447-BFA5-BEACC33A7A39}"/>
              </a:ext>
            </a:extLst>
          </p:cNvPr>
          <p:cNvSpPr txBox="1"/>
          <p:nvPr/>
        </p:nvSpPr>
        <p:spPr>
          <a:xfrm>
            <a:off x="5372017" y="4730586"/>
            <a:ext cx="2890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summarize in branch mask</a:t>
            </a:r>
          </a:p>
        </p:txBody>
      </p:sp>
    </p:spTree>
    <p:extLst>
      <p:ext uri="{BB962C8B-B14F-4D97-AF65-F5344CB8AC3E}">
        <p14:creationId xmlns:p14="http://schemas.microsoft.com/office/powerpoint/2010/main" val="2778440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C9CF121-2674-AD41-8A32-1D134A1D6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84A6F-723A-7245-9DC7-D82FDBAE027C}" type="slidenum">
              <a:rPr lang="en-US" smtClean="0"/>
              <a:t>131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F0AECB-BF3F-9144-8CCB-E7FDF18019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Caroline Lemieux --- Expanding the Reach of Fuzzing</a:t>
            </a:r>
            <a:endParaRPr lang="en-US" dirty="0"/>
          </a:p>
        </p:txBody>
      </p:sp>
      <p:sp>
        <p:nvSpPr>
          <p:cNvPr id="113" name="Rounded Rectangle 112">
            <a:extLst>
              <a:ext uri="{FF2B5EF4-FFF2-40B4-BE49-F238E27FC236}">
                <a16:creationId xmlns:a16="http://schemas.microsoft.com/office/drawing/2014/main" id="{FC8D3875-FAF0-AE4A-8700-45F9CD6DE39B}"/>
              </a:ext>
            </a:extLst>
          </p:cNvPr>
          <p:cNvSpPr/>
          <p:nvPr/>
        </p:nvSpPr>
        <p:spPr>
          <a:xfrm>
            <a:off x="4561770" y="2763465"/>
            <a:ext cx="1030013" cy="462455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Input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504D290A-DCE6-F64D-87B7-4A81D183A1D0}"/>
              </a:ext>
            </a:extLst>
          </p:cNvPr>
          <p:cNvSpPr/>
          <p:nvPr/>
        </p:nvSpPr>
        <p:spPr>
          <a:xfrm>
            <a:off x="5697205" y="2671089"/>
            <a:ext cx="9058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mutate</a:t>
            </a:r>
          </a:p>
        </p:txBody>
      </p:sp>
      <p:cxnSp>
        <p:nvCxnSpPr>
          <p:cNvPr id="107" name="!!arrow_execute">
            <a:extLst>
              <a:ext uri="{FF2B5EF4-FFF2-40B4-BE49-F238E27FC236}">
                <a16:creationId xmlns:a16="http://schemas.microsoft.com/office/drawing/2014/main" id="{F1399671-32BC-584D-859F-F8F99976202D}"/>
              </a:ext>
            </a:extLst>
          </p:cNvPr>
          <p:cNvCxnSpPr>
            <a:cxnSpLocks/>
          </p:cNvCxnSpPr>
          <p:nvPr/>
        </p:nvCxnSpPr>
        <p:spPr>
          <a:xfrm>
            <a:off x="8021808" y="2994693"/>
            <a:ext cx="1122192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Rectangle 108">
            <a:extLst>
              <a:ext uri="{FF2B5EF4-FFF2-40B4-BE49-F238E27FC236}">
                <a16:creationId xmlns:a16="http://schemas.microsoft.com/office/drawing/2014/main" id="{61F22C5E-02DD-A34B-AB17-14865FA2C790}"/>
              </a:ext>
            </a:extLst>
          </p:cNvPr>
          <p:cNvSpPr/>
          <p:nvPr/>
        </p:nvSpPr>
        <p:spPr>
          <a:xfrm>
            <a:off x="8021808" y="2683831"/>
            <a:ext cx="9633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execute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87C4B0-897E-1F4B-9948-8D5CAE829B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C4D38-EB91-C043-970F-2DEA2B1204C4}" type="datetime1">
              <a:rPr lang="en-US" smtClean="0"/>
              <a:t>4/21/23</a:t>
            </a:fld>
            <a:endParaRPr lang="en-US"/>
          </a:p>
        </p:txBody>
      </p:sp>
      <p:sp>
        <p:nvSpPr>
          <p:cNvPr id="86" name="Rounded Rectangle 85">
            <a:extLst>
              <a:ext uri="{FF2B5EF4-FFF2-40B4-BE49-F238E27FC236}">
                <a16:creationId xmlns:a16="http://schemas.microsoft.com/office/drawing/2014/main" id="{54E14EAC-5232-FB4E-BAE2-97AE35AC5267}"/>
              </a:ext>
            </a:extLst>
          </p:cNvPr>
          <p:cNvSpPr/>
          <p:nvPr/>
        </p:nvSpPr>
        <p:spPr>
          <a:xfrm>
            <a:off x="6509251" y="2313448"/>
            <a:ext cx="1030013" cy="46245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Input</a:t>
            </a:r>
          </a:p>
        </p:txBody>
      </p:sp>
      <p:sp>
        <p:nvSpPr>
          <p:cNvPr id="88" name="Rounded Rectangle 87">
            <a:extLst>
              <a:ext uri="{FF2B5EF4-FFF2-40B4-BE49-F238E27FC236}">
                <a16:creationId xmlns:a16="http://schemas.microsoft.com/office/drawing/2014/main" id="{6615505A-4D0B-AD47-83EC-B118C4301BBB}"/>
              </a:ext>
            </a:extLst>
          </p:cNvPr>
          <p:cNvSpPr/>
          <p:nvPr/>
        </p:nvSpPr>
        <p:spPr>
          <a:xfrm>
            <a:off x="6661651" y="2465848"/>
            <a:ext cx="1030013" cy="462455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Input</a:t>
            </a:r>
          </a:p>
        </p:txBody>
      </p:sp>
      <p:sp>
        <p:nvSpPr>
          <p:cNvPr id="89" name="Rounded Rectangle 88">
            <a:extLst>
              <a:ext uri="{FF2B5EF4-FFF2-40B4-BE49-F238E27FC236}">
                <a16:creationId xmlns:a16="http://schemas.microsoft.com/office/drawing/2014/main" id="{AFFB58E7-702F-8C44-83F7-3D4796E82BE4}"/>
              </a:ext>
            </a:extLst>
          </p:cNvPr>
          <p:cNvSpPr/>
          <p:nvPr/>
        </p:nvSpPr>
        <p:spPr>
          <a:xfrm>
            <a:off x="6814051" y="2618248"/>
            <a:ext cx="1030013" cy="46245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Input</a:t>
            </a:r>
          </a:p>
        </p:txBody>
      </p:sp>
      <p:sp>
        <p:nvSpPr>
          <p:cNvPr id="90" name="Rounded Rectangle 89">
            <a:extLst>
              <a:ext uri="{FF2B5EF4-FFF2-40B4-BE49-F238E27FC236}">
                <a16:creationId xmlns:a16="http://schemas.microsoft.com/office/drawing/2014/main" id="{C1E8A316-B34E-4F47-BBE5-4823114CE8C0}"/>
              </a:ext>
            </a:extLst>
          </p:cNvPr>
          <p:cNvSpPr/>
          <p:nvPr/>
        </p:nvSpPr>
        <p:spPr>
          <a:xfrm>
            <a:off x="6966451" y="2770648"/>
            <a:ext cx="1030013" cy="462455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Input</a:t>
            </a:r>
            <a:r>
              <a:rPr lang="en-US" baseline="-250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n</a:t>
            </a:r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’</a:t>
            </a:r>
          </a:p>
        </p:txBody>
      </p:sp>
      <p:cxnSp>
        <p:nvCxnSpPr>
          <p:cNvPr id="111" name="!!arrow_mutate">
            <a:extLst>
              <a:ext uri="{FF2B5EF4-FFF2-40B4-BE49-F238E27FC236}">
                <a16:creationId xmlns:a16="http://schemas.microsoft.com/office/drawing/2014/main" id="{B18D3103-5EEE-0B4A-B052-CC0D10874876}"/>
              </a:ext>
            </a:extLst>
          </p:cNvPr>
          <p:cNvCxnSpPr>
            <a:cxnSpLocks/>
          </p:cNvCxnSpPr>
          <p:nvPr/>
        </p:nvCxnSpPr>
        <p:spPr>
          <a:xfrm>
            <a:off x="5642951" y="2994693"/>
            <a:ext cx="1220386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1368DB9-B2F6-264D-9796-C3DE86127947}"/>
              </a:ext>
            </a:extLst>
          </p:cNvPr>
          <p:cNvGrpSpPr/>
          <p:nvPr/>
        </p:nvGrpSpPr>
        <p:grpSpPr>
          <a:xfrm>
            <a:off x="8941982" y="2351981"/>
            <a:ext cx="1299788" cy="1299788"/>
            <a:chOff x="7565191" y="2194798"/>
            <a:chExt cx="2721425" cy="2721425"/>
          </a:xfrm>
        </p:grpSpPr>
        <p:pic>
          <p:nvPicPr>
            <p:cNvPr id="127" name="Content Placeholder 7" descr="Document">
              <a:extLst>
                <a:ext uri="{FF2B5EF4-FFF2-40B4-BE49-F238E27FC236}">
                  <a16:creationId xmlns:a16="http://schemas.microsoft.com/office/drawing/2014/main" id="{52D6C96D-FB63-C54B-9294-788F8D2FBB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565191" y="2194798"/>
              <a:ext cx="2721425" cy="2721425"/>
            </a:xfrm>
            <a:prstGeom prst="rect">
              <a:avLst/>
            </a:prstGeom>
          </p:spPr>
        </p:pic>
        <p:pic>
          <p:nvPicPr>
            <p:cNvPr id="128" name="Graphic 127" descr="Bug">
              <a:extLst>
                <a:ext uri="{FF2B5EF4-FFF2-40B4-BE49-F238E27FC236}">
                  <a16:creationId xmlns:a16="http://schemas.microsoft.com/office/drawing/2014/main" id="{FB9F1201-83F3-5540-9D49-D99F541B5AD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266665" y="3630702"/>
              <a:ext cx="309381" cy="309381"/>
            </a:xfrm>
            <a:prstGeom prst="rect">
              <a:avLst/>
            </a:prstGeom>
          </p:spPr>
        </p:pic>
        <p:pic>
          <p:nvPicPr>
            <p:cNvPr id="129" name="Graphic 128" descr="Bug">
              <a:extLst>
                <a:ext uri="{FF2B5EF4-FFF2-40B4-BE49-F238E27FC236}">
                  <a16:creationId xmlns:a16="http://schemas.microsoft.com/office/drawing/2014/main" id="{4983D369-7B8E-5A4D-B0DB-38CC0C57E36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223856" y="4080208"/>
              <a:ext cx="309381" cy="309381"/>
            </a:xfrm>
            <a:prstGeom prst="rect">
              <a:avLst/>
            </a:prstGeom>
          </p:spPr>
        </p:pic>
        <p:pic>
          <p:nvPicPr>
            <p:cNvPr id="130" name="Graphic 129" descr="Bug">
              <a:extLst>
                <a:ext uri="{FF2B5EF4-FFF2-40B4-BE49-F238E27FC236}">
                  <a16:creationId xmlns:a16="http://schemas.microsoft.com/office/drawing/2014/main" id="{C13A99A9-5D92-7E42-8342-40537BA5093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223856" y="3273323"/>
              <a:ext cx="309381" cy="309381"/>
            </a:xfrm>
            <a:prstGeom prst="rect">
              <a:avLst/>
            </a:prstGeom>
          </p:spPr>
        </p:pic>
      </p:grpSp>
      <p:sp>
        <p:nvSpPr>
          <p:cNvPr id="132" name="Title 1">
            <a:extLst>
              <a:ext uri="{FF2B5EF4-FFF2-40B4-BE49-F238E27FC236}">
                <a16:creationId xmlns:a16="http://schemas.microsoft.com/office/drawing/2014/main" id="{321B62D9-5D09-FE42-A685-FD53440B96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425" y="365125"/>
            <a:ext cx="10854813" cy="1325563"/>
          </a:xfrm>
        </p:spPr>
        <p:txBody>
          <a:bodyPr/>
          <a:lstStyle/>
          <a:p>
            <a:r>
              <a:rPr lang="en-US" dirty="0"/>
              <a:t>FairFuzz</a:t>
            </a:r>
          </a:p>
        </p:txBody>
      </p: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BE0F7B1B-95F3-A643-9A56-81FDA4DEE66D}"/>
              </a:ext>
            </a:extLst>
          </p:cNvPr>
          <p:cNvCxnSpPr>
            <a:cxnSpLocks/>
            <a:endCxn id="25" idx="3"/>
          </p:cNvCxnSpPr>
          <p:nvPr/>
        </p:nvCxnSpPr>
        <p:spPr>
          <a:xfrm rot="5400000">
            <a:off x="8659080" y="3909038"/>
            <a:ext cx="1347246" cy="518346"/>
          </a:xfrm>
          <a:prstGeom prst="bentConnector2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59B1818-E7E5-E649-A6DD-552805C9031F}"/>
              </a:ext>
            </a:extLst>
          </p:cNvPr>
          <p:cNvGrpSpPr/>
          <p:nvPr/>
        </p:nvGrpSpPr>
        <p:grpSpPr>
          <a:xfrm>
            <a:off x="7129314" y="4052601"/>
            <a:ext cx="1944216" cy="1121266"/>
            <a:chOff x="7822713" y="4173404"/>
            <a:chExt cx="1944216" cy="1121266"/>
          </a:xfrm>
        </p:grpSpPr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D09FE6FD-07CF-914D-A6B7-083F8D54F978}"/>
                </a:ext>
              </a:extLst>
            </p:cNvPr>
            <p:cNvSpPr/>
            <p:nvPr/>
          </p:nvSpPr>
          <p:spPr>
            <a:xfrm>
              <a:off x="7822713" y="4173404"/>
              <a:ext cx="1487016" cy="664066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Segoe UI Symbol" panose="020B0502040204020203" pitchFamily="34" charset="0"/>
                  <a:ea typeface="Segoe UI Symbol" panose="020B0502040204020203" pitchFamily="34" charset="0"/>
                </a:rPr>
                <a:t>Execution Feedback</a:t>
              </a:r>
            </a:p>
          </p:txBody>
        </p:sp>
        <p:sp>
          <p:nvSpPr>
            <p:cNvPr id="23" name="Rounded Rectangle 22">
              <a:extLst>
                <a:ext uri="{FF2B5EF4-FFF2-40B4-BE49-F238E27FC236}">
                  <a16:creationId xmlns:a16="http://schemas.microsoft.com/office/drawing/2014/main" id="{7595F108-3187-D842-A985-BAB4268EE0D6}"/>
                </a:ext>
              </a:extLst>
            </p:cNvPr>
            <p:cNvSpPr/>
            <p:nvPr/>
          </p:nvSpPr>
          <p:spPr>
            <a:xfrm>
              <a:off x="7975113" y="4325804"/>
              <a:ext cx="1487016" cy="664066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Segoe UI Symbol" panose="020B0502040204020203" pitchFamily="34" charset="0"/>
                  <a:ea typeface="Segoe UI Symbol" panose="020B0502040204020203" pitchFamily="34" charset="0"/>
                </a:rPr>
                <a:t>Execution Feedback</a:t>
              </a:r>
            </a:p>
          </p:txBody>
        </p:sp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8D5E76B5-5556-3C41-AC7F-C30EED3BA96A}"/>
                </a:ext>
              </a:extLst>
            </p:cNvPr>
            <p:cNvSpPr/>
            <p:nvPr/>
          </p:nvSpPr>
          <p:spPr>
            <a:xfrm>
              <a:off x="8127513" y="4478204"/>
              <a:ext cx="1487016" cy="664066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Segoe UI Symbol" panose="020B0502040204020203" pitchFamily="34" charset="0"/>
                  <a:ea typeface="Segoe UI Symbol" panose="020B0502040204020203" pitchFamily="34" charset="0"/>
                </a:rPr>
                <a:t>Execution Feedback</a:t>
              </a:r>
            </a:p>
          </p:txBody>
        </p:sp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76716151-C3D9-9E40-9DAC-FF839F74E703}"/>
                </a:ext>
              </a:extLst>
            </p:cNvPr>
            <p:cNvSpPr/>
            <p:nvPr/>
          </p:nvSpPr>
          <p:spPr>
            <a:xfrm>
              <a:off x="8279913" y="4630604"/>
              <a:ext cx="1487016" cy="664066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Segoe UI Symbol" panose="020B0502040204020203" pitchFamily="34" charset="0"/>
                  <a:ea typeface="Segoe UI Symbol" panose="020B0502040204020203" pitchFamily="34" charset="0"/>
                </a:rPr>
                <a:t>Execution Feedback</a:t>
              </a:r>
              <a:r>
                <a:rPr lang="en-US" baseline="-25000" dirty="0">
                  <a:latin typeface="Segoe UI Symbol" panose="020B0502040204020203" pitchFamily="34" charset="0"/>
                  <a:ea typeface="Segoe UI Symbol" panose="020B0502040204020203" pitchFamily="34" charset="0"/>
                </a:rPr>
                <a:t>n</a:t>
              </a:r>
              <a:endParaRPr lang="en-US" dirty="0">
                <a:latin typeface="Segoe UI Symbol" panose="020B0502040204020203" pitchFamily="34" charset="0"/>
                <a:ea typeface="Segoe UI Symbol" panose="020B0502040204020203" pitchFamily="34" charset="0"/>
              </a:endParaRPr>
            </a:p>
          </p:txBody>
        </p:sp>
      </p:grp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FCB2193B-6A44-B149-ADDA-21CC8E9B5C7B}"/>
              </a:ext>
            </a:extLst>
          </p:cNvPr>
          <p:cNvSpPr/>
          <p:nvPr/>
        </p:nvSpPr>
        <p:spPr>
          <a:xfrm>
            <a:off x="3323932" y="4442008"/>
            <a:ext cx="1030013" cy="462455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Input</a:t>
            </a:r>
            <a:r>
              <a:rPr lang="en-US" baseline="-250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2</a:t>
            </a:r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’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560EC973-B98A-834E-9371-B29CD15A1432}"/>
              </a:ext>
            </a:extLst>
          </p:cNvPr>
          <p:cNvSpPr/>
          <p:nvPr/>
        </p:nvSpPr>
        <p:spPr>
          <a:xfrm>
            <a:off x="3442238" y="4611773"/>
            <a:ext cx="1030013" cy="462455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Input</a:t>
            </a:r>
            <a:r>
              <a:rPr lang="en-US" baseline="-250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n</a:t>
            </a:r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’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E040577-0FF8-3E48-835C-A48516A248C8}"/>
              </a:ext>
            </a:extLst>
          </p:cNvPr>
          <p:cNvCxnSpPr>
            <a:cxnSpLocks/>
            <a:endCxn id="28" idx="3"/>
          </p:cNvCxnSpPr>
          <p:nvPr/>
        </p:nvCxnSpPr>
        <p:spPr>
          <a:xfrm flipH="1">
            <a:off x="4472251" y="4841834"/>
            <a:ext cx="3114263" cy="1167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E31123D6-436B-BB4C-8072-B74683A542BA}"/>
              </a:ext>
            </a:extLst>
          </p:cNvPr>
          <p:cNvSpPr/>
          <p:nvPr/>
        </p:nvSpPr>
        <p:spPr>
          <a:xfrm>
            <a:off x="4627932" y="4492081"/>
            <a:ext cx="23970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Interesting Feedback?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C8BCC2F-0F21-5844-8E7C-3A6EEFE5C616}"/>
              </a:ext>
            </a:extLst>
          </p:cNvPr>
          <p:cNvCxnSpPr>
            <a:cxnSpLocks/>
            <a:stCxn id="38" idx="3"/>
          </p:cNvCxnSpPr>
          <p:nvPr/>
        </p:nvCxnSpPr>
        <p:spPr>
          <a:xfrm flipV="1">
            <a:off x="3258486" y="2994693"/>
            <a:ext cx="1303284" cy="1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AB4885A7-0144-E448-A762-4409C98F3D93}"/>
              </a:ext>
            </a:extLst>
          </p:cNvPr>
          <p:cNvSpPr/>
          <p:nvPr/>
        </p:nvSpPr>
        <p:spPr>
          <a:xfrm>
            <a:off x="3624245" y="2657627"/>
            <a:ext cx="5998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pick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89B7C5B-A9FB-5145-B7E1-BC81ECC233F5}"/>
              </a:ext>
            </a:extLst>
          </p:cNvPr>
          <p:cNvCxnSpPr>
            <a:cxnSpLocks/>
          </p:cNvCxnSpPr>
          <p:nvPr/>
        </p:nvCxnSpPr>
        <p:spPr>
          <a:xfrm>
            <a:off x="865343" y="2942596"/>
            <a:ext cx="800181" cy="1"/>
          </a:xfrm>
          <a:prstGeom prst="straightConnector1">
            <a:avLst/>
          </a:prstGeom>
          <a:ln w="317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3A82263B-5490-BE49-A64D-D3186D8E79EE}"/>
              </a:ext>
            </a:extLst>
          </p:cNvPr>
          <p:cNvSpPr/>
          <p:nvPr/>
        </p:nvSpPr>
        <p:spPr>
          <a:xfrm>
            <a:off x="904017" y="2558971"/>
            <a:ext cx="7393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Initial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10D73CDE-04E2-5E4A-A679-5E89D68DA59B}"/>
              </a:ext>
            </a:extLst>
          </p:cNvPr>
          <p:cNvSpPr/>
          <p:nvPr/>
        </p:nvSpPr>
        <p:spPr>
          <a:xfrm>
            <a:off x="1771273" y="2306266"/>
            <a:ext cx="1030013" cy="462455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Input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39DF879E-9F17-F84E-A1A1-7EE92B66C2E5}"/>
              </a:ext>
            </a:extLst>
          </p:cNvPr>
          <p:cNvSpPr/>
          <p:nvPr/>
        </p:nvSpPr>
        <p:spPr>
          <a:xfrm>
            <a:off x="1923673" y="2458666"/>
            <a:ext cx="1030013" cy="462455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50800" dist="12700" dir="13500000" algn="b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Input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D9A54C10-C2DC-7D48-B4C9-F32A6FE075A4}"/>
              </a:ext>
            </a:extLst>
          </p:cNvPr>
          <p:cNvSpPr/>
          <p:nvPr/>
        </p:nvSpPr>
        <p:spPr>
          <a:xfrm>
            <a:off x="2076073" y="2611066"/>
            <a:ext cx="1030013" cy="462455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outerShdw blurRad="50800" dist="12700" dir="13500000" algn="b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Input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7B48E0C6-B968-1041-8D0C-18595CF6DBBA}"/>
              </a:ext>
            </a:extLst>
          </p:cNvPr>
          <p:cNvSpPr/>
          <p:nvPr/>
        </p:nvSpPr>
        <p:spPr>
          <a:xfrm>
            <a:off x="2228473" y="2763466"/>
            <a:ext cx="1030013" cy="462455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50800" dist="12700" dir="13500000" algn="b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Input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981501B-151F-F04F-8F5E-C2EE92187249}"/>
              </a:ext>
            </a:extLst>
          </p:cNvPr>
          <p:cNvSpPr/>
          <p:nvPr/>
        </p:nvSpPr>
        <p:spPr>
          <a:xfrm>
            <a:off x="1816752" y="2010497"/>
            <a:ext cx="7825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seeds</a:t>
            </a:r>
          </a:p>
        </p:txBody>
      </p:sp>
      <p:cxnSp>
        <p:nvCxnSpPr>
          <p:cNvPr id="40" name="Elbow Connector 39">
            <a:extLst>
              <a:ext uri="{FF2B5EF4-FFF2-40B4-BE49-F238E27FC236}">
                <a16:creationId xmlns:a16="http://schemas.microsoft.com/office/drawing/2014/main" id="{14BBF7AE-7A01-DE4F-8106-6B17B55EEE80}"/>
              </a:ext>
            </a:extLst>
          </p:cNvPr>
          <p:cNvCxnSpPr>
            <a:cxnSpLocks/>
          </p:cNvCxnSpPr>
          <p:nvPr/>
        </p:nvCxnSpPr>
        <p:spPr>
          <a:xfrm rot="10800000">
            <a:off x="2743480" y="3225921"/>
            <a:ext cx="698758" cy="1617080"/>
          </a:xfrm>
          <a:prstGeom prst="bentConnector2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AC94E951-BC21-9842-AF4B-B480F5CC0FF1}"/>
              </a:ext>
            </a:extLst>
          </p:cNvPr>
          <p:cNvSpPr/>
          <p:nvPr/>
        </p:nvSpPr>
        <p:spPr>
          <a:xfrm>
            <a:off x="2124202" y="3863731"/>
            <a:ext cx="6289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save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92482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C9CF121-2674-AD41-8A32-1D134A1D6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84A6F-723A-7245-9DC7-D82FDBAE027C}" type="slidenum">
              <a:rPr lang="en-US" smtClean="0"/>
              <a:t>132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F0AECB-BF3F-9144-8CCB-E7FDF18019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Caroline Lemieux --- Expanding the Reach of Fuzzing</a:t>
            </a:r>
            <a:endParaRPr lang="en-US" dirty="0"/>
          </a:p>
        </p:txBody>
      </p:sp>
      <p:sp>
        <p:nvSpPr>
          <p:cNvPr id="113" name="Rounded Rectangle 112">
            <a:extLst>
              <a:ext uri="{FF2B5EF4-FFF2-40B4-BE49-F238E27FC236}">
                <a16:creationId xmlns:a16="http://schemas.microsoft.com/office/drawing/2014/main" id="{FC8D3875-FAF0-AE4A-8700-45F9CD6DE39B}"/>
              </a:ext>
            </a:extLst>
          </p:cNvPr>
          <p:cNvSpPr/>
          <p:nvPr/>
        </p:nvSpPr>
        <p:spPr>
          <a:xfrm>
            <a:off x="4561770" y="2763465"/>
            <a:ext cx="1030013" cy="462455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Input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504D290A-DCE6-F64D-87B7-4A81D183A1D0}"/>
              </a:ext>
            </a:extLst>
          </p:cNvPr>
          <p:cNvSpPr/>
          <p:nvPr/>
        </p:nvSpPr>
        <p:spPr>
          <a:xfrm>
            <a:off x="5697205" y="2671089"/>
            <a:ext cx="9058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mutate</a:t>
            </a:r>
          </a:p>
        </p:txBody>
      </p:sp>
      <p:cxnSp>
        <p:nvCxnSpPr>
          <p:cNvPr id="107" name="!!arrow_execute">
            <a:extLst>
              <a:ext uri="{FF2B5EF4-FFF2-40B4-BE49-F238E27FC236}">
                <a16:creationId xmlns:a16="http://schemas.microsoft.com/office/drawing/2014/main" id="{F1399671-32BC-584D-859F-F8F99976202D}"/>
              </a:ext>
            </a:extLst>
          </p:cNvPr>
          <p:cNvCxnSpPr>
            <a:cxnSpLocks/>
          </p:cNvCxnSpPr>
          <p:nvPr/>
        </p:nvCxnSpPr>
        <p:spPr>
          <a:xfrm>
            <a:off x="8021808" y="2994693"/>
            <a:ext cx="1122192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Rectangle 108">
            <a:extLst>
              <a:ext uri="{FF2B5EF4-FFF2-40B4-BE49-F238E27FC236}">
                <a16:creationId xmlns:a16="http://schemas.microsoft.com/office/drawing/2014/main" id="{61F22C5E-02DD-A34B-AB17-14865FA2C790}"/>
              </a:ext>
            </a:extLst>
          </p:cNvPr>
          <p:cNvSpPr/>
          <p:nvPr/>
        </p:nvSpPr>
        <p:spPr>
          <a:xfrm>
            <a:off x="8021808" y="2683831"/>
            <a:ext cx="9633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execute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87C4B0-897E-1F4B-9948-8D5CAE829B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680E0-ED05-464D-8C2F-646038701660}" type="datetime1">
              <a:rPr lang="en-US" smtClean="0"/>
              <a:t>4/21/23</a:t>
            </a:fld>
            <a:endParaRPr lang="en-US"/>
          </a:p>
        </p:txBody>
      </p:sp>
      <p:sp>
        <p:nvSpPr>
          <p:cNvPr id="86" name="Rounded Rectangle 85">
            <a:extLst>
              <a:ext uri="{FF2B5EF4-FFF2-40B4-BE49-F238E27FC236}">
                <a16:creationId xmlns:a16="http://schemas.microsoft.com/office/drawing/2014/main" id="{54E14EAC-5232-FB4E-BAE2-97AE35AC5267}"/>
              </a:ext>
            </a:extLst>
          </p:cNvPr>
          <p:cNvSpPr/>
          <p:nvPr/>
        </p:nvSpPr>
        <p:spPr>
          <a:xfrm>
            <a:off x="6509251" y="2313448"/>
            <a:ext cx="1030013" cy="46245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Input</a:t>
            </a:r>
          </a:p>
        </p:txBody>
      </p:sp>
      <p:sp>
        <p:nvSpPr>
          <p:cNvPr id="88" name="Rounded Rectangle 87">
            <a:extLst>
              <a:ext uri="{FF2B5EF4-FFF2-40B4-BE49-F238E27FC236}">
                <a16:creationId xmlns:a16="http://schemas.microsoft.com/office/drawing/2014/main" id="{6615505A-4D0B-AD47-83EC-B118C4301BBB}"/>
              </a:ext>
            </a:extLst>
          </p:cNvPr>
          <p:cNvSpPr/>
          <p:nvPr/>
        </p:nvSpPr>
        <p:spPr>
          <a:xfrm>
            <a:off x="6661651" y="2465848"/>
            <a:ext cx="1030013" cy="462455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Input</a:t>
            </a:r>
          </a:p>
        </p:txBody>
      </p:sp>
      <p:sp>
        <p:nvSpPr>
          <p:cNvPr id="89" name="Rounded Rectangle 88">
            <a:extLst>
              <a:ext uri="{FF2B5EF4-FFF2-40B4-BE49-F238E27FC236}">
                <a16:creationId xmlns:a16="http://schemas.microsoft.com/office/drawing/2014/main" id="{AFFB58E7-702F-8C44-83F7-3D4796E82BE4}"/>
              </a:ext>
            </a:extLst>
          </p:cNvPr>
          <p:cNvSpPr/>
          <p:nvPr/>
        </p:nvSpPr>
        <p:spPr>
          <a:xfrm>
            <a:off x="6814051" y="2618248"/>
            <a:ext cx="1030013" cy="46245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Input</a:t>
            </a:r>
          </a:p>
        </p:txBody>
      </p:sp>
      <p:sp>
        <p:nvSpPr>
          <p:cNvPr id="90" name="Rounded Rectangle 89">
            <a:extLst>
              <a:ext uri="{FF2B5EF4-FFF2-40B4-BE49-F238E27FC236}">
                <a16:creationId xmlns:a16="http://schemas.microsoft.com/office/drawing/2014/main" id="{C1E8A316-B34E-4F47-BBE5-4823114CE8C0}"/>
              </a:ext>
            </a:extLst>
          </p:cNvPr>
          <p:cNvSpPr/>
          <p:nvPr/>
        </p:nvSpPr>
        <p:spPr>
          <a:xfrm>
            <a:off x="6966451" y="2770648"/>
            <a:ext cx="1030013" cy="462455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Input</a:t>
            </a:r>
            <a:r>
              <a:rPr lang="en-US" baseline="-250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n</a:t>
            </a:r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’</a:t>
            </a:r>
          </a:p>
        </p:txBody>
      </p:sp>
      <p:cxnSp>
        <p:nvCxnSpPr>
          <p:cNvPr id="111" name="!!arrow_mutate">
            <a:extLst>
              <a:ext uri="{FF2B5EF4-FFF2-40B4-BE49-F238E27FC236}">
                <a16:creationId xmlns:a16="http://schemas.microsoft.com/office/drawing/2014/main" id="{B18D3103-5EEE-0B4A-B052-CC0D10874876}"/>
              </a:ext>
            </a:extLst>
          </p:cNvPr>
          <p:cNvCxnSpPr>
            <a:cxnSpLocks/>
          </p:cNvCxnSpPr>
          <p:nvPr/>
        </p:nvCxnSpPr>
        <p:spPr>
          <a:xfrm>
            <a:off x="5642951" y="2994693"/>
            <a:ext cx="1220386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1368DB9-B2F6-264D-9796-C3DE86127947}"/>
              </a:ext>
            </a:extLst>
          </p:cNvPr>
          <p:cNvGrpSpPr/>
          <p:nvPr/>
        </p:nvGrpSpPr>
        <p:grpSpPr>
          <a:xfrm>
            <a:off x="8941982" y="2351981"/>
            <a:ext cx="1299788" cy="1299788"/>
            <a:chOff x="7565191" y="2194798"/>
            <a:chExt cx="2721425" cy="2721425"/>
          </a:xfrm>
        </p:grpSpPr>
        <p:pic>
          <p:nvPicPr>
            <p:cNvPr id="127" name="Content Placeholder 7" descr="Document">
              <a:extLst>
                <a:ext uri="{FF2B5EF4-FFF2-40B4-BE49-F238E27FC236}">
                  <a16:creationId xmlns:a16="http://schemas.microsoft.com/office/drawing/2014/main" id="{52D6C96D-FB63-C54B-9294-788F8D2FBB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565191" y="2194798"/>
              <a:ext cx="2721425" cy="2721425"/>
            </a:xfrm>
            <a:prstGeom prst="rect">
              <a:avLst/>
            </a:prstGeom>
          </p:spPr>
        </p:pic>
        <p:pic>
          <p:nvPicPr>
            <p:cNvPr id="128" name="Graphic 127" descr="Bug">
              <a:extLst>
                <a:ext uri="{FF2B5EF4-FFF2-40B4-BE49-F238E27FC236}">
                  <a16:creationId xmlns:a16="http://schemas.microsoft.com/office/drawing/2014/main" id="{FB9F1201-83F3-5540-9D49-D99F541B5AD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266665" y="3630702"/>
              <a:ext cx="309381" cy="309381"/>
            </a:xfrm>
            <a:prstGeom prst="rect">
              <a:avLst/>
            </a:prstGeom>
          </p:spPr>
        </p:pic>
        <p:pic>
          <p:nvPicPr>
            <p:cNvPr id="129" name="Graphic 128" descr="Bug">
              <a:extLst>
                <a:ext uri="{FF2B5EF4-FFF2-40B4-BE49-F238E27FC236}">
                  <a16:creationId xmlns:a16="http://schemas.microsoft.com/office/drawing/2014/main" id="{4983D369-7B8E-5A4D-B0DB-38CC0C57E36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223856" y="4080208"/>
              <a:ext cx="309381" cy="309381"/>
            </a:xfrm>
            <a:prstGeom prst="rect">
              <a:avLst/>
            </a:prstGeom>
          </p:spPr>
        </p:pic>
        <p:pic>
          <p:nvPicPr>
            <p:cNvPr id="130" name="Graphic 129" descr="Bug">
              <a:extLst>
                <a:ext uri="{FF2B5EF4-FFF2-40B4-BE49-F238E27FC236}">
                  <a16:creationId xmlns:a16="http://schemas.microsoft.com/office/drawing/2014/main" id="{C13A99A9-5D92-7E42-8342-40537BA5093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223856" y="3273323"/>
              <a:ext cx="309381" cy="309381"/>
            </a:xfrm>
            <a:prstGeom prst="rect">
              <a:avLst/>
            </a:prstGeom>
          </p:spPr>
        </p:pic>
      </p:grpSp>
      <p:sp>
        <p:nvSpPr>
          <p:cNvPr id="132" name="Title 1">
            <a:extLst>
              <a:ext uri="{FF2B5EF4-FFF2-40B4-BE49-F238E27FC236}">
                <a16:creationId xmlns:a16="http://schemas.microsoft.com/office/drawing/2014/main" id="{321B62D9-5D09-FE42-A685-FD53440B96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425" y="365125"/>
            <a:ext cx="10854813" cy="1325563"/>
          </a:xfrm>
        </p:spPr>
        <p:txBody>
          <a:bodyPr/>
          <a:lstStyle/>
          <a:p>
            <a:r>
              <a:rPr lang="en-US" dirty="0"/>
              <a:t>FairFuzz</a:t>
            </a:r>
          </a:p>
        </p:txBody>
      </p: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BE0F7B1B-95F3-A643-9A56-81FDA4DEE66D}"/>
              </a:ext>
            </a:extLst>
          </p:cNvPr>
          <p:cNvCxnSpPr>
            <a:cxnSpLocks/>
            <a:endCxn id="25" idx="3"/>
          </p:cNvCxnSpPr>
          <p:nvPr/>
        </p:nvCxnSpPr>
        <p:spPr>
          <a:xfrm rot="5400000">
            <a:off x="8659080" y="3909038"/>
            <a:ext cx="1347246" cy="518346"/>
          </a:xfrm>
          <a:prstGeom prst="bentConnector2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59B1818-E7E5-E649-A6DD-552805C9031F}"/>
              </a:ext>
            </a:extLst>
          </p:cNvPr>
          <p:cNvGrpSpPr/>
          <p:nvPr/>
        </p:nvGrpSpPr>
        <p:grpSpPr>
          <a:xfrm>
            <a:off x="7129314" y="4052601"/>
            <a:ext cx="1944216" cy="1121266"/>
            <a:chOff x="7822713" y="4173404"/>
            <a:chExt cx="1944216" cy="1121266"/>
          </a:xfrm>
        </p:grpSpPr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D09FE6FD-07CF-914D-A6B7-083F8D54F978}"/>
                </a:ext>
              </a:extLst>
            </p:cNvPr>
            <p:cNvSpPr/>
            <p:nvPr/>
          </p:nvSpPr>
          <p:spPr>
            <a:xfrm>
              <a:off x="7822713" y="4173404"/>
              <a:ext cx="1487016" cy="664066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Segoe UI Symbol" panose="020B0502040204020203" pitchFamily="34" charset="0"/>
                  <a:ea typeface="Segoe UI Symbol" panose="020B0502040204020203" pitchFamily="34" charset="0"/>
                </a:rPr>
                <a:t>Execution Feedback</a:t>
              </a:r>
            </a:p>
          </p:txBody>
        </p:sp>
        <p:sp>
          <p:nvSpPr>
            <p:cNvPr id="23" name="Rounded Rectangle 22">
              <a:extLst>
                <a:ext uri="{FF2B5EF4-FFF2-40B4-BE49-F238E27FC236}">
                  <a16:creationId xmlns:a16="http://schemas.microsoft.com/office/drawing/2014/main" id="{7595F108-3187-D842-A985-BAB4268EE0D6}"/>
                </a:ext>
              </a:extLst>
            </p:cNvPr>
            <p:cNvSpPr/>
            <p:nvPr/>
          </p:nvSpPr>
          <p:spPr>
            <a:xfrm>
              <a:off x="7975113" y="4325804"/>
              <a:ext cx="1487016" cy="664066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Segoe UI Symbol" panose="020B0502040204020203" pitchFamily="34" charset="0"/>
                  <a:ea typeface="Segoe UI Symbol" panose="020B0502040204020203" pitchFamily="34" charset="0"/>
                </a:rPr>
                <a:t>Execution Feedback</a:t>
              </a:r>
            </a:p>
          </p:txBody>
        </p:sp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8D5E76B5-5556-3C41-AC7F-C30EED3BA96A}"/>
                </a:ext>
              </a:extLst>
            </p:cNvPr>
            <p:cNvSpPr/>
            <p:nvPr/>
          </p:nvSpPr>
          <p:spPr>
            <a:xfrm>
              <a:off x="8127513" y="4478204"/>
              <a:ext cx="1487016" cy="664066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Segoe UI Symbol" panose="020B0502040204020203" pitchFamily="34" charset="0"/>
                  <a:ea typeface="Segoe UI Symbol" panose="020B0502040204020203" pitchFamily="34" charset="0"/>
                </a:rPr>
                <a:t>Execution Feedback</a:t>
              </a:r>
            </a:p>
          </p:txBody>
        </p:sp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76716151-C3D9-9E40-9DAC-FF839F74E703}"/>
                </a:ext>
              </a:extLst>
            </p:cNvPr>
            <p:cNvSpPr/>
            <p:nvPr/>
          </p:nvSpPr>
          <p:spPr>
            <a:xfrm>
              <a:off x="8279913" y="4630604"/>
              <a:ext cx="1487016" cy="664066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Segoe UI Symbol" panose="020B0502040204020203" pitchFamily="34" charset="0"/>
                  <a:ea typeface="Segoe UI Symbol" panose="020B0502040204020203" pitchFamily="34" charset="0"/>
                </a:rPr>
                <a:t>Execution Feedback</a:t>
              </a:r>
              <a:r>
                <a:rPr lang="en-US" baseline="-25000" dirty="0">
                  <a:latin typeface="Segoe UI Symbol" panose="020B0502040204020203" pitchFamily="34" charset="0"/>
                  <a:ea typeface="Segoe UI Symbol" panose="020B0502040204020203" pitchFamily="34" charset="0"/>
                </a:rPr>
                <a:t>n</a:t>
              </a:r>
              <a:endParaRPr lang="en-US" dirty="0">
                <a:latin typeface="Segoe UI Symbol" panose="020B0502040204020203" pitchFamily="34" charset="0"/>
                <a:ea typeface="Segoe UI Symbol" panose="020B0502040204020203" pitchFamily="34" charset="0"/>
              </a:endParaRPr>
            </a:p>
          </p:txBody>
        </p:sp>
      </p:grp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FCB2193B-6A44-B149-ADDA-21CC8E9B5C7B}"/>
              </a:ext>
            </a:extLst>
          </p:cNvPr>
          <p:cNvSpPr/>
          <p:nvPr/>
        </p:nvSpPr>
        <p:spPr>
          <a:xfrm>
            <a:off x="3323932" y="4442008"/>
            <a:ext cx="1030013" cy="462455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Input</a:t>
            </a:r>
            <a:r>
              <a:rPr lang="en-US" baseline="-250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2</a:t>
            </a:r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’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560EC973-B98A-834E-9371-B29CD15A1432}"/>
              </a:ext>
            </a:extLst>
          </p:cNvPr>
          <p:cNvSpPr/>
          <p:nvPr/>
        </p:nvSpPr>
        <p:spPr>
          <a:xfrm>
            <a:off x="3442238" y="4611773"/>
            <a:ext cx="1030013" cy="462455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Input</a:t>
            </a:r>
            <a:r>
              <a:rPr lang="en-US" baseline="-250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n</a:t>
            </a:r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’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E040577-0FF8-3E48-835C-A48516A248C8}"/>
              </a:ext>
            </a:extLst>
          </p:cNvPr>
          <p:cNvCxnSpPr>
            <a:cxnSpLocks/>
            <a:endCxn id="28" idx="3"/>
          </p:cNvCxnSpPr>
          <p:nvPr/>
        </p:nvCxnSpPr>
        <p:spPr>
          <a:xfrm flipH="1">
            <a:off x="4472251" y="4841834"/>
            <a:ext cx="3114263" cy="1167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E31123D6-436B-BB4C-8072-B74683A542BA}"/>
              </a:ext>
            </a:extLst>
          </p:cNvPr>
          <p:cNvSpPr/>
          <p:nvPr/>
        </p:nvSpPr>
        <p:spPr>
          <a:xfrm>
            <a:off x="4627932" y="4492081"/>
            <a:ext cx="23970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Interesting Feedback?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C8BCC2F-0F21-5844-8E7C-3A6EEFE5C616}"/>
              </a:ext>
            </a:extLst>
          </p:cNvPr>
          <p:cNvCxnSpPr>
            <a:cxnSpLocks/>
            <a:stCxn id="38" idx="3"/>
          </p:cNvCxnSpPr>
          <p:nvPr/>
        </p:nvCxnSpPr>
        <p:spPr>
          <a:xfrm flipV="1">
            <a:off x="3258486" y="2994693"/>
            <a:ext cx="1303284" cy="1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AB4885A7-0144-E448-A762-4409C98F3D93}"/>
              </a:ext>
            </a:extLst>
          </p:cNvPr>
          <p:cNvSpPr/>
          <p:nvPr/>
        </p:nvSpPr>
        <p:spPr>
          <a:xfrm>
            <a:off x="3203732" y="2045297"/>
            <a:ext cx="1355591" cy="92333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pick input</a:t>
            </a:r>
          </a:p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 hitting </a:t>
            </a:r>
            <a:r>
              <a:rPr lang="en-US" b="1" u="sng" dirty="0">
                <a:latin typeface="Segoe UI Symbol" panose="020B0502040204020203" pitchFamily="34" charset="0"/>
                <a:ea typeface="Segoe UI Symbol" panose="020B0502040204020203" pitchFamily="34" charset="0"/>
              </a:rPr>
              <a:t>rare</a:t>
            </a:r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 branch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89B7C5B-A9FB-5145-B7E1-BC81ECC233F5}"/>
              </a:ext>
            </a:extLst>
          </p:cNvPr>
          <p:cNvCxnSpPr>
            <a:cxnSpLocks/>
          </p:cNvCxnSpPr>
          <p:nvPr/>
        </p:nvCxnSpPr>
        <p:spPr>
          <a:xfrm>
            <a:off x="865343" y="2942596"/>
            <a:ext cx="800181" cy="1"/>
          </a:xfrm>
          <a:prstGeom prst="straightConnector1">
            <a:avLst/>
          </a:prstGeom>
          <a:ln w="317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3A82263B-5490-BE49-A64D-D3186D8E79EE}"/>
              </a:ext>
            </a:extLst>
          </p:cNvPr>
          <p:cNvSpPr/>
          <p:nvPr/>
        </p:nvSpPr>
        <p:spPr>
          <a:xfrm>
            <a:off x="904017" y="2558971"/>
            <a:ext cx="7393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Initial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10D73CDE-04E2-5E4A-A679-5E89D68DA59B}"/>
              </a:ext>
            </a:extLst>
          </p:cNvPr>
          <p:cNvSpPr/>
          <p:nvPr/>
        </p:nvSpPr>
        <p:spPr>
          <a:xfrm>
            <a:off x="1771273" y="2306266"/>
            <a:ext cx="1030013" cy="462455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Input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39DF879E-9F17-F84E-A1A1-7EE92B66C2E5}"/>
              </a:ext>
            </a:extLst>
          </p:cNvPr>
          <p:cNvSpPr/>
          <p:nvPr/>
        </p:nvSpPr>
        <p:spPr>
          <a:xfrm>
            <a:off x="1923673" y="2458666"/>
            <a:ext cx="1030013" cy="462455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50800" dist="12700" dir="13500000" algn="b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Input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D9A54C10-C2DC-7D48-B4C9-F32A6FE075A4}"/>
              </a:ext>
            </a:extLst>
          </p:cNvPr>
          <p:cNvSpPr/>
          <p:nvPr/>
        </p:nvSpPr>
        <p:spPr>
          <a:xfrm>
            <a:off x="2076073" y="2611066"/>
            <a:ext cx="1030013" cy="462455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outerShdw blurRad="50800" dist="12700" dir="13500000" algn="b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Input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7B48E0C6-B968-1041-8D0C-18595CF6DBBA}"/>
              </a:ext>
            </a:extLst>
          </p:cNvPr>
          <p:cNvSpPr/>
          <p:nvPr/>
        </p:nvSpPr>
        <p:spPr>
          <a:xfrm>
            <a:off x="2228473" y="2763466"/>
            <a:ext cx="1030013" cy="462455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50800" dist="12700" dir="13500000" algn="b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Input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981501B-151F-F04F-8F5E-C2EE92187249}"/>
              </a:ext>
            </a:extLst>
          </p:cNvPr>
          <p:cNvSpPr/>
          <p:nvPr/>
        </p:nvSpPr>
        <p:spPr>
          <a:xfrm>
            <a:off x="1816752" y="2010497"/>
            <a:ext cx="7825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seeds</a:t>
            </a:r>
          </a:p>
        </p:txBody>
      </p:sp>
      <p:cxnSp>
        <p:nvCxnSpPr>
          <p:cNvPr id="40" name="Elbow Connector 39">
            <a:extLst>
              <a:ext uri="{FF2B5EF4-FFF2-40B4-BE49-F238E27FC236}">
                <a16:creationId xmlns:a16="http://schemas.microsoft.com/office/drawing/2014/main" id="{14BBF7AE-7A01-DE4F-8106-6B17B55EEE80}"/>
              </a:ext>
            </a:extLst>
          </p:cNvPr>
          <p:cNvCxnSpPr>
            <a:cxnSpLocks/>
          </p:cNvCxnSpPr>
          <p:nvPr/>
        </p:nvCxnSpPr>
        <p:spPr>
          <a:xfrm rot="10800000">
            <a:off x="2743480" y="3225921"/>
            <a:ext cx="698758" cy="1617080"/>
          </a:xfrm>
          <a:prstGeom prst="bentConnector2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AC94E951-BC21-9842-AF4B-B480F5CC0FF1}"/>
              </a:ext>
            </a:extLst>
          </p:cNvPr>
          <p:cNvSpPr/>
          <p:nvPr/>
        </p:nvSpPr>
        <p:spPr>
          <a:xfrm>
            <a:off x="2124202" y="3863731"/>
            <a:ext cx="6289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save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652266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Rectangle 111">
            <a:extLst>
              <a:ext uri="{FF2B5EF4-FFF2-40B4-BE49-F238E27FC236}">
                <a16:creationId xmlns:a16="http://schemas.microsoft.com/office/drawing/2014/main" id="{504D290A-DCE6-F64D-87B7-4A81D183A1D0}"/>
              </a:ext>
            </a:extLst>
          </p:cNvPr>
          <p:cNvSpPr/>
          <p:nvPr/>
        </p:nvSpPr>
        <p:spPr>
          <a:xfrm>
            <a:off x="5566956" y="2049563"/>
            <a:ext cx="1481496" cy="92333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compute +</a:t>
            </a:r>
          </a:p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mutate with </a:t>
            </a:r>
          </a:p>
          <a:p>
            <a:pPr algn="ctr"/>
            <a:r>
              <a:rPr lang="en-US" b="1" u="sng" dirty="0">
                <a:latin typeface="Segoe UI Symbol" panose="020B0502040204020203" pitchFamily="34" charset="0"/>
                <a:ea typeface="Segoe UI Symbol" panose="020B0502040204020203" pitchFamily="34" charset="0"/>
              </a:rPr>
              <a:t>branch mask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C9CF121-2674-AD41-8A32-1D134A1D6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84A6F-723A-7245-9DC7-D82FDBAE027C}" type="slidenum">
              <a:rPr lang="en-US" smtClean="0"/>
              <a:t>133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F0AECB-BF3F-9144-8CCB-E7FDF18019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Caroline Lemieux --- Expanding the Reach of Fuzzing</a:t>
            </a:r>
            <a:endParaRPr lang="en-US" dirty="0"/>
          </a:p>
        </p:txBody>
      </p:sp>
      <p:sp>
        <p:nvSpPr>
          <p:cNvPr id="113" name="Rounded Rectangle 112">
            <a:extLst>
              <a:ext uri="{FF2B5EF4-FFF2-40B4-BE49-F238E27FC236}">
                <a16:creationId xmlns:a16="http://schemas.microsoft.com/office/drawing/2014/main" id="{FC8D3875-FAF0-AE4A-8700-45F9CD6DE39B}"/>
              </a:ext>
            </a:extLst>
          </p:cNvPr>
          <p:cNvSpPr/>
          <p:nvPr/>
        </p:nvSpPr>
        <p:spPr>
          <a:xfrm>
            <a:off x="4561770" y="2763465"/>
            <a:ext cx="1030013" cy="462455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Input</a:t>
            </a:r>
          </a:p>
        </p:txBody>
      </p:sp>
      <p:cxnSp>
        <p:nvCxnSpPr>
          <p:cNvPr id="107" name="!!arrow_execute">
            <a:extLst>
              <a:ext uri="{FF2B5EF4-FFF2-40B4-BE49-F238E27FC236}">
                <a16:creationId xmlns:a16="http://schemas.microsoft.com/office/drawing/2014/main" id="{F1399671-32BC-584D-859F-F8F99976202D}"/>
              </a:ext>
            </a:extLst>
          </p:cNvPr>
          <p:cNvCxnSpPr>
            <a:cxnSpLocks/>
          </p:cNvCxnSpPr>
          <p:nvPr/>
        </p:nvCxnSpPr>
        <p:spPr>
          <a:xfrm>
            <a:off x="8429058" y="2994693"/>
            <a:ext cx="714942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Rectangle 108">
            <a:extLst>
              <a:ext uri="{FF2B5EF4-FFF2-40B4-BE49-F238E27FC236}">
                <a16:creationId xmlns:a16="http://schemas.microsoft.com/office/drawing/2014/main" id="{61F22C5E-02DD-A34B-AB17-14865FA2C790}"/>
              </a:ext>
            </a:extLst>
          </p:cNvPr>
          <p:cNvSpPr/>
          <p:nvPr/>
        </p:nvSpPr>
        <p:spPr>
          <a:xfrm>
            <a:off x="8306190" y="2684063"/>
            <a:ext cx="9633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execute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87C4B0-897E-1F4B-9948-8D5CAE829B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16FAA4-8F17-614E-B1C5-1F4B1853EEEA}" type="datetime1">
              <a:rPr lang="en-US" smtClean="0"/>
              <a:t>4/21/23</a:t>
            </a:fld>
            <a:endParaRPr lang="en-US"/>
          </a:p>
        </p:txBody>
      </p:sp>
      <p:sp>
        <p:nvSpPr>
          <p:cNvPr id="86" name="Rounded Rectangle 85">
            <a:extLst>
              <a:ext uri="{FF2B5EF4-FFF2-40B4-BE49-F238E27FC236}">
                <a16:creationId xmlns:a16="http://schemas.microsoft.com/office/drawing/2014/main" id="{54E14EAC-5232-FB4E-BAE2-97AE35AC5267}"/>
              </a:ext>
            </a:extLst>
          </p:cNvPr>
          <p:cNvSpPr/>
          <p:nvPr/>
        </p:nvSpPr>
        <p:spPr>
          <a:xfrm>
            <a:off x="6915651" y="2313448"/>
            <a:ext cx="1030013" cy="46245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Input</a:t>
            </a:r>
          </a:p>
        </p:txBody>
      </p:sp>
      <p:sp>
        <p:nvSpPr>
          <p:cNvPr id="88" name="Rounded Rectangle 87">
            <a:extLst>
              <a:ext uri="{FF2B5EF4-FFF2-40B4-BE49-F238E27FC236}">
                <a16:creationId xmlns:a16="http://schemas.microsoft.com/office/drawing/2014/main" id="{6615505A-4D0B-AD47-83EC-B118C4301BBB}"/>
              </a:ext>
            </a:extLst>
          </p:cNvPr>
          <p:cNvSpPr/>
          <p:nvPr/>
        </p:nvSpPr>
        <p:spPr>
          <a:xfrm>
            <a:off x="7068051" y="2465848"/>
            <a:ext cx="1030013" cy="462455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Input</a:t>
            </a:r>
          </a:p>
        </p:txBody>
      </p:sp>
      <p:sp>
        <p:nvSpPr>
          <p:cNvPr id="89" name="Rounded Rectangle 88">
            <a:extLst>
              <a:ext uri="{FF2B5EF4-FFF2-40B4-BE49-F238E27FC236}">
                <a16:creationId xmlns:a16="http://schemas.microsoft.com/office/drawing/2014/main" id="{AFFB58E7-702F-8C44-83F7-3D4796E82BE4}"/>
              </a:ext>
            </a:extLst>
          </p:cNvPr>
          <p:cNvSpPr/>
          <p:nvPr/>
        </p:nvSpPr>
        <p:spPr>
          <a:xfrm>
            <a:off x="7220451" y="2618248"/>
            <a:ext cx="1030013" cy="46245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Input</a:t>
            </a:r>
          </a:p>
        </p:txBody>
      </p:sp>
      <p:sp>
        <p:nvSpPr>
          <p:cNvPr id="90" name="Rounded Rectangle 89">
            <a:extLst>
              <a:ext uri="{FF2B5EF4-FFF2-40B4-BE49-F238E27FC236}">
                <a16:creationId xmlns:a16="http://schemas.microsoft.com/office/drawing/2014/main" id="{C1E8A316-B34E-4F47-BBE5-4823114CE8C0}"/>
              </a:ext>
            </a:extLst>
          </p:cNvPr>
          <p:cNvSpPr/>
          <p:nvPr/>
        </p:nvSpPr>
        <p:spPr>
          <a:xfrm>
            <a:off x="7372851" y="2770648"/>
            <a:ext cx="1030013" cy="462455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Input</a:t>
            </a:r>
            <a:r>
              <a:rPr lang="en-US" baseline="-250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n</a:t>
            </a:r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’</a:t>
            </a:r>
          </a:p>
        </p:txBody>
      </p:sp>
      <p:cxnSp>
        <p:nvCxnSpPr>
          <p:cNvPr id="111" name="!!arrow_mutate">
            <a:extLst>
              <a:ext uri="{FF2B5EF4-FFF2-40B4-BE49-F238E27FC236}">
                <a16:creationId xmlns:a16="http://schemas.microsoft.com/office/drawing/2014/main" id="{B18D3103-5EEE-0B4A-B052-CC0D10874876}"/>
              </a:ext>
            </a:extLst>
          </p:cNvPr>
          <p:cNvCxnSpPr>
            <a:cxnSpLocks/>
          </p:cNvCxnSpPr>
          <p:nvPr/>
        </p:nvCxnSpPr>
        <p:spPr>
          <a:xfrm>
            <a:off x="5642951" y="2994693"/>
            <a:ext cx="1486363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1368DB9-B2F6-264D-9796-C3DE86127947}"/>
              </a:ext>
            </a:extLst>
          </p:cNvPr>
          <p:cNvGrpSpPr/>
          <p:nvPr/>
        </p:nvGrpSpPr>
        <p:grpSpPr>
          <a:xfrm>
            <a:off x="8941982" y="2351981"/>
            <a:ext cx="1299788" cy="1299788"/>
            <a:chOff x="7565191" y="2194798"/>
            <a:chExt cx="2721425" cy="2721425"/>
          </a:xfrm>
        </p:grpSpPr>
        <p:pic>
          <p:nvPicPr>
            <p:cNvPr id="127" name="Content Placeholder 7" descr="Document">
              <a:extLst>
                <a:ext uri="{FF2B5EF4-FFF2-40B4-BE49-F238E27FC236}">
                  <a16:creationId xmlns:a16="http://schemas.microsoft.com/office/drawing/2014/main" id="{52D6C96D-FB63-C54B-9294-788F8D2FBB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565191" y="2194798"/>
              <a:ext cx="2721425" cy="2721425"/>
            </a:xfrm>
            <a:prstGeom prst="rect">
              <a:avLst/>
            </a:prstGeom>
          </p:spPr>
        </p:pic>
        <p:pic>
          <p:nvPicPr>
            <p:cNvPr id="128" name="Graphic 127" descr="Bug">
              <a:extLst>
                <a:ext uri="{FF2B5EF4-FFF2-40B4-BE49-F238E27FC236}">
                  <a16:creationId xmlns:a16="http://schemas.microsoft.com/office/drawing/2014/main" id="{FB9F1201-83F3-5540-9D49-D99F541B5AD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266665" y="3630702"/>
              <a:ext cx="309381" cy="309381"/>
            </a:xfrm>
            <a:prstGeom prst="rect">
              <a:avLst/>
            </a:prstGeom>
          </p:spPr>
        </p:pic>
        <p:pic>
          <p:nvPicPr>
            <p:cNvPr id="129" name="Graphic 128" descr="Bug">
              <a:extLst>
                <a:ext uri="{FF2B5EF4-FFF2-40B4-BE49-F238E27FC236}">
                  <a16:creationId xmlns:a16="http://schemas.microsoft.com/office/drawing/2014/main" id="{4983D369-7B8E-5A4D-B0DB-38CC0C57E36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223856" y="4080208"/>
              <a:ext cx="309381" cy="309381"/>
            </a:xfrm>
            <a:prstGeom prst="rect">
              <a:avLst/>
            </a:prstGeom>
          </p:spPr>
        </p:pic>
        <p:pic>
          <p:nvPicPr>
            <p:cNvPr id="130" name="Graphic 129" descr="Bug">
              <a:extLst>
                <a:ext uri="{FF2B5EF4-FFF2-40B4-BE49-F238E27FC236}">
                  <a16:creationId xmlns:a16="http://schemas.microsoft.com/office/drawing/2014/main" id="{C13A99A9-5D92-7E42-8342-40537BA5093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223856" y="3273323"/>
              <a:ext cx="309381" cy="309381"/>
            </a:xfrm>
            <a:prstGeom prst="rect">
              <a:avLst/>
            </a:prstGeom>
          </p:spPr>
        </p:pic>
      </p:grpSp>
      <p:sp>
        <p:nvSpPr>
          <p:cNvPr id="132" name="Title 1">
            <a:extLst>
              <a:ext uri="{FF2B5EF4-FFF2-40B4-BE49-F238E27FC236}">
                <a16:creationId xmlns:a16="http://schemas.microsoft.com/office/drawing/2014/main" id="{321B62D9-5D09-FE42-A685-FD53440B96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425" y="365125"/>
            <a:ext cx="10854813" cy="1325563"/>
          </a:xfrm>
        </p:spPr>
        <p:txBody>
          <a:bodyPr/>
          <a:lstStyle/>
          <a:p>
            <a:r>
              <a:rPr lang="en-US" dirty="0"/>
              <a:t>FairFuzz</a:t>
            </a:r>
          </a:p>
        </p:txBody>
      </p: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BE0F7B1B-95F3-A643-9A56-81FDA4DEE66D}"/>
              </a:ext>
            </a:extLst>
          </p:cNvPr>
          <p:cNvCxnSpPr>
            <a:cxnSpLocks/>
            <a:endCxn id="25" idx="3"/>
          </p:cNvCxnSpPr>
          <p:nvPr/>
        </p:nvCxnSpPr>
        <p:spPr>
          <a:xfrm rot="5400000">
            <a:off x="8659080" y="3909038"/>
            <a:ext cx="1347246" cy="518346"/>
          </a:xfrm>
          <a:prstGeom prst="bentConnector2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59B1818-E7E5-E649-A6DD-552805C9031F}"/>
              </a:ext>
            </a:extLst>
          </p:cNvPr>
          <p:cNvGrpSpPr/>
          <p:nvPr/>
        </p:nvGrpSpPr>
        <p:grpSpPr>
          <a:xfrm>
            <a:off x="7129314" y="4052601"/>
            <a:ext cx="1944216" cy="1121266"/>
            <a:chOff x="7822713" y="4173404"/>
            <a:chExt cx="1944216" cy="1121266"/>
          </a:xfrm>
        </p:grpSpPr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D09FE6FD-07CF-914D-A6B7-083F8D54F978}"/>
                </a:ext>
              </a:extLst>
            </p:cNvPr>
            <p:cNvSpPr/>
            <p:nvPr/>
          </p:nvSpPr>
          <p:spPr>
            <a:xfrm>
              <a:off x="7822713" y="4173404"/>
              <a:ext cx="1487016" cy="664066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Segoe UI Symbol" panose="020B0502040204020203" pitchFamily="34" charset="0"/>
                  <a:ea typeface="Segoe UI Symbol" panose="020B0502040204020203" pitchFamily="34" charset="0"/>
                </a:rPr>
                <a:t>Execution Feedback</a:t>
              </a:r>
            </a:p>
          </p:txBody>
        </p:sp>
        <p:sp>
          <p:nvSpPr>
            <p:cNvPr id="23" name="Rounded Rectangle 22">
              <a:extLst>
                <a:ext uri="{FF2B5EF4-FFF2-40B4-BE49-F238E27FC236}">
                  <a16:creationId xmlns:a16="http://schemas.microsoft.com/office/drawing/2014/main" id="{7595F108-3187-D842-A985-BAB4268EE0D6}"/>
                </a:ext>
              </a:extLst>
            </p:cNvPr>
            <p:cNvSpPr/>
            <p:nvPr/>
          </p:nvSpPr>
          <p:spPr>
            <a:xfrm>
              <a:off x="7975113" y="4325804"/>
              <a:ext cx="1487016" cy="664066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Segoe UI Symbol" panose="020B0502040204020203" pitchFamily="34" charset="0"/>
                  <a:ea typeface="Segoe UI Symbol" panose="020B0502040204020203" pitchFamily="34" charset="0"/>
                </a:rPr>
                <a:t>Execution Feedback</a:t>
              </a:r>
            </a:p>
          </p:txBody>
        </p:sp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8D5E76B5-5556-3C41-AC7F-C30EED3BA96A}"/>
                </a:ext>
              </a:extLst>
            </p:cNvPr>
            <p:cNvSpPr/>
            <p:nvPr/>
          </p:nvSpPr>
          <p:spPr>
            <a:xfrm>
              <a:off x="8127513" y="4478204"/>
              <a:ext cx="1487016" cy="664066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Segoe UI Symbol" panose="020B0502040204020203" pitchFamily="34" charset="0"/>
                  <a:ea typeface="Segoe UI Symbol" panose="020B0502040204020203" pitchFamily="34" charset="0"/>
                </a:rPr>
                <a:t>Execution Feedback</a:t>
              </a:r>
            </a:p>
          </p:txBody>
        </p:sp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76716151-C3D9-9E40-9DAC-FF839F74E703}"/>
                </a:ext>
              </a:extLst>
            </p:cNvPr>
            <p:cNvSpPr/>
            <p:nvPr/>
          </p:nvSpPr>
          <p:spPr>
            <a:xfrm>
              <a:off x="8279913" y="4630604"/>
              <a:ext cx="1487016" cy="664066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Segoe UI Symbol" panose="020B0502040204020203" pitchFamily="34" charset="0"/>
                  <a:ea typeface="Segoe UI Symbol" panose="020B0502040204020203" pitchFamily="34" charset="0"/>
                </a:rPr>
                <a:t>Execution Feedback</a:t>
              </a:r>
              <a:r>
                <a:rPr lang="en-US" baseline="-25000" dirty="0">
                  <a:latin typeface="Segoe UI Symbol" panose="020B0502040204020203" pitchFamily="34" charset="0"/>
                  <a:ea typeface="Segoe UI Symbol" panose="020B0502040204020203" pitchFamily="34" charset="0"/>
                </a:rPr>
                <a:t>n</a:t>
              </a:r>
              <a:endParaRPr lang="en-US" dirty="0">
                <a:latin typeface="Segoe UI Symbol" panose="020B0502040204020203" pitchFamily="34" charset="0"/>
                <a:ea typeface="Segoe UI Symbol" panose="020B0502040204020203" pitchFamily="34" charset="0"/>
              </a:endParaRPr>
            </a:p>
          </p:txBody>
        </p:sp>
      </p:grp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FCB2193B-6A44-B149-ADDA-21CC8E9B5C7B}"/>
              </a:ext>
            </a:extLst>
          </p:cNvPr>
          <p:cNvSpPr/>
          <p:nvPr/>
        </p:nvSpPr>
        <p:spPr>
          <a:xfrm>
            <a:off x="3323932" y="4442008"/>
            <a:ext cx="1030013" cy="462455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Input</a:t>
            </a:r>
            <a:r>
              <a:rPr lang="en-US" baseline="-250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2</a:t>
            </a:r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’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560EC973-B98A-834E-9371-B29CD15A1432}"/>
              </a:ext>
            </a:extLst>
          </p:cNvPr>
          <p:cNvSpPr/>
          <p:nvPr/>
        </p:nvSpPr>
        <p:spPr>
          <a:xfrm>
            <a:off x="3442238" y="4611773"/>
            <a:ext cx="1030013" cy="462455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Input</a:t>
            </a:r>
            <a:r>
              <a:rPr lang="en-US" baseline="-250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n</a:t>
            </a:r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’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E040577-0FF8-3E48-835C-A48516A248C8}"/>
              </a:ext>
            </a:extLst>
          </p:cNvPr>
          <p:cNvCxnSpPr>
            <a:cxnSpLocks/>
            <a:endCxn id="28" idx="3"/>
          </p:cNvCxnSpPr>
          <p:nvPr/>
        </p:nvCxnSpPr>
        <p:spPr>
          <a:xfrm flipH="1">
            <a:off x="4472251" y="4841834"/>
            <a:ext cx="3114263" cy="1167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E31123D6-436B-BB4C-8072-B74683A542BA}"/>
              </a:ext>
            </a:extLst>
          </p:cNvPr>
          <p:cNvSpPr/>
          <p:nvPr/>
        </p:nvSpPr>
        <p:spPr>
          <a:xfrm>
            <a:off x="4627932" y="4492081"/>
            <a:ext cx="23970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Interesting Feedback?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C8BCC2F-0F21-5844-8E7C-3A6EEFE5C616}"/>
              </a:ext>
            </a:extLst>
          </p:cNvPr>
          <p:cNvCxnSpPr>
            <a:cxnSpLocks/>
            <a:stCxn id="38" idx="3"/>
          </p:cNvCxnSpPr>
          <p:nvPr/>
        </p:nvCxnSpPr>
        <p:spPr>
          <a:xfrm flipV="1">
            <a:off x="3258486" y="2994693"/>
            <a:ext cx="1303284" cy="1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AB4885A7-0144-E448-A762-4409C98F3D93}"/>
              </a:ext>
            </a:extLst>
          </p:cNvPr>
          <p:cNvSpPr/>
          <p:nvPr/>
        </p:nvSpPr>
        <p:spPr>
          <a:xfrm>
            <a:off x="3203732" y="2045297"/>
            <a:ext cx="1355591" cy="92333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pick input</a:t>
            </a:r>
          </a:p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 hitting </a:t>
            </a:r>
            <a:r>
              <a:rPr lang="en-US" b="1" u="sng" dirty="0">
                <a:latin typeface="Segoe UI Symbol" panose="020B0502040204020203" pitchFamily="34" charset="0"/>
                <a:ea typeface="Segoe UI Symbol" panose="020B0502040204020203" pitchFamily="34" charset="0"/>
              </a:rPr>
              <a:t>rare</a:t>
            </a:r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 branch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89B7C5B-A9FB-5145-B7E1-BC81ECC233F5}"/>
              </a:ext>
            </a:extLst>
          </p:cNvPr>
          <p:cNvCxnSpPr>
            <a:cxnSpLocks/>
          </p:cNvCxnSpPr>
          <p:nvPr/>
        </p:nvCxnSpPr>
        <p:spPr>
          <a:xfrm>
            <a:off x="865343" y="2942596"/>
            <a:ext cx="800181" cy="1"/>
          </a:xfrm>
          <a:prstGeom prst="straightConnector1">
            <a:avLst/>
          </a:prstGeom>
          <a:ln w="317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3A82263B-5490-BE49-A64D-D3186D8E79EE}"/>
              </a:ext>
            </a:extLst>
          </p:cNvPr>
          <p:cNvSpPr/>
          <p:nvPr/>
        </p:nvSpPr>
        <p:spPr>
          <a:xfrm>
            <a:off x="904017" y="2558971"/>
            <a:ext cx="7393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Initial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10D73CDE-04E2-5E4A-A679-5E89D68DA59B}"/>
              </a:ext>
            </a:extLst>
          </p:cNvPr>
          <p:cNvSpPr/>
          <p:nvPr/>
        </p:nvSpPr>
        <p:spPr>
          <a:xfrm>
            <a:off x="1771273" y="2306266"/>
            <a:ext cx="1030013" cy="462455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Input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39DF879E-9F17-F84E-A1A1-7EE92B66C2E5}"/>
              </a:ext>
            </a:extLst>
          </p:cNvPr>
          <p:cNvSpPr/>
          <p:nvPr/>
        </p:nvSpPr>
        <p:spPr>
          <a:xfrm>
            <a:off x="1923673" y="2458666"/>
            <a:ext cx="1030013" cy="462455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50800" dist="12700" dir="13500000" algn="b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Input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D9A54C10-C2DC-7D48-B4C9-F32A6FE075A4}"/>
              </a:ext>
            </a:extLst>
          </p:cNvPr>
          <p:cNvSpPr/>
          <p:nvPr/>
        </p:nvSpPr>
        <p:spPr>
          <a:xfrm>
            <a:off x="2076073" y="2611066"/>
            <a:ext cx="1030013" cy="462455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outerShdw blurRad="50800" dist="12700" dir="13500000" algn="b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Input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7B48E0C6-B968-1041-8D0C-18595CF6DBBA}"/>
              </a:ext>
            </a:extLst>
          </p:cNvPr>
          <p:cNvSpPr/>
          <p:nvPr/>
        </p:nvSpPr>
        <p:spPr>
          <a:xfrm>
            <a:off x="2228473" y="2763466"/>
            <a:ext cx="1030013" cy="462455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50800" dist="12700" dir="13500000" algn="b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Input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981501B-151F-F04F-8F5E-C2EE92187249}"/>
              </a:ext>
            </a:extLst>
          </p:cNvPr>
          <p:cNvSpPr/>
          <p:nvPr/>
        </p:nvSpPr>
        <p:spPr>
          <a:xfrm>
            <a:off x="1816752" y="2010497"/>
            <a:ext cx="7825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seeds</a:t>
            </a:r>
          </a:p>
        </p:txBody>
      </p:sp>
      <p:cxnSp>
        <p:nvCxnSpPr>
          <p:cNvPr id="40" name="Elbow Connector 39">
            <a:extLst>
              <a:ext uri="{FF2B5EF4-FFF2-40B4-BE49-F238E27FC236}">
                <a16:creationId xmlns:a16="http://schemas.microsoft.com/office/drawing/2014/main" id="{14BBF7AE-7A01-DE4F-8106-6B17B55EEE80}"/>
              </a:ext>
            </a:extLst>
          </p:cNvPr>
          <p:cNvCxnSpPr>
            <a:cxnSpLocks/>
          </p:cNvCxnSpPr>
          <p:nvPr/>
        </p:nvCxnSpPr>
        <p:spPr>
          <a:xfrm rot="10800000">
            <a:off x="2743480" y="3225921"/>
            <a:ext cx="698758" cy="1617080"/>
          </a:xfrm>
          <a:prstGeom prst="bentConnector2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AC94E951-BC21-9842-AF4B-B480F5CC0FF1}"/>
              </a:ext>
            </a:extLst>
          </p:cNvPr>
          <p:cNvSpPr/>
          <p:nvPr/>
        </p:nvSpPr>
        <p:spPr>
          <a:xfrm>
            <a:off x="2124202" y="3863731"/>
            <a:ext cx="6289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save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691292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r>
              <a:rPr lang="en-US" dirty="0"/>
              <a:t>FairFuzz: Up to 10.6% Higher Branch Coverage</a:t>
            </a:r>
            <a:br>
              <a:rPr lang="en-US" dirty="0"/>
            </a:b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35CE7-90FF-754D-9BC2-90D767AA824D}" type="datetime1">
              <a:rPr lang="en-US" smtClean="0"/>
              <a:t>4/21/23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Caroline Lemieux --- Expanding the Reach of Fuzzing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9E3FB-9A37-9841-B134-680AE82E2D1A}" type="slidenum">
              <a:rPr lang="en-US" smtClean="0"/>
              <a:t>134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b="65997"/>
          <a:stretch/>
        </p:blipFill>
        <p:spPr>
          <a:xfrm>
            <a:off x="0" y="1115349"/>
            <a:ext cx="9016557" cy="233193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-236" t="34003" r="66023" b="33730"/>
          <a:stretch/>
        </p:blipFill>
        <p:spPr>
          <a:xfrm>
            <a:off x="9016557" y="1234439"/>
            <a:ext cx="3084863" cy="221284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l="34139" t="33306" b="33894"/>
          <a:stretch/>
        </p:blipFill>
        <p:spPr>
          <a:xfrm>
            <a:off x="130204" y="3429000"/>
            <a:ext cx="5938364" cy="22494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l="34139" t="66106"/>
          <a:stretch/>
        </p:blipFill>
        <p:spPr>
          <a:xfrm>
            <a:off x="6135624" y="3456432"/>
            <a:ext cx="5938364" cy="2324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282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r>
              <a:rPr lang="en-US" dirty="0"/>
              <a:t>FairFuzz: Up to 10.6% Higher Branch Coverage</a:t>
            </a:r>
            <a:br>
              <a:rPr lang="en-US" dirty="0"/>
            </a:b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35CE7-90FF-754D-9BC2-90D767AA824D}" type="datetime1">
              <a:rPr lang="en-US" smtClean="0"/>
              <a:t>4/21/23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Caroline Lemieux --- Expanding the Reach of Fuzzing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9E3FB-9A37-9841-B134-680AE82E2D1A}" type="slidenum">
              <a:rPr lang="en-US" smtClean="0"/>
              <a:t>135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b="65997"/>
          <a:stretch/>
        </p:blipFill>
        <p:spPr>
          <a:xfrm>
            <a:off x="0" y="1115349"/>
            <a:ext cx="9016557" cy="233193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-236" t="34003" r="66023" b="33730"/>
          <a:stretch/>
        </p:blipFill>
        <p:spPr>
          <a:xfrm>
            <a:off x="9016557" y="1234439"/>
            <a:ext cx="3084863" cy="221284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l="34139" t="33306" b="33894"/>
          <a:stretch/>
        </p:blipFill>
        <p:spPr>
          <a:xfrm>
            <a:off x="130204" y="3429000"/>
            <a:ext cx="5938364" cy="22494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l="34139" t="66106"/>
          <a:stretch/>
        </p:blipFill>
        <p:spPr>
          <a:xfrm>
            <a:off x="6135624" y="3456432"/>
            <a:ext cx="5938364" cy="232448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AC68E95-BFB1-774F-A37D-9A0B90790463}"/>
              </a:ext>
            </a:extLst>
          </p:cNvPr>
          <p:cNvSpPr/>
          <p:nvPr/>
        </p:nvSpPr>
        <p:spPr>
          <a:xfrm>
            <a:off x="3035808" y="1115349"/>
            <a:ext cx="9156192" cy="2313651"/>
          </a:xfrm>
          <a:prstGeom prst="rect">
            <a:avLst/>
          </a:prstGeom>
          <a:solidFill>
            <a:srgbClr val="FFFD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262C9BB-749E-6A40-A903-749DBBCF9764}"/>
              </a:ext>
            </a:extLst>
          </p:cNvPr>
          <p:cNvSpPr/>
          <p:nvPr/>
        </p:nvSpPr>
        <p:spPr>
          <a:xfrm>
            <a:off x="6068568" y="3456433"/>
            <a:ext cx="6005420" cy="2725446"/>
          </a:xfrm>
          <a:prstGeom prst="rect">
            <a:avLst/>
          </a:prstGeom>
          <a:solidFill>
            <a:srgbClr val="FFFD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EC79C4F-2F5E-5C46-9BBD-66167C4D5935}"/>
              </a:ext>
            </a:extLst>
          </p:cNvPr>
          <p:cNvSpPr/>
          <p:nvPr/>
        </p:nvSpPr>
        <p:spPr>
          <a:xfrm>
            <a:off x="130204" y="3456433"/>
            <a:ext cx="2905604" cy="2423160"/>
          </a:xfrm>
          <a:prstGeom prst="rect">
            <a:avLst/>
          </a:prstGeom>
          <a:solidFill>
            <a:srgbClr val="FFFD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038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0B5CB4-E211-5A43-9DE4-149148BFE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Continued Use in Fuzzing Community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E25805-627D-4840-B372-9183BB644A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67AB96-255A-E246-9EDF-4A4CF25E3F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2BCA2-FD98-AF42-8CB8-59D362F94FB7}" type="datetime1">
              <a:rPr lang="en-US" smtClean="0"/>
              <a:t>4/21/23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322CD9-5E8C-A24B-B8C1-C0F7FBF69D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Caroline Lemieux --- Expanding the Reach of Fuzzing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7DA5E6-66A4-4145-B91D-8043FDDC1D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9A0EA-CFA7-AC46-B8D1-7520C822D2F1}" type="slidenum">
              <a:rPr lang="en-US" smtClean="0"/>
              <a:t>136</a:t>
            </a:fld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85C15C4-9983-4742-96CD-D4C8F990D1B5}"/>
              </a:ext>
            </a:extLst>
          </p:cNvPr>
          <p:cNvGrpSpPr/>
          <p:nvPr/>
        </p:nvGrpSpPr>
        <p:grpSpPr>
          <a:xfrm>
            <a:off x="529381" y="1825625"/>
            <a:ext cx="6301871" cy="2741723"/>
            <a:chOff x="529381" y="1825625"/>
            <a:chExt cx="6301871" cy="2741723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F75864F-21AE-6A4E-9939-2264CE2E890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9381" y="1825625"/>
              <a:ext cx="6301871" cy="2741723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E0D311E-D292-7F41-A632-516325318072}"/>
                </a:ext>
              </a:extLst>
            </p:cNvPr>
            <p:cNvSpPr/>
            <p:nvPr/>
          </p:nvSpPr>
          <p:spPr>
            <a:xfrm>
              <a:off x="2615184" y="3966665"/>
              <a:ext cx="2734056" cy="212143"/>
            </a:xfrm>
            <a:prstGeom prst="rect">
              <a:avLst/>
            </a:prstGeom>
            <a:noFill/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247E2DE-F635-0348-AE50-046AA068D78A}"/>
              </a:ext>
            </a:extLst>
          </p:cNvPr>
          <p:cNvGrpSpPr/>
          <p:nvPr/>
        </p:nvGrpSpPr>
        <p:grpSpPr>
          <a:xfrm>
            <a:off x="3836780" y="4442203"/>
            <a:ext cx="8135451" cy="1628823"/>
            <a:chOff x="3836780" y="4442203"/>
            <a:chExt cx="8135451" cy="1628823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730DAB5-1EF2-D04D-9D7A-943EA8A4A82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36780" y="4442203"/>
              <a:ext cx="8135451" cy="1628823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A3387ED-2225-7845-BAB2-D6CF6C62A006}"/>
                </a:ext>
              </a:extLst>
            </p:cNvPr>
            <p:cNvSpPr/>
            <p:nvPr/>
          </p:nvSpPr>
          <p:spPr>
            <a:xfrm>
              <a:off x="9369552" y="4567348"/>
              <a:ext cx="1475232" cy="278972"/>
            </a:xfrm>
            <a:prstGeom prst="rect">
              <a:avLst/>
            </a:prstGeom>
            <a:noFill/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9D371D1-CAC2-9E48-A8BF-4C8D37BC15B9}"/>
                </a:ext>
              </a:extLst>
            </p:cNvPr>
            <p:cNvSpPr/>
            <p:nvPr/>
          </p:nvSpPr>
          <p:spPr>
            <a:xfrm>
              <a:off x="5269992" y="5274902"/>
              <a:ext cx="3563112" cy="278972"/>
            </a:xfrm>
            <a:prstGeom prst="rect">
              <a:avLst/>
            </a:prstGeom>
            <a:noFill/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5F0EA96-C7B8-804B-B5CD-A64AC9604ADE}"/>
                </a:ext>
              </a:extLst>
            </p:cNvPr>
            <p:cNvSpPr/>
            <p:nvPr/>
          </p:nvSpPr>
          <p:spPr>
            <a:xfrm>
              <a:off x="10107168" y="5274902"/>
              <a:ext cx="737616" cy="278972"/>
            </a:xfrm>
            <a:prstGeom prst="rect">
              <a:avLst/>
            </a:prstGeom>
            <a:noFill/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EE51A68A-196F-F948-B73D-84E1A8C501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9610" y="1355180"/>
            <a:ext cx="5553932" cy="560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30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BA668E1E-C5B9-B942-A357-91AFF162A498}"/>
              </a:ext>
            </a:extLst>
          </p:cNvPr>
          <p:cNvSpPr/>
          <p:nvPr/>
        </p:nvSpPr>
        <p:spPr>
          <a:xfrm>
            <a:off x="5311865" y="2420441"/>
            <a:ext cx="1675123" cy="961257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C9CF121-2674-AD41-8A32-1D134A1D6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84A6F-723A-7245-9DC7-D82FDBAE027C}" type="slidenum">
              <a:rPr lang="en-US" smtClean="0"/>
              <a:t>137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F0AECB-BF3F-9144-8CCB-E7FDF18019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Caroline Lemieux --- Expanding the Reach of Fuzzing</a:t>
            </a:r>
            <a:endParaRPr lang="en-US" dirty="0"/>
          </a:p>
        </p:txBody>
      </p:sp>
      <p:sp>
        <p:nvSpPr>
          <p:cNvPr id="113" name="Rounded Rectangle 112">
            <a:extLst>
              <a:ext uri="{FF2B5EF4-FFF2-40B4-BE49-F238E27FC236}">
                <a16:creationId xmlns:a16="http://schemas.microsoft.com/office/drawing/2014/main" id="{FC8D3875-FAF0-AE4A-8700-45F9CD6DE39B}"/>
              </a:ext>
            </a:extLst>
          </p:cNvPr>
          <p:cNvSpPr/>
          <p:nvPr/>
        </p:nvSpPr>
        <p:spPr>
          <a:xfrm>
            <a:off x="4561770" y="2763465"/>
            <a:ext cx="1030013" cy="462455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Input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504D290A-DCE6-F64D-87B7-4A81D183A1D0}"/>
              </a:ext>
            </a:extLst>
          </p:cNvPr>
          <p:cNvSpPr/>
          <p:nvPr/>
        </p:nvSpPr>
        <p:spPr>
          <a:xfrm>
            <a:off x="5697205" y="2671089"/>
            <a:ext cx="9058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mutate</a:t>
            </a:r>
          </a:p>
        </p:txBody>
      </p:sp>
      <p:cxnSp>
        <p:nvCxnSpPr>
          <p:cNvPr id="107" name="!!arrow_execute">
            <a:extLst>
              <a:ext uri="{FF2B5EF4-FFF2-40B4-BE49-F238E27FC236}">
                <a16:creationId xmlns:a16="http://schemas.microsoft.com/office/drawing/2014/main" id="{F1399671-32BC-584D-859F-F8F99976202D}"/>
              </a:ext>
            </a:extLst>
          </p:cNvPr>
          <p:cNvCxnSpPr>
            <a:cxnSpLocks/>
          </p:cNvCxnSpPr>
          <p:nvPr/>
        </p:nvCxnSpPr>
        <p:spPr>
          <a:xfrm>
            <a:off x="8021808" y="2994693"/>
            <a:ext cx="1122192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Rectangle 108">
            <a:extLst>
              <a:ext uri="{FF2B5EF4-FFF2-40B4-BE49-F238E27FC236}">
                <a16:creationId xmlns:a16="http://schemas.microsoft.com/office/drawing/2014/main" id="{61F22C5E-02DD-A34B-AB17-14865FA2C790}"/>
              </a:ext>
            </a:extLst>
          </p:cNvPr>
          <p:cNvSpPr/>
          <p:nvPr/>
        </p:nvSpPr>
        <p:spPr>
          <a:xfrm>
            <a:off x="8021808" y="2683831"/>
            <a:ext cx="9633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execute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87C4B0-897E-1F4B-9948-8D5CAE829B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28074-AFC4-4C4F-AA19-C2917492E2AE}" type="datetime1">
              <a:rPr lang="en-US" smtClean="0"/>
              <a:t>4/21/23</a:t>
            </a:fld>
            <a:endParaRPr lang="en-US"/>
          </a:p>
        </p:txBody>
      </p:sp>
      <p:sp>
        <p:nvSpPr>
          <p:cNvPr id="86" name="Rounded Rectangle 85">
            <a:extLst>
              <a:ext uri="{FF2B5EF4-FFF2-40B4-BE49-F238E27FC236}">
                <a16:creationId xmlns:a16="http://schemas.microsoft.com/office/drawing/2014/main" id="{54E14EAC-5232-FB4E-BAE2-97AE35AC5267}"/>
              </a:ext>
            </a:extLst>
          </p:cNvPr>
          <p:cNvSpPr/>
          <p:nvPr/>
        </p:nvSpPr>
        <p:spPr>
          <a:xfrm>
            <a:off x="6509251" y="2313448"/>
            <a:ext cx="1030013" cy="46245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Input</a:t>
            </a:r>
          </a:p>
        </p:txBody>
      </p:sp>
      <p:sp>
        <p:nvSpPr>
          <p:cNvPr id="88" name="Rounded Rectangle 87">
            <a:extLst>
              <a:ext uri="{FF2B5EF4-FFF2-40B4-BE49-F238E27FC236}">
                <a16:creationId xmlns:a16="http://schemas.microsoft.com/office/drawing/2014/main" id="{6615505A-4D0B-AD47-83EC-B118C4301BBB}"/>
              </a:ext>
            </a:extLst>
          </p:cNvPr>
          <p:cNvSpPr/>
          <p:nvPr/>
        </p:nvSpPr>
        <p:spPr>
          <a:xfrm>
            <a:off x="6661651" y="2465848"/>
            <a:ext cx="1030013" cy="462455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Input</a:t>
            </a:r>
          </a:p>
        </p:txBody>
      </p:sp>
      <p:sp>
        <p:nvSpPr>
          <p:cNvPr id="89" name="Rounded Rectangle 88">
            <a:extLst>
              <a:ext uri="{FF2B5EF4-FFF2-40B4-BE49-F238E27FC236}">
                <a16:creationId xmlns:a16="http://schemas.microsoft.com/office/drawing/2014/main" id="{AFFB58E7-702F-8C44-83F7-3D4796E82BE4}"/>
              </a:ext>
            </a:extLst>
          </p:cNvPr>
          <p:cNvSpPr/>
          <p:nvPr/>
        </p:nvSpPr>
        <p:spPr>
          <a:xfrm>
            <a:off x="6814051" y="2618248"/>
            <a:ext cx="1030013" cy="46245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Input</a:t>
            </a:r>
          </a:p>
        </p:txBody>
      </p:sp>
      <p:sp>
        <p:nvSpPr>
          <p:cNvPr id="90" name="Rounded Rectangle 89">
            <a:extLst>
              <a:ext uri="{FF2B5EF4-FFF2-40B4-BE49-F238E27FC236}">
                <a16:creationId xmlns:a16="http://schemas.microsoft.com/office/drawing/2014/main" id="{C1E8A316-B34E-4F47-BBE5-4823114CE8C0}"/>
              </a:ext>
            </a:extLst>
          </p:cNvPr>
          <p:cNvSpPr/>
          <p:nvPr/>
        </p:nvSpPr>
        <p:spPr>
          <a:xfrm>
            <a:off x="6966451" y="2770648"/>
            <a:ext cx="1030013" cy="462455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Input</a:t>
            </a:r>
            <a:r>
              <a:rPr lang="en-US" baseline="-250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n</a:t>
            </a:r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’</a:t>
            </a:r>
          </a:p>
        </p:txBody>
      </p:sp>
      <p:cxnSp>
        <p:nvCxnSpPr>
          <p:cNvPr id="111" name="!!arrow_mutate">
            <a:extLst>
              <a:ext uri="{FF2B5EF4-FFF2-40B4-BE49-F238E27FC236}">
                <a16:creationId xmlns:a16="http://schemas.microsoft.com/office/drawing/2014/main" id="{B18D3103-5EEE-0B4A-B052-CC0D10874876}"/>
              </a:ext>
            </a:extLst>
          </p:cNvPr>
          <p:cNvCxnSpPr>
            <a:cxnSpLocks/>
          </p:cNvCxnSpPr>
          <p:nvPr/>
        </p:nvCxnSpPr>
        <p:spPr>
          <a:xfrm>
            <a:off x="5642951" y="2994693"/>
            <a:ext cx="1220386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1368DB9-B2F6-264D-9796-C3DE86127947}"/>
              </a:ext>
            </a:extLst>
          </p:cNvPr>
          <p:cNvGrpSpPr/>
          <p:nvPr/>
        </p:nvGrpSpPr>
        <p:grpSpPr>
          <a:xfrm>
            <a:off x="8941982" y="2351981"/>
            <a:ext cx="1299788" cy="1299788"/>
            <a:chOff x="7565191" y="2194798"/>
            <a:chExt cx="2721425" cy="2721425"/>
          </a:xfrm>
        </p:grpSpPr>
        <p:pic>
          <p:nvPicPr>
            <p:cNvPr id="127" name="Content Placeholder 7" descr="Document">
              <a:extLst>
                <a:ext uri="{FF2B5EF4-FFF2-40B4-BE49-F238E27FC236}">
                  <a16:creationId xmlns:a16="http://schemas.microsoft.com/office/drawing/2014/main" id="{52D6C96D-FB63-C54B-9294-788F8D2FBB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565191" y="2194798"/>
              <a:ext cx="2721425" cy="2721425"/>
            </a:xfrm>
            <a:prstGeom prst="rect">
              <a:avLst/>
            </a:prstGeom>
          </p:spPr>
        </p:pic>
        <p:pic>
          <p:nvPicPr>
            <p:cNvPr id="128" name="Graphic 127" descr="Bug">
              <a:extLst>
                <a:ext uri="{FF2B5EF4-FFF2-40B4-BE49-F238E27FC236}">
                  <a16:creationId xmlns:a16="http://schemas.microsoft.com/office/drawing/2014/main" id="{FB9F1201-83F3-5540-9D49-D99F541B5AD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266665" y="3630702"/>
              <a:ext cx="309381" cy="309381"/>
            </a:xfrm>
            <a:prstGeom prst="rect">
              <a:avLst/>
            </a:prstGeom>
          </p:spPr>
        </p:pic>
        <p:pic>
          <p:nvPicPr>
            <p:cNvPr id="129" name="Graphic 128" descr="Bug">
              <a:extLst>
                <a:ext uri="{FF2B5EF4-FFF2-40B4-BE49-F238E27FC236}">
                  <a16:creationId xmlns:a16="http://schemas.microsoft.com/office/drawing/2014/main" id="{4983D369-7B8E-5A4D-B0DB-38CC0C57E36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223856" y="4080208"/>
              <a:ext cx="309381" cy="309381"/>
            </a:xfrm>
            <a:prstGeom prst="rect">
              <a:avLst/>
            </a:prstGeom>
          </p:spPr>
        </p:pic>
        <p:pic>
          <p:nvPicPr>
            <p:cNvPr id="130" name="Graphic 129" descr="Bug">
              <a:extLst>
                <a:ext uri="{FF2B5EF4-FFF2-40B4-BE49-F238E27FC236}">
                  <a16:creationId xmlns:a16="http://schemas.microsoft.com/office/drawing/2014/main" id="{C13A99A9-5D92-7E42-8342-40537BA5093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223856" y="3273323"/>
              <a:ext cx="309381" cy="309381"/>
            </a:xfrm>
            <a:prstGeom prst="rect">
              <a:avLst/>
            </a:prstGeom>
          </p:spPr>
        </p:pic>
      </p:grpSp>
      <p:sp>
        <p:nvSpPr>
          <p:cNvPr id="132" name="Title 1">
            <a:extLst>
              <a:ext uri="{FF2B5EF4-FFF2-40B4-BE49-F238E27FC236}">
                <a16:creationId xmlns:a16="http://schemas.microsoft.com/office/drawing/2014/main" id="{321B62D9-5D09-FE42-A685-FD53440B96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1999" cy="1325563"/>
          </a:xfrm>
        </p:spPr>
        <p:txBody>
          <a:bodyPr/>
          <a:lstStyle/>
          <a:p>
            <a:r>
              <a:rPr lang="en-US" dirty="0"/>
              <a:t>Can we get higher-level mutations?</a:t>
            </a:r>
          </a:p>
        </p:txBody>
      </p: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BE0F7B1B-95F3-A643-9A56-81FDA4DEE66D}"/>
              </a:ext>
            </a:extLst>
          </p:cNvPr>
          <p:cNvCxnSpPr>
            <a:cxnSpLocks/>
            <a:endCxn id="25" idx="3"/>
          </p:cNvCxnSpPr>
          <p:nvPr/>
        </p:nvCxnSpPr>
        <p:spPr>
          <a:xfrm rot="5400000">
            <a:off x="8659080" y="3909038"/>
            <a:ext cx="1347246" cy="518346"/>
          </a:xfrm>
          <a:prstGeom prst="bentConnector2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59B1818-E7E5-E649-A6DD-552805C9031F}"/>
              </a:ext>
            </a:extLst>
          </p:cNvPr>
          <p:cNvGrpSpPr/>
          <p:nvPr/>
        </p:nvGrpSpPr>
        <p:grpSpPr>
          <a:xfrm>
            <a:off x="7129314" y="4052601"/>
            <a:ext cx="1944216" cy="1121266"/>
            <a:chOff x="7822713" y="4173404"/>
            <a:chExt cx="1944216" cy="1121266"/>
          </a:xfrm>
        </p:grpSpPr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D09FE6FD-07CF-914D-A6B7-083F8D54F978}"/>
                </a:ext>
              </a:extLst>
            </p:cNvPr>
            <p:cNvSpPr/>
            <p:nvPr/>
          </p:nvSpPr>
          <p:spPr>
            <a:xfrm>
              <a:off x="7822713" y="4173404"/>
              <a:ext cx="1487016" cy="664066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Segoe UI Symbol" panose="020B0502040204020203" pitchFamily="34" charset="0"/>
                  <a:ea typeface="Segoe UI Symbol" panose="020B0502040204020203" pitchFamily="34" charset="0"/>
                </a:rPr>
                <a:t>Execution Feedback</a:t>
              </a:r>
            </a:p>
          </p:txBody>
        </p:sp>
        <p:sp>
          <p:nvSpPr>
            <p:cNvPr id="23" name="Rounded Rectangle 22">
              <a:extLst>
                <a:ext uri="{FF2B5EF4-FFF2-40B4-BE49-F238E27FC236}">
                  <a16:creationId xmlns:a16="http://schemas.microsoft.com/office/drawing/2014/main" id="{7595F108-3187-D842-A985-BAB4268EE0D6}"/>
                </a:ext>
              </a:extLst>
            </p:cNvPr>
            <p:cNvSpPr/>
            <p:nvPr/>
          </p:nvSpPr>
          <p:spPr>
            <a:xfrm>
              <a:off x="7975113" y="4325804"/>
              <a:ext cx="1487016" cy="664066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Segoe UI Symbol" panose="020B0502040204020203" pitchFamily="34" charset="0"/>
                  <a:ea typeface="Segoe UI Symbol" panose="020B0502040204020203" pitchFamily="34" charset="0"/>
                </a:rPr>
                <a:t>Execution Feedback</a:t>
              </a:r>
            </a:p>
          </p:txBody>
        </p:sp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8D5E76B5-5556-3C41-AC7F-C30EED3BA96A}"/>
                </a:ext>
              </a:extLst>
            </p:cNvPr>
            <p:cNvSpPr/>
            <p:nvPr/>
          </p:nvSpPr>
          <p:spPr>
            <a:xfrm>
              <a:off x="8127513" y="4478204"/>
              <a:ext cx="1487016" cy="664066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Segoe UI Symbol" panose="020B0502040204020203" pitchFamily="34" charset="0"/>
                  <a:ea typeface="Segoe UI Symbol" panose="020B0502040204020203" pitchFamily="34" charset="0"/>
                </a:rPr>
                <a:t>Execution Feedback</a:t>
              </a:r>
            </a:p>
          </p:txBody>
        </p:sp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76716151-C3D9-9E40-9DAC-FF839F74E703}"/>
                </a:ext>
              </a:extLst>
            </p:cNvPr>
            <p:cNvSpPr/>
            <p:nvPr/>
          </p:nvSpPr>
          <p:spPr>
            <a:xfrm>
              <a:off x="8279913" y="4630604"/>
              <a:ext cx="1487016" cy="664066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Segoe UI Symbol" panose="020B0502040204020203" pitchFamily="34" charset="0"/>
                  <a:ea typeface="Segoe UI Symbol" panose="020B0502040204020203" pitchFamily="34" charset="0"/>
                </a:rPr>
                <a:t>Execution Feedback</a:t>
              </a:r>
              <a:r>
                <a:rPr lang="en-US" baseline="-25000" dirty="0">
                  <a:latin typeface="Segoe UI Symbol" panose="020B0502040204020203" pitchFamily="34" charset="0"/>
                  <a:ea typeface="Segoe UI Symbol" panose="020B0502040204020203" pitchFamily="34" charset="0"/>
                </a:rPr>
                <a:t>n</a:t>
              </a:r>
              <a:endParaRPr lang="en-US" dirty="0">
                <a:latin typeface="Segoe UI Symbol" panose="020B0502040204020203" pitchFamily="34" charset="0"/>
                <a:ea typeface="Segoe UI Symbol" panose="020B0502040204020203" pitchFamily="34" charset="0"/>
              </a:endParaRPr>
            </a:p>
          </p:txBody>
        </p:sp>
      </p:grp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FCB2193B-6A44-B149-ADDA-21CC8E9B5C7B}"/>
              </a:ext>
            </a:extLst>
          </p:cNvPr>
          <p:cNvSpPr/>
          <p:nvPr/>
        </p:nvSpPr>
        <p:spPr>
          <a:xfrm>
            <a:off x="3323932" y="4442008"/>
            <a:ext cx="1030013" cy="462455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Input</a:t>
            </a:r>
            <a:r>
              <a:rPr lang="en-US" baseline="-250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2</a:t>
            </a:r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’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560EC973-B98A-834E-9371-B29CD15A1432}"/>
              </a:ext>
            </a:extLst>
          </p:cNvPr>
          <p:cNvSpPr/>
          <p:nvPr/>
        </p:nvSpPr>
        <p:spPr>
          <a:xfrm>
            <a:off x="3442238" y="4611773"/>
            <a:ext cx="1030013" cy="462455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Input</a:t>
            </a:r>
            <a:r>
              <a:rPr lang="en-US" baseline="-250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n</a:t>
            </a:r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’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E040577-0FF8-3E48-835C-A48516A248C8}"/>
              </a:ext>
            </a:extLst>
          </p:cNvPr>
          <p:cNvCxnSpPr>
            <a:cxnSpLocks/>
            <a:endCxn id="28" idx="3"/>
          </p:cNvCxnSpPr>
          <p:nvPr/>
        </p:nvCxnSpPr>
        <p:spPr>
          <a:xfrm flipH="1">
            <a:off x="4472251" y="4841834"/>
            <a:ext cx="3114263" cy="1167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E31123D6-436B-BB4C-8072-B74683A542BA}"/>
              </a:ext>
            </a:extLst>
          </p:cNvPr>
          <p:cNvSpPr/>
          <p:nvPr/>
        </p:nvSpPr>
        <p:spPr>
          <a:xfrm>
            <a:off x="4627932" y="4492081"/>
            <a:ext cx="23970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Interesting Feedback?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C8BCC2F-0F21-5844-8E7C-3A6EEFE5C616}"/>
              </a:ext>
            </a:extLst>
          </p:cNvPr>
          <p:cNvCxnSpPr>
            <a:cxnSpLocks/>
            <a:stCxn id="38" idx="3"/>
          </p:cNvCxnSpPr>
          <p:nvPr/>
        </p:nvCxnSpPr>
        <p:spPr>
          <a:xfrm flipV="1">
            <a:off x="3258486" y="2994693"/>
            <a:ext cx="1303284" cy="1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AB4885A7-0144-E448-A762-4409C98F3D93}"/>
              </a:ext>
            </a:extLst>
          </p:cNvPr>
          <p:cNvSpPr/>
          <p:nvPr/>
        </p:nvSpPr>
        <p:spPr>
          <a:xfrm>
            <a:off x="3624245" y="2657627"/>
            <a:ext cx="5998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pick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89B7C5B-A9FB-5145-B7E1-BC81ECC233F5}"/>
              </a:ext>
            </a:extLst>
          </p:cNvPr>
          <p:cNvCxnSpPr>
            <a:cxnSpLocks/>
          </p:cNvCxnSpPr>
          <p:nvPr/>
        </p:nvCxnSpPr>
        <p:spPr>
          <a:xfrm>
            <a:off x="865343" y="2942596"/>
            <a:ext cx="800181" cy="1"/>
          </a:xfrm>
          <a:prstGeom prst="straightConnector1">
            <a:avLst/>
          </a:prstGeom>
          <a:ln w="317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3A82263B-5490-BE49-A64D-D3186D8E79EE}"/>
              </a:ext>
            </a:extLst>
          </p:cNvPr>
          <p:cNvSpPr/>
          <p:nvPr/>
        </p:nvSpPr>
        <p:spPr>
          <a:xfrm>
            <a:off x="904017" y="2558971"/>
            <a:ext cx="7393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Initial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10D73CDE-04E2-5E4A-A679-5E89D68DA59B}"/>
              </a:ext>
            </a:extLst>
          </p:cNvPr>
          <p:cNvSpPr/>
          <p:nvPr/>
        </p:nvSpPr>
        <p:spPr>
          <a:xfrm>
            <a:off x="1771273" y="2306266"/>
            <a:ext cx="1030013" cy="462455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Input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39DF879E-9F17-F84E-A1A1-7EE92B66C2E5}"/>
              </a:ext>
            </a:extLst>
          </p:cNvPr>
          <p:cNvSpPr/>
          <p:nvPr/>
        </p:nvSpPr>
        <p:spPr>
          <a:xfrm>
            <a:off x="1923673" y="2458666"/>
            <a:ext cx="1030013" cy="462455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50800" dist="12700" dir="13500000" algn="b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Input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D9A54C10-C2DC-7D48-B4C9-F32A6FE075A4}"/>
              </a:ext>
            </a:extLst>
          </p:cNvPr>
          <p:cNvSpPr/>
          <p:nvPr/>
        </p:nvSpPr>
        <p:spPr>
          <a:xfrm>
            <a:off x="2076073" y="2611066"/>
            <a:ext cx="1030013" cy="462455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outerShdw blurRad="50800" dist="12700" dir="13500000" algn="b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Input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7B48E0C6-B968-1041-8D0C-18595CF6DBBA}"/>
              </a:ext>
            </a:extLst>
          </p:cNvPr>
          <p:cNvSpPr/>
          <p:nvPr/>
        </p:nvSpPr>
        <p:spPr>
          <a:xfrm>
            <a:off x="2228473" y="2763466"/>
            <a:ext cx="1030013" cy="462455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50800" dist="12700" dir="13500000" algn="b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Input</a:t>
            </a:r>
          </a:p>
        </p:txBody>
      </p:sp>
      <p:cxnSp>
        <p:nvCxnSpPr>
          <p:cNvPr id="40" name="Elbow Connector 39">
            <a:extLst>
              <a:ext uri="{FF2B5EF4-FFF2-40B4-BE49-F238E27FC236}">
                <a16:creationId xmlns:a16="http://schemas.microsoft.com/office/drawing/2014/main" id="{14BBF7AE-7A01-DE4F-8106-6B17B55EEE80}"/>
              </a:ext>
            </a:extLst>
          </p:cNvPr>
          <p:cNvCxnSpPr>
            <a:cxnSpLocks/>
          </p:cNvCxnSpPr>
          <p:nvPr/>
        </p:nvCxnSpPr>
        <p:spPr>
          <a:xfrm rot="10800000">
            <a:off x="2743480" y="3225921"/>
            <a:ext cx="698758" cy="1617080"/>
          </a:xfrm>
          <a:prstGeom prst="bentConnector2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AC94E951-BC21-9842-AF4B-B480F5CC0FF1}"/>
              </a:ext>
            </a:extLst>
          </p:cNvPr>
          <p:cNvSpPr/>
          <p:nvPr/>
        </p:nvSpPr>
        <p:spPr>
          <a:xfrm>
            <a:off x="2124202" y="3863731"/>
            <a:ext cx="6289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save</a:t>
            </a:r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08B1F9D6-FF3B-F346-8402-8C803DD76B80}"/>
              </a:ext>
            </a:extLst>
          </p:cNvPr>
          <p:cNvSpPr txBox="1">
            <a:spLocks/>
          </p:cNvSpPr>
          <p:nvPr/>
        </p:nvSpPr>
        <p:spPr>
          <a:xfrm>
            <a:off x="838200" y="93308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+mj-cs"/>
              </a:defRPr>
            </a:lvl1pPr>
          </a:lstStyle>
          <a:p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with more information about input structure?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11378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AE4FA-A7A0-5046-9B03-6C2628112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655" y="365125"/>
            <a:ext cx="11342451" cy="1325563"/>
          </a:xfrm>
        </p:spPr>
        <p:txBody>
          <a:bodyPr/>
          <a:lstStyle/>
          <a:p>
            <a:r>
              <a:rPr lang="en-US" dirty="0"/>
              <a:t>Generators as Input Structure Specification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312256-D331-014A-944E-982D7A7416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321FA8-61C4-0C48-8260-3FC994CA0754}" type="datetime1">
              <a:rPr lang="en-US" smtClean="0"/>
              <a:t>4/21/23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488079C-A83C-EB40-8DEC-39EBE54C34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Caroline Lemieux --- Expanding the Reach of Fuzzing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2C66F4-B314-8F42-AF27-9DD771DEE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9A0EA-CFA7-AC46-B8D1-7520C822D2F1}" type="slidenum">
              <a:rPr lang="en-US" smtClean="0"/>
              <a:t>138</a:t>
            </a:fld>
            <a:endParaRPr lang="en-US"/>
          </a:p>
        </p:txBody>
      </p:sp>
      <p:pic>
        <p:nvPicPr>
          <p:cNvPr id="18" name="Content Placeholder 7" descr="Document">
            <a:extLst>
              <a:ext uri="{FF2B5EF4-FFF2-40B4-BE49-F238E27FC236}">
                <a16:creationId xmlns:a16="http://schemas.microsoft.com/office/drawing/2014/main" id="{98FE5FE6-CD23-BC42-9B61-D9DED0D080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65191" y="2194798"/>
            <a:ext cx="2721425" cy="2721425"/>
          </a:xfrm>
          <a:prstGeom prst="rect">
            <a:avLst/>
          </a:prstGeom>
        </p:spPr>
      </p:pic>
      <p:pic>
        <p:nvPicPr>
          <p:cNvPr id="20" name="Graphic 19" descr="Bug">
            <a:extLst>
              <a:ext uri="{FF2B5EF4-FFF2-40B4-BE49-F238E27FC236}">
                <a16:creationId xmlns:a16="http://schemas.microsoft.com/office/drawing/2014/main" id="{0361B786-1784-464E-A877-BB89092C79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66665" y="3630702"/>
            <a:ext cx="309381" cy="309381"/>
          </a:xfrm>
          <a:prstGeom prst="rect">
            <a:avLst/>
          </a:prstGeom>
        </p:spPr>
      </p:pic>
      <p:pic>
        <p:nvPicPr>
          <p:cNvPr id="21" name="Graphic 20" descr="Bug">
            <a:extLst>
              <a:ext uri="{FF2B5EF4-FFF2-40B4-BE49-F238E27FC236}">
                <a16:creationId xmlns:a16="http://schemas.microsoft.com/office/drawing/2014/main" id="{1304297D-E06A-0041-8F68-605FD741C7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223856" y="4080208"/>
            <a:ext cx="309381" cy="309381"/>
          </a:xfrm>
          <a:prstGeom prst="rect">
            <a:avLst/>
          </a:prstGeom>
        </p:spPr>
      </p:pic>
      <p:pic>
        <p:nvPicPr>
          <p:cNvPr id="16" name="Graphic 15" descr="Bug">
            <a:extLst>
              <a:ext uri="{FF2B5EF4-FFF2-40B4-BE49-F238E27FC236}">
                <a16:creationId xmlns:a16="http://schemas.microsoft.com/office/drawing/2014/main" id="{53DEBBEE-C14E-7F41-A8BC-6981172726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223856" y="3273323"/>
            <a:ext cx="309381" cy="309381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8B3D08F-92CC-5245-A3C6-C3DE27C9F261}"/>
              </a:ext>
            </a:extLst>
          </p:cNvPr>
          <p:cNvCxnSpPr>
            <a:cxnSpLocks/>
          </p:cNvCxnSpPr>
          <p:nvPr/>
        </p:nvCxnSpPr>
        <p:spPr>
          <a:xfrm flipV="1">
            <a:off x="3923070" y="3632069"/>
            <a:ext cx="1062367" cy="48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95F5539-83C8-9B4B-A6BB-6D72CA7DAC41}"/>
              </a:ext>
            </a:extLst>
          </p:cNvPr>
          <p:cNvCxnSpPr>
            <a:cxnSpLocks/>
          </p:cNvCxnSpPr>
          <p:nvPr/>
        </p:nvCxnSpPr>
        <p:spPr>
          <a:xfrm>
            <a:off x="6852601" y="3632069"/>
            <a:ext cx="117052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!!gene">
            <a:extLst>
              <a:ext uri="{FF2B5EF4-FFF2-40B4-BE49-F238E27FC236}">
                <a16:creationId xmlns:a16="http://schemas.microsoft.com/office/drawing/2014/main" id="{65F3FAF0-0FEA-F449-AC93-1CBE388723CC}"/>
              </a:ext>
            </a:extLst>
          </p:cNvPr>
          <p:cNvSpPr/>
          <p:nvPr/>
        </p:nvSpPr>
        <p:spPr>
          <a:xfrm>
            <a:off x="1584960" y="3297321"/>
            <a:ext cx="2338110" cy="666760"/>
          </a:xfrm>
          <a:prstGeom prst="round2Diag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Input Generator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14D4B181-6854-EA40-8D3D-653181012089}"/>
              </a:ext>
            </a:extLst>
          </p:cNvPr>
          <p:cNvSpPr/>
          <p:nvPr/>
        </p:nvSpPr>
        <p:spPr>
          <a:xfrm>
            <a:off x="4985437" y="3361395"/>
            <a:ext cx="1867164" cy="541347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Input</a:t>
            </a:r>
            <a:endParaRPr lang="en-US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8329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!!perf">
            <a:extLst>
              <a:ext uri="{FF2B5EF4-FFF2-40B4-BE49-F238E27FC236}">
                <a16:creationId xmlns:a16="http://schemas.microsoft.com/office/drawing/2014/main" id="{148C0E05-E68E-5F44-BA79-BA1C34E4DA7D}"/>
              </a:ext>
            </a:extLst>
          </p:cNvPr>
          <p:cNvSpPr/>
          <p:nvPr/>
        </p:nvSpPr>
        <p:spPr>
          <a:xfrm>
            <a:off x="2919350" y="1318437"/>
            <a:ext cx="6353299" cy="847110"/>
          </a:xfrm>
          <a:prstGeom prst="roundRect">
            <a:avLst>
              <a:gd name="adj" fmla="val 4069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dirty="0">
                <a:solidFill>
                  <a:schemeClr val="tx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Performance Bugs</a:t>
            </a:r>
          </a:p>
        </p:txBody>
      </p:sp>
      <p:pic>
        <p:nvPicPr>
          <p:cNvPr id="20" name="Graphic 19" descr="Butterfly">
            <a:extLst>
              <a:ext uri="{FF2B5EF4-FFF2-40B4-BE49-F238E27FC236}">
                <a16:creationId xmlns:a16="http://schemas.microsoft.com/office/drawing/2014/main" id="{0A550C59-A8B5-524B-9768-4688A447A9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58242" y="1297584"/>
            <a:ext cx="914400" cy="914400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B3266D-01EA-0F41-BE39-9CB79449B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B39AC-F30E-7845-BB94-CB0CC0057E30}" type="datetime1">
              <a:rPr lang="en-US" smtClean="0"/>
              <a:t>4/21/23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2921C1-B4D4-9042-B429-C2CE647AFD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Caroline Lemieux --- Expanding the Reach of Fuzzing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B88DFB-D69E-6E43-96A2-C6B901716E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9A0EA-CFA7-AC46-B8D1-7520C822D2F1}" type="slidenum">
              <a:rPr lang="en-US" smtClean="0"/>
              <a:t>13</a:t>
            </a:fld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4EF93D5-613B-F744-B686-228CAD59C48F}"/>
              </a:ext>
            </a:extLst>
          </p:cNvPr>
          <p:cNvSpPr/>
          <p:nvPr/>
        </p:nvSpPr>
        <p:spPr>
          <a:xfrm>
            <a:off x="2919355" y="260521"/>
            <a:ext cx="6353299" cy="847110"/>
          </a:xfrm>
          <a:prstGeom prst="roundRect">
            <a:avLst>
              <a:gd name="adj" fmla="val 4069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Background on Fuzzing</a:t>
            </a:r>
          </a:p>
        </p:txBody>
      </p:sp>
      <p:sp>
        <p:nvSpPr>
          <p:cNvPr id="7" name="!!plz2">
            <a:extLst>
              <a:ext uri="{FF2B5EF4-FFF2-40B4-BE49-F238E27FC236}">
                <a16:creationId xmlns:a16="http://schemas.microsoft.com/office/drawing/2014/main" id="{E82DAE01-E01D-9041-8B40-2562AF0779B2}"/>
              </a:ext>
            </a:extLst>
          </p:cNvPr>
          <p:cNvSpPr/>
          <p:nvPr/>
        </p:nvSpPr>
        <p:spPr>
          <a:xfrm>
            <a:off x="2919350" y="4516686"/>
            <a:ext cx="6353299" cy="847110"/>
          </a:xfrm>
          <a:prstGeom prst="roundRect">
            <a:avLst>
              <a:gd name="adj" fmla="val 4069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3600" dirty="0">
              <a:solidFill>
                <a:schemeClr val="tx1"/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sp>
        <p:nvSpPr>
          <p:cNvPr id="12" name="!!plz">
            <a:extLst>
              <a:ext uri="{FF2B5EF4-FFF2-40B4-BE49-F238E27FC236}">
                <a16:creationId xmlns:a16="http://schemas.microsoft.com/office/drawing/2014/main" id="{519B3489-33E0-6F46-AB55-D815B54D4F09}"/>
              </a:ext>
            </a:extLst>
          </p:cNvPr>
          <p:cNvSpPr/>
          <p:nvPr/>
        </p:nvSpPr>
        <p:spPr>
          <a:xfrm>
            <a:off x="1974672" y="2414313"/>
            <a:ext cx="8513857" cy="1923215"/>
          </a:xfrm>
          <a:prstGeom prst="roundRect">
            <a:avLst>
              <a:gd name="adj" fmla="val 4069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3600" dirty="0">
              <a:solidFill>
                <a:schemeClr val="tx1"/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D8FB7CAD-C285-DF49-BFAB-1AA1BD99A5CA}"/>
              </a:ext>
            </a:extLst>
          </p:cNvPr>
          <p:cNvSpPr/>
          <p:nvPr/>
        </p:nvSpPr>
        <p:spPr>
          <a:xfrm>
            <a:off x="2919350" y="5562873"/>
            <a:ext cx="6353299" cy="847110"/>
          </a:xfrm>
          <a:prstGeom prst="roundRect">
            <a:avLst>
              <a:gd name="adj" fmla="val 4069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Future Directions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ACC3233-6766-064D-BE1F-4A2EA0C7097F}"/>
              </a:ext>
            </a:extLst>
          </p:cNvPr>
          <p:cNvSpPr txBox="1"/>
          <p:nvPr/>
        </p:nvSpPr>
        <p:spPr>
          <a:xfrm>
            <a:off x="3414161" y="2405124"/>
            <a:ext cx="718740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FairFuzz</a:t>
            </a:r>
            <a:endParaRPr lang="en-US" sz="22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r>
              <a:rPr lang="en-US" sz="2200" b="1" u="sng" dirty="0">
                <a:latin typeface="Segoe UI Symbol" panose="020B0502040204020203" pitchFamily="34" charset="0"/>
                <a:ea typeface="Segoe UI Symbol" panose="020B0502040204020203" pitchFamily="34" charset="0"/>
              </a:rPr>
              <a:t>Lemieux</a:t>
            </a:r>
            <a:r>
              <a:rPr lang="en-US" sz="22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 &amp; Sen. ASE ‘18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61FBFE8-4C22-C541-AF78-560C3EE8D5F3}"/>
              </a:ext>
            </a:extLst>
          </p:cNvPr>
          <p:cNvSpPr txBox="1"/>
          <p:nvPr/>
        </p:nvSpPr>
        <p:spPr>
          <a:xfrm>
            <a:off x="3414162" y="3349614"/>
            <a:ext cx="718740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Zest</a:t>
            </a:r>
            <a:endParaRPr lang="en-US" sz="22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r>
              <a:rPr lang="en-US" sz="22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Padhye, </a:t>
            </a:r>
            <a:r>
              <a:rPr lang="en-US" sz="2200" b="1" u="sng" dirty="0">
                <a:latin typeface="Segoe UI Symbol" panose="020B0502040204020203" pitchFamily="34" charset="0"/>
                <a:ea typeface="Segoe UI Symbol" panose="020B0502040204020203" pitchFamily="34" charset="0"/>
              </a:rPr>
              <a:t>Lemieux</a:t>
            </a:r>
            <a:r>
              <a:rPr lang="en-US" sz="22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, Sen, Papadakis &amp; Le </a:t>
            </a:r>
            <a:r>
              <a:rPr lang="en-US" sz="2200" dirty="0" err="1">
                <a:latin typeface="Segoe UI Symbol" panose="020B0502040204020203" pitchFamily="34" charset="0"/>
                <a:ea typeface="Segoe UI Symbol" panose="020B0502040204020203" pitchFamily="34" charset="0"/>
              </a:rPr>
              <a:t>Traon</a:t>
            </a:r>
            <a:r>
              <a:rPr lang="en-US" sz="22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. ISSTA ‘19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3904E9AA-FC97-7943-9F04-517380D12D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89724" y="2490953"/>
            <a:ext cx="1341388" cy="867276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FA2F48B1-C98A-C54F-9B9A-26A19E8D26A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452239" y="3370440"/>
            <a:ext cx="823373" cy="830997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6877BF8-19E5-D84B-9F04-73872E8B352D}"/>
              </a:ext>
            </a:extLst>
          </p:cNvPr>
          <p:cNvSpPr/>
          <p:nvPr/>
        </p:nvSpPr>
        <p:spPr>
          <a:xfrm>
            <a:off x="5453146" y="3223474"/>
            <a:ext cx="4988491" cy="598496"/>
          </a:xfrm>
          <a:prstGeom prst="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 w="50800" h="50800"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00" dirty="0">
                <a:solidFill>
                  <a:schemeClr val="accent4">
                    <a:lumMod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ACM/SIGSOFT Distinguished Artifact Award, </a:t>
            </a:r>
          </a:p>
          <a:p>
            <a:pPr algn="ctr"/>
            <a:r>
              <a:rPr lang="en-US" sz="1900" dirty="0">
                <a:solidFill>
                  <a:schemeClr val="accent4">
                    <a:lumMod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Tool Demonstration Award</a:t>
            </a:r>
          </a:p>
        </p:txBody>
      </p:sp>
    </p:spTree>
    <p:extLst>
      <p:ext uri="{BB962C8B-B14F-4D97-AF65-F5344CB8AC3E}">
        <p14:creationId xmlns:p14="http://schemas.microsoft.com/office/powerpoint/2010/main" val="13303910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C9CF121-2674-AD41-8A32-1D134A1D6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84A6F-723A-7245-9DC7-D82FDBAE027C}" type="slidenum">
              <a:rPr lang="en-US" smtClean="0"/>
              <a:t>139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F0AECB-BF3F-9144-8CCB-E7FDF18019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Caroline Lemieux --- Expanding the Reach of Fuzzing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87C4B0-897E-1F4B-9948-8D5CAE829B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823F4-6A6F-5847-AA1D-979DB95F6661}" type="datetime1">
              <a:rPr lang="en-US" smtClean="0"/>
              <a:t>4/21/23</a:t>
            </a:fld>
            <a:endParaRPr lang="en-US"/>
          </a:p>
        </p:txBody>
      </p:sp>
      <p:sp>
        <p:nvSpPr>
          <p:cNvPr id="132" name="Title 1">
            <a:extLst>
              <a:ext uri="{FF2B5EF4-FFF2-40B4-BE49-F238E27FC236}">
                <a16:creationId xmlns:a16="http://schemas.microsoft.com/office/drawing/2014/main" id="{321B62D9-5D09-FE42-A685-FD53440B96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425" y="365125"/>
            <a:ext cx="10854813" cy="1325563"/>
          </a:xfrm>
        </p:spPr>
        <p:txBody>
          <a:bodyPr/>
          <a:lstStyle/>
          <a:p>
            <a:r>
              <a:rPr lang="en-US" dirty="0"/>
              <a:t>How to Get Mutations?</a:t>
            </a:r>
          </a:p>
        </p:txBody>
      </p:sp>
      <p:sp>
        <p:nvSpPr>
          <p:cNvPr id="43" name="!!gene">
            <a:extLst>
              <a:ext uri="{FF2B5EF4-FFF2-40B4-BE49-F238E27FC236}">
                <a16:creationId xmlns:a16="http://schemas.microsoft.com/office/drawing/2014/main" id="{0F97A720-E80F-BE49-B652-E49710873D33}"/>
              </a:ext>
            </a:extLst>
          </p:cNvPr>
          <p:cNvSpPr/>
          <p:nvPr/>
        </p:nvSpPr>
        <p:spPr>
          <a:xfrm>
            <a:off x="1235765" y="1690688"/>
            <a:ext cx="9720470" cy="3871443"/>
          </a:xfrm>
          <a:prstGeom prst="round2DiagRect">
            <a:avLst/>
          </a:prstGeom>
          <a:noFill/>
          <a:ln w="762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200" tIns="0" rIns="0" bIns="0" rtlCol="0" anchor="ctr"/>
          <a:lstStyle/>
          <a:p>
            <a:pPr>
              <a:lnSpc>
                <a:spcPct val="114000"/>
              </a:lnSpc>
            </a:pPr>
            <a:r>
              <a:rPr lang="en-US" sz="2200" b="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en-US" sz="2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b="1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genXML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2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random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):</a:t>
            </a:r>
          </a:p>
          <a:p>
            <a:pPr>
              <a:lnSpc>
                <a:spcPct val="114000"/>
              </a:lnSpc>
            </a:pPr>
            <a:r>
              <a:rPr lang="en-US" sz="2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tag 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 err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random</a:t>
            </a:r>
            <a:r>
              <a:rPr lang="en-US" sz="2200" i="1" dirty="0" err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.choice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tags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0" lvl="1">
              <a:lnSpc>
                <a:spcPct val="114000"/>
              </a:lnSpc>
            </a:pPr>
            <a:r>
              <a:rPr lang="en-US" sz="2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node 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i="1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XMLElement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tag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 sz="2200" dirty="0">
              <a:solidFill>
                <a:schemeClr val="accent3">
                  <a:lumMod val="60000"/>
                  <a:lumOff val="4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lvl="1">
              <a:lnSpc>
                <a:spcPct val="114000"/>
              </a:lnSpc>
            </a:pPr>
            <a:r>
              <a:rPr lang="en-US" sz="2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num_child</a:t>
            </a:r>
            <a:r>
              <a:rPr lang="en-US" sz="2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 err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random</a:t>
            </a:r>
            <a:r>
              <a:rPr lang="en-US" sz="2200" i="1" dirty="0" err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.nextInt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2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MAX_CHILDREN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0" lvl="1">
              <a:lnSpc>
                <a:spcPct val="114000"/>
              </a:lnSpc>
            </a:pPr>
            <a:r>
              <a:rPr lang="en-US" sz="2200" b="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for</a:t>
            </a:r>
            <a:r>
              <a:rPr lang="en-US" sz="2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b="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</a:t>
            </a:r>
            <a:r>
              <a:rPr lang="en-US" sz="2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i="1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range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2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2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2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num_child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):</a:t>
            </a:r>
          </a:p>
          <a:p>
            <a:pPr marL="0" lvl="1">
              <a:lnSpc>
                <a:spcPct val="114000"/>
              </a:lnSpc>
            </a:pPr>
            <a:r>
              <a:rPr lang="en-US" sz="2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22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node</a:t>
            </a:r>
            <a:r>
              <a:rPr lang="en-US" sz="2200" i="1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.addChild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200" b="1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genXML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random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</a:t>
            </a:r>
            <a:r>
              <a:rPr lang="en-US" sz="2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pPr marL="0" lvl="1">
              <a:lnSpc>
                <a:spcPct val="114000"/>
              </a:lnSpc>
            </a:pPr>
            <a:r>
              <a:rPr lang="en-US" sz="2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b="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US" sz="2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 err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random</a:t>
            </a:r>
            <a:r>
              <a:rPr lang="en-US" sz="2200" i="1" dirty="0" err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.nextBoolean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():</a:t>
            </a:r>
          </a:p>
          <a:p>
            <a:pPr marL="0" lvl="1">
              <a:lnSpc>
                <a:spcPct val="114000"/>
              </a:lnSpc>
            </a:pPr>
            <a:r>
              <a:rPr lang="en-US" sz="2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22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node</a:t>
            </a:r>
            <a:r>
              <a:rPr lang="en-US" sz="2200" i="1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.addText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200" dirty="0" err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random.nextString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())</a:t>
            </a:r>
            <a:br>
              <a:rPr lang="en-US" sz="2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b="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sz="2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node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252668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C9CF121-2674-AD41-8A32-1D134A1D6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84A6F-723A-7245-9DC7-D82FDBAE027C}" type="slidenum">
              <a:rPr lang="en-US" smtClean="0"/>
              <a:t>140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F0AECB-BF3F-9144-8CCB-E7FDF18019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Caroline Lemieux --- Expanding the Reach of Fuzzing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87C4B0-897E-1F4B-9948-8D5CAE829B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823F4-6A6F-5847-AA1D-979DB95F6661}" type="datetime1">
              <a:rPr lang="en-US" smtClean="0"/>
              <a:t>4/21/23</a:t>
            </a:fld>
            <a:endParaRPr lang="en-US"/>
          </a:p>
        </p:txBody>
      </p:sp>
      <p:sp>
        <p:nvSpPr>
          <p:cNvPr id="132" name="Title 1">
            <a:extLst>
              <a:ext uri="{FF2B5EF4-FFF2-40B4-BE49-F238E27FC236}">
                <a16:creationId xmlns:a16="http://schemas.microsoft.com/office/drawing/2014/main" id="{321B62D9-5D09-FE42-A685-FD53440B96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425" y="365125"/>
            <a:ext cx="10854813" cy="1325563"/>
          </a:xfrm>
        </p:spPr>
        <p:txBody>
          <a:bodyPr/>
          <a:lstStyle/>
          <a:p>
            <a:r>
              <a:rPr lang="en-US" dirty="0"/>
              <a:t>Generator: Source of Randomness </a:t>
            </a:r>
            <a:r>
              <a:rPr lang="en-US" dirty="0">
                <a:sym typeface="Wingdings" pitchFamily="2" charset="2"/>
              </a:rPr>
              <a:t> Input</a:t>
            </a:r>
            <a:endParaRPr lang="en-US" dirty="0"/>
          </a:p>
        </p:txBody>
      </p:sp>
      <p:sp>
        <p:nvSpPr>
          <p:cNvPr id="43" name="!!gene">
            <a:extLst>
              <a:ext uri="{FF2B5EF4-FFF2-40B4-BE49-F238E27FC236}">
                <a16:creationId xmlns:a16="http://schemas.microsoft.com/office/drawing/2014/main" id="{0F97A720-E80F-BE49-B652-E49710873D33}"/>
              </a:ext>
            </a:extLst>
          </p:cNvPr>
          <p:cNvSpPr/>
          <p:nvPr/>
        </p:nvSpPr>
        <p:spPr>
          <a:xfrm>
            <a:off x="1235765" y="1690688"/>
            <a:ext cx="9720470" cy="3871443"/>
          </a:xfrm>
          <a:prstGeom prst="round2DiagRect">
            <a:avLst/>
          </a:prstGeom>
          <a:noFill/>
          <a:ln w="762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200" tIns="0" rIns="0" bIns="0" rtlCol="0" anchor="ctr"/>
          <a:lstStyle/>
          <a:p>
            <a:pPr>
              <a:lnSpc>
                <a:spcPct val="114000"/>
              </a:lnSpc>
            </a:pPr>
            <a:r>
              <a:rPr lang="en-US" sz="2200" b="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en-US" sz="2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b="1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genXML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2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random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):</a:t>
            </a:r>
          </a:p>
          <a:p>
            <a:pPr>
              <a:lnSpc>
                <a:spcPct val="114000"/>
              </a:lnSpc>
            </a:pPr>
            <a:r>
              <a:rPr lang="en-US" sz="2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tag 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 err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random</a:t>
            </a:r>
            <a:r>
              <a:rPr lang="en-US" sz="2200" i="1" dirty="0" err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.choice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tags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0" lvl="1">
              <a:lnSpc>
                <a:spcPct val="114000"/>
              </a:lnSpc>
            </a:pPr>
            <a:r>
              <a:rPr lang="en-US" sz="2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node 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i="1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XMLElement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tag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 sz="2200" dirty="0">
              <a:solidFill>
                <a:schemeClr val="accent3">
                  <a:lumMod val="60000"/>
                  <a:lumOff val="4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lvl="1">
              <a:lnSpc>
                <a:spcPct val="114000"/>
              </a:lnSpc>
            </a:pPr>
            <a:r>
              <a:rPr lang="en-US" sz="2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num_child</a:t>
            </a:r>
            <a:r>
              <a:rPr lang="en-US" sz="2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 err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random</a:t>
            </a:r>
            <a:r>
              <a:rPr lang="en-US" sz="2200" i="1" dirty="0" err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.nextInt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2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MAX_CHILDREN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0" lvl="1">
              <a:lnSpc>
                <a:spcPct val="114000"/>
              </a:lnSpc>
            </a:pPr>
            <a:r>
              <a:rPr lang="en-US" sz="2200" b="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for</a:t>
            </a:r>
            <a:r>
              <a:rPr lang="en-US" sz="2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b="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</a:t>
            </a:r>
            <a:r>
              <a:rPr lang="en-US" sz="2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i="1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range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2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2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2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num_child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):</a:t>
            </a:r>
          </a:p>
          <a:p>
            <a:pPr marL="0" lvl="1">
              <a:lnSpc>
                <a:spcPct val="114000"/>
              </a:lnSpc>
            </a:pPr>
            <a:r>
              <a:rPr lang="en-US" sz="2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22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node</a:t>
            </a:r>
            <a:r>
              <a:rPr lang="en-US" sz="2200" i="1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.addChild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200" b="1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genXML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random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</a:t>
            </a:r>
            <a:r>
              <a:rPr lang="en-US" sz="2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pPr marL="0" lvl="1">
              <a:lnSpc>
                <a:spcPct val="114000"/>
              </a:lnSpc>
            </a:pPr>
            <a:r>
              <a:rPr lang="en-US" sz="2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b="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US" sz="2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 err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random</a:t>
            </a:r>
            <a:r>
              <a:rPr lang="en-US" sz="2200" i="1" dirty="0" err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.nextBoolean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():</a:t>
            </a:r>
          </a:p>
          <a:p>
            <a:pPr marL="0" lvl="1">
              <a:lnSpc>
                <a:spcPct val="114000"/>
              </a:lnSpc>
            </a:pPr>
            <a:r>
              <a:rPr lang="en-US" sz="2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22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node</a:t>
            </a:r>
            <a:r>
              <a:rPr lang="en-US" sz="2200" i="1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.addText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200" dirty="0" err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random.nextString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())</a:t>
            </a:r>
            <a:br>
              <a:rPr lang="en-US" sz="2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b="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sz="2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node</a:t>
            </a:r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3D856968-5024-F941-8E11-7016231ACDC4}"/>
              </a:ext>
            </a:extLst>
          </p:cNvPr>
          <p:cNvSpPr/>
          <p:nvPr/>
        </p:nvSpPr>
        <p:spPr>
          <a:xfrm>
            <a:off x="1833569" y="2358576"/>
            <a:ext cx="557939" cy="3673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FE10311-72D6-9545-BF13-6ECBD5EF7F87}"/>
              </a:ext>
            </a:extLst>
          </p:cNvPr>
          <p:cNvSpPr/>
          <p:nvPr/>
        </p:nvSpPr>
        <p:spPr>
          <a:xfrm>
            <a:off x="9558338" y="2725969"/>
            <a:ext cx="2386012" cy="199177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70B29AA-BB4F-6844-99C0-647012375C86}"/>
              </a:ext>
            </a:extLst>
          </p:cNvPr>
          <p:cNvSpPr/>
          <p:nvPr/>
        </p:nvSpPr>
        <p:spPr>
          <a:xfrm>
            <a:off x="9558338" y="4963278"/>
            <a:ext cx="2386012" cy="114896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latin typeface="Inconsolata" pitchFamily="49" charset="77"/>
              <a:ea typeface="Segoe UI Symbol" panose="020B0502040204020203" pitchFamily="34" charset="0"/>
            </a:endParaRPr>
          </a:p>
        </p:txBody>
      </p:sp>
      <p:sp>
        <p:nvSpPr>
          <p:cNvPr id="22" name="Down Arrow 21">
            <a:extLst>
              <a:ext uri="{FF2B5EF4-FFF2-40B4-BE49-F238E27FC236}">
                <a16:creationId xmlns:a16="http://schemas.microsoft.com/office/drawing/2014/main" id="{87EEF959-F598-0245-8CDC-45DC03C8D4BE}"/>
              </a:ext>
            </a:extLst>
          </p:cNvPr>
          <p:cNvSpPr/>
          <p:nvPr/>
        </p:nvSpPr>
        <p:spPr>
          <a:xfrm>
            <a:off x="10607941" y="4635187"/>
            <a:ext cx="416536" cy="620749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sz="1400" dirty="0"/>
              <a:t>S</a:t>
            </a:r>
          </a:p>
          <a:p>
            <a:pPr algn="ctr">
              <a:lnSpc>
                <a:spcPct val="70000"/>
              </a:lnSpc>
            </a:pPr>
            <a:r>
              <a:rPr lang="en-US" sz="1400" dirty="0"/>
              <a:t>TR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79373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C9CF121-2674-AD41-8A32-1D134A1D6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84A6F-723A-7245-9DC7-D82FDBAE027C}" type="slidenum">
              <a:rPr lang="en-US" smtClean="0"/>
              <a:t>141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F0AECB-BF3F-9144-8CCB-E7FDF18019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Caroline Lemieux --- Expanding the Reach of Fuzzing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87C4B0-897E-1F4B-9948-8D5CAE829B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823F4-6A6F-5847-AA1D-979DB95F6661}" type="datetime1">
              <a:rPr lang="en-US" smtClean="0"/>
              <a:t>4/21/23</a:t>
            </a:fld>
            <a:endParaRPr lang="en-US"/>
          </a:p>
        </p:txBody>
      </p:sp>
      <p:sp>
        <p:nvSpPr>
          <p:cNvPr id="132" name="Title 1">
            <a:extLst>
              <a:ext uri="{FF2B5EF4-FFF2-40B4-BE49-F238E27FC236}">
                <a16:creationId xmlns:a16="http://schemas.microsoft.com/office/drawing/2014/main" id="{321B62D9-5D09-FE42-A685-FD53440B96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425" y="365125"/>
            <a:ext cx="10854813" cy="1325563"/>
          </a:xfrm>
        </p:spPr>
        <p:txBody>
          <a:bodyPr/>
          <a:lstStyle/>
          <a:p>
            <a:r>
              <a:rPr lang="en-US" dirty="0"/>
              <a:t>Generator: Source of Randomness </a:t>
            </a:r>
            <a:r>
              <a:rPr lang="en-US" dirty="0">
                <a:sym typeface="Wingdings" pitchFamily="2" charset="2"/>
              </a:rPr>
              <a:t> Input</a:t>
            </a:r>
            <a:endParaRPr lang="en-US" dirty="0"/>
          </a:p>
        </p:txBody>
      </p:sp>
      <p:sp>
        <p:nvSpPr>
          <p:cNvPr id="43" name="!!gene">
            <a:extLst>
              <a:ext uri="{FF2B5EF4-FFF2-40B4-BE49-F238E27FC236}">
                <a16:creationId xmlns:a16="http://schemas.microsoft.com/office/drawing/2014/main" id="{0F97A720-E80F-BE49-B652-E49710873D33}"/>
              </a:ext>
            </a:extLst>
          </p:cNvPr>
          <p:cNvSpPr/>
          <p:nvPr/>
        </p:nvSpPr>
        <p:spPr>
          <a:xfrm>
            <a:off x="1235765" y="1690688"/>
            <a:ext cx="9720470" cy="3871443"/>
          </a:xfrm>
          <a:prstGeom prst="round2DiagRect">
            <a:avLst/>
          </a:prstGeom>
          <a:noFill/>
          <a:ln w="762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200" tIns="0" rIns="0" bIns="0" rtlCol="0" anchor="ctr"/>
          <a:lstStyle/>
          <a:p>
            <a:pPr>
              <a:lnSpc>
                <a:spcPct val="114000"/>
              </a:lnSpc>
            </a:pPr>
            <a:r>
              <a:rPr lang="en-US" sz="2200" b="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en-US" sz="2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b="1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genXML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2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random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):</a:t>
            </a:r>
          </a:p>
          <a:p>
            <a:pPr>
              <a:lnSpc>
                <a:spcPct val="114000"/>
              </a:lnSpc>
            </a:pPr>
            <a:r>
              <a:rPr lang="en-US" sz="2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tag 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 err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random</a:t>
            </a:r>
            <a:r>
              <a:rPr lang="en-US" sz="2200" i="1" dirty="0" err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.choice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tags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0" lvl="1">
              <a:lnSpc>
                <a:spcPct val="114000"/>
              </a:lnSpc>
            </a:pPr>
            <a:r>
              <a:rPr lang="en-US" sz="2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node 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i="1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XMLElement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tag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 sz="2200" dirty="0">
              <a:solidFill>
                <a:schemeClr val="accent3">
                  <a:lumMod val="60000"/>
                  <a:lumOff val="4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lvl="1">
              <a:lnSpc>
                <a:spcPct val="114000"/>
              </a:lnSpc>
            </a:pPr>
            <a:r>
              <a:rPr lang="en-US" sz="2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num_child</a:t>
            </a:r>
            <a:r>
              <a:rPr lang="en-US" sz="2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 err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random</a:t>
            </a:r>
            <a:r>
              <a:rPr lang="en-US" sz="2200" i="1" dirty="0" err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.nextInt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2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MAX_CHILDREN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0" lvl="1">
              <a:lnSpc>
                <a:spcPct val="114000"/>
              </a:lnSpc>
            </a:pPr>
            <a:r>
              <a:rPr lang="en-US" sz="2200" b="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for</a:t>
            </a:r>
            <a:r>
              <a:rPr lang="en-US" sz="2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b="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</a:t>
            </a:r>
            <a:r>
              <a:rPr lang="en-US" sz="2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i="1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range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2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2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2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num_child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):</a:t>
            </a:r>
          </a:p>
          <a:p>
            <a:pPr marL="0" lvl="1">
              <a:lnSpc>
                <a:spcPct val="114000"/>
              </a:lnSpc>
            </a:pPr>
            <a:r>
              <a:rPr lang="en-US" sz="2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22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node</a:t>
            </a:r>
            <a:r>
              <a:rPr lang="en-US" sz="2200" i="1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.addChild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200" b="1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genXML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random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</a:t>
            </a:r>
            <a:r>
              <a:rPr lang="en-US" sz="2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pPr marL="0" lvl="1">
              <a:lnSpc>
                <a:spcPct val="114000"/>
              </a:lnSpc>
            </a:pPr>
            <a:r>
              <a:rPr lang="en-US" sz="2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b="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US" sz="2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 err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random</a:t>
            </a:r>
            <a:r>
              <a:rPr lang="en-US" sz="2200" i="1" dirty="0" err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.nextBoolean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():</a:t>
            </a:r>
          </a:p>
          <a:p>
            <a:pPr marL="0" lvl="1">
              <a:lnSpc>
                <a:spcPct val="114000"/>
              </a:lnSpc>
            </a:pPr>
            <a:r>
              <a:rPr lang="en-US" sz="2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22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node</a:t>
            </a:r>
            <a:r>
              <a:rPr lang="en-US" sz="2200" i="1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.addText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200" dirty="0" err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random.nextString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())</a:t>
            </a:r>
            <a:br>
              <a:rPr lang="en-US" sz="2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b="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sz="2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node</a:t>
            </a:r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3D856968-5024-F941-8E11-7016231ACDC4}"/>
              </a:ext>
            </a:extLst>
          </p:cNvPr>
          <p:cNvSpPr/>
          <p:nvPr/>
        </p:nvSpPr>
        <p:spPr>
          <a:xfrm>
            <a:off x="1810123" y="2707961"/>
            <a:ext cx="557939" cy="3673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FE10311-72D6-9545-BF13-6ECBD5EF7F87}"/>
              </a:ext>
            </a:extLst>
          </p:cNvPr>
          <p:cNvSpPr/>
          <p:nvPr/>
        </p:nvSpPr>
        <p:spPr>
          <a:xfrm>
            <a:off x="9558338" y="2725969"/>
            <a:ext cx="2386012" cy="199177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754F78D-231A-E04F-88A8-7F5703AADF88}"/>
              </a:ext>
            </a:extLst>
          </p:cNvPr>
          <p:cNvSpPr/>
          <p:nvPr/>
        </p:nvSpPr>
        <p:spPr>
          <a:xfrm>
            <a:off x="10395701" y="2836628"/>
            <a:ext cx="791100" cy="4774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Consolas" panose="020B0609020204030204" pitchFamily="49" charset="0"/>
                <a:ea typeface="Segoe UI Symbol" panose="020B0502040204020203" pitchFamily="34" charset="0"/>
                <a:cs typeface="Consolas" panose="020B0609020204030204" pitchFamily="49" charset="0"/>
              </a:rPr>
              <a:t>foo</a:t>
            </a:r>
            <a:endParaRPr lang="en-US" sz="1600" dirty="0">
              <a:latin typeface="Consolas" panose="020B0609020204030204" pitchFamily="49" charset="0"/>
              <a:ea typeface="Segoe UI Symbol" panose="020B0502040204020203" pitchFamily="34" charset="0"/>
              <a:cs typeface="Consolas" panose="020B0609020204030204" pitchFamily="49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70B29AA-BB4F-6844-99C0-647012375C86}"/>
              </a:ext>
            </a:extLst>
          </p:cNvPr>
          <p:cNvSpPr/>
          <p:nvPr/>
        </p:nvSpPr>
        <p:spPr>
          <a:xfrm>
            <a:off x="9558338" y="4963278"/>
            <a:ext cx="2386012" cy="114896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Inconsolata" pitchFamily="49" charset="77"/>
                <a:ea typeface="Segoe UI Symbol" panose="020B0502040204020203" pitchFamily="34" charset="0"/>
              </a:rPr>
              <a:t>&lt;foo&gt; </a:t>
            </a:r>
          </a:p>
          <a:p>
            <a:endParaRPr lang="en-US" dirty="0">
              <a:latin typeface="Inconsolata" pitchFamily="49" charset="77"/>
              <a:ea typeface="Segoe UI Symbol" panose="020B0502040204020203" pitchFamily="34" charset="0"/>
            </a:endParaRPr>
          </a:p>
          <a:p>
            <a:r>
              <a:rPr lang="en-US" dirty="0">
                <a:latin typeface="Inconsolata" pitchFamily="49" charset="77"/>
                <a:ea typeface="Segoe UI Symbol" panose="020B0502040204020203" pitchFamily="34" charset="0"/>
              </a:rPr>
              <a:t>  </a:t>
            </a:r>
          </a:p>
          <a:p>
            <a:r>
              <a:rPr lang="en-US" dirty="0">
                <a:latin typeface="Inconsolata" pitchFamily="49" charset="77"/>
                <a:ea typeface="Segoe UI Symbol" panose="020B0502040204020203" pitchFamily="34" charset="0"/>
              </a:rPr>
              <a:t>&lt;/foo&gt;</a:t>
            </a:r>
          </a:p>
        </p:txBody>
      </p:sp>
      <p:sp>
        <p:nvSpPr>
          <p:cNvPr id="22" name="Down Arrow 21">
            <a:extLst>
              <a:ext uri="{FF2B5EF4-FFF2-40B4-BE49-F238E27FC236}">
                <a16:creationId xmlns:a16="http://schemas.microsoft.com/office/drawing/2014/main" id="{87EEF959-F598-0245-8CDC-45DC03C8D4BE}"/>
              </a:ext>
            </a:extLst>
          </p:cNvPr>
          <p:cNvSpPr/>
          <p:nvPr/>
        </p:nvSpPr>
        <p:spPr>
          <a:xfrm>
            <a:off x="10607941" y="4635187"/>
            <a:ext cx="416536" cy="620749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sz="1400" dirty="0"/>
              <a:t>S</a:t>
            </a:r>
          </a:p>
          <a:p>
            <a:pPr algn="ctr">
              <a:lnSpc>
                <a:spcPct val="70000"/>
              </a:lnSpc>
            </a:pPr>
            <a:r>
              <a:rPr lang="en-US" sz="1400" dirty="0"/>
              <a:t>TR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45728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C9CF121-2674-AD41-8A32-1D134A1D6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84A6F-723A-7245-9DC7-D82FDBAE027C}" type="slidenum">
              <a:rPr lang="en-US" smtClean="0"/>
              <a:t>142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F0AECB-BF3F-9144-8CCB-E7FDF18019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Caroline Lemieux --- Expanding the Reach of Fuzzing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87C4B0-897E-1F4B-9948-8D5CAE829B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823F4-6A6F-5847-AA1D-979DB95F6661}" type="datetime1">
              <a:rPr lang="en-US" smtClean="0"/>
              <a:t>4/21/23</a:t>
            </a:fld>
            <a:endParaRPr lang="en-US"/>
          </a:p>
        </p:txBody>
      </p:sp>
      <p:sp>
        <p:nvSpPr>
          <p:cNvPr id="132" name="Title 1">
            <a:extLst>
              <a:ext uri="{FF2B5EF4-FFF2-40B4-BE49-F238E27FC236}">
                <a16:creationId xmlns:a16="http://schemas.microsoft.com/office/drawing/2014/main" id="{321B62D9-5D09-FE42-A685-FD53440B96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425" y="365125"/>
            <a:ext cx="10854813" cy="1325563"/>
          </a:xfrm>
        </p:spPr>
        <p:txBody>
          <a:bodyPr/>
          <a:lstStyle/>
          <a:p>
            <a:r>
              <a:rPr lang="en-US" dirty="0"/>
              <a:t>Generator: Source of Randomness </a:t>
            </a:r>
            <a:r>
              <a:rPr lang="en-US" dirty="0">
                <a:sym typeface="Wingdings" pitchFamily="2" charset="2"/>
              </a:rPr>
              <a:t> Input</a:t>
            </a:r>
            <a:endParaRPr lang="en-US" dirty="0"/>
          </a:p>
        </p:txBody>
      </p:sp>
      <p:sp>
        <p:nvSpPr>
          <p:cNvPr id="43" name="!!gene">
            <a:extLst>
              <a:ext uri="{FF2B5EF4-FFF2-40B4-BE49-F238E27FC236}">
                <a16:creationId xmlns:a16="http://schemas.microsoft.com/office/drawing/2014/main" id="{0F97A720-E80F-BE49-B652-E49710873D33}"/>
              </a:ext>
            </a:extLst>
          </p:cNvPr>
          <p:cNvSpPr/>
          <p:nvPr/>
        </p:nvSpPr>
        <p:spPr>
          <a:xfrm>
            <a:off x="1235765" y="1690688"/>
            <a:ext cx="9720470" cy="3871443"/>
          </a:xfrm>
          <a:prstGeom prst="round2DiagRect">
            <a:avLst/>
          </a:prstGeom>
          <a:noFill/>
          <a:ln w="762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200" tIns="0" rIns="0" bIns="0" rtlCol="0" anchor="ctr"/>
          <a:lstStyle/>
          <a:p>
            <a:pPr>
              <a:lnSpc>
                <a:spcPct val="114000"/>
              </a:lnSpc>
            </a:pPr>
            <a:r>
              <a:rPr lang="en-US" sz="2200" b="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en-US" sz="2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b="1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genXML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2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random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):</a:t>
            </a:r>
          </a:p>
          <a:p>
            <a:pPr>
              <a:lnSpc>
                <a:spcPct val="114000"/>
              </a:lnSpc>
            </a:pPr>
            <a:r>
              <a:rPr lang="en-US" sz="2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tag 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 err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random</a:t>
            </a:r>
            <a:r>
              <a:rPr lang="en-US" sz="2200" i="1" dirty="0" err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.choice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tags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0" lvl="1">
              <a:lnSpc>
                <a:spcPct val="114000"/>
              </a:lnSpc>
            </a:pPr>
            <a:r>
              <a:rPr lang="en-US" sz="2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node 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i="1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XMLElement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tag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 sz="2200" dirty="0">
              <a:solidFill>
                <a:schemeClr val="accent3">
                  <a:lumMod val="60000"/>
                  <a:lumOff val="4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lvl="1">
              <a:lnSpc>
                <a:spcPct val="114000"/>
              </a:lnSpc>
            </a:pPr>
            <a:r>
              <a:rPr lang="en-US" sz="2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num_child</a:t>
            </a:r>
            <a:r>
              <a:rPr lang="en-US" sz="2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 err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random</a:t>
            </a:r>
            <a:r>
              <a:rPr lang="en-US" sz="2200" i="1" dirty="0" err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.nextInt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2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MAX_CHILDREN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0" lvl="1">
              <a:lnSpc>
                <a:spcPct val="114000"/>
              </a:lnSpc>
            </a:pPr>
            <a:r>
              <a:rPr lang="en-US" sz="2200" b="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for</a:t>
            </a:r>
            <a:r>
              <a:rPr lang="en-US" sz="2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b="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</a:t>
            </a:r>
            <a:r>
              <a:rPr lang="en-US" sz="2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i="1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range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2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2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2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num_child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):</a:t>
            </a:r>
          </a:p>
          <a:p>
            <a:pPr marL="0" lvl="1">
              <a:lnSpc>
                <a:spcPct val="114000"/>
              </a:lnSpc>
            </a:pPr>
            <a:r>
              <a:rPr lang="en-US" sz="2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22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node</a:t>
            </a:r>
            <a:r>
              <a:rPr lang="en-US" sz="2200" i="1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.addChild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200" b="1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genXML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random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</a:t>
            </a:r>
            <a:r>
              <a:rPr lang="en-US" sz="2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pPr marL="0" lvl="1">
              <a:lnSpc>
                <a:spcPct val="114000"/>
              </a:lnSpc>
            </a:pPr>
            <a:r>
              <a:rPr lang="en-US" sz="2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b="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US" sz="2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 err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random</a:t>
            </a:r>
            <a:r>
              <a:rPr lang="en-US" sz="2200" i="1" dirty="0" err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.nextBoolean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():</a:t>
            </a:r>
          </a:p>
          <a:p>
            <a:pPr marL="0" lvl="1">
              <a:lnSpc>
                <a:spcPct val="114000"/>
              </a:lnSpc>
            </a:pPr>
            <a:r>
              <a:rPr lang="en-US" sz="2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22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node</a:t>
            </a:r>
            <a:r>
              <a:rPr lang="en-US" sz="2200" i="1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.addText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200" dirty="0" err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random.nextString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())</a:t>
            </a:r>
            <a:br>
              <a:rPr lang="en-US" sz="2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b="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sz="2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node</a:t>
            </a:r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3D856968-5024-F941-8E11-7016231ACDC4}"/>
              </a:ext>
            </a:extLst>
          </p:cNvPr>
          <p:cNvSpPr/>
          <p:nvPr/>
        </p:nvSpPr>
        <p:spPr>
          <a:xfrm>
            <a:off x="1810123" y="3075354"/>
            <a:ext cx="557939" cy="3673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FE10311-72D6-9545-BF13-6ECBD5EF7F87}"/>
              </a:ext>
            </a:extLst>
          </p:cNvPr>
          <p:cNvSpPr/>
          <p:nvPr/>
        </p:nvSpPr>
        <p:spPr>
          <a:xfrm>
            <a:off x="9558338" y="2725969"/>
            <a:ext cx="2386012" cy="199177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754F78D-231A-E04F-88A8-7F5703AADF88}"/>
              </a:ext>
            </a:extLst>
          </p:cNvPr>
          <p:cNvSpPr/>
          <p:nvPr/>
        </p:nvSpPr>
        <p:spPr>
          <a:xfrm>
            <a:off x="10395701" y="2836628"/>
            <a:ext cx="791100" cy="4774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Consolas" panose="020B0609020204030204" pitchFamily="49" charset="0"/>
                <a:ea typeface="Segoe UI Symbol" panose="020B0502040204020203" pitchFamily="34" charset="0"/>
                <a:cs typeface="Consolas" panose="020B0609020204030204" pitchFamily="49" charset="0"/>
              </a:rPr>
              <a:t>foo</a:t>
            </a:r>
            <a:endParaRPr lang="en-US" sz="1600" dirty="0">
              <a:latin typeface="Consolas" panose="020B0609020204030204" pitchFamily="49" charset="0"/>
              <a:ea typeface="Segoe UI Symbol" panose="020B0502040204020203" pitchFamily="34" charset="0"/>
              <a:cs typeface="Consolas" panose="020B0609020204030204" pitchFamily="49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70B29AA-BB4F-6844-99C0-647012375C86}"/>
              </a:ext>
            </a:extLst>
          </p:cNvPr>
          <p:cNvSpPr/>
          <p:nvPr/>
        </p:nvSpPr>
        <p:spPr>
          <a:xfrm>
            <a:off x="9558338" y="4963278"/>
            <a:ext cx="2386012" cy="114896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Inconsolata" pitchFamily="49" charset="77"/>
                <a:ea typeface="Segoe UI Symbol" panose="020B0502040204020203" pitchFamily="34" charset="0"/>
              </a:rPr>
              <a:t>&lt;foo&gt; </a:t>
            </a:r>
          </a:p>
          <a:p>
            <a:endParaRPr lang="en-US" dirty="0">
              <a:latin typeface="Inconsolata" pitchFamily="49" charset="77"/>
              <a:ea typeface="Segoe UI Symbol" panose="020B0502040204020203" pitchFamily="34" charset="0"/>
            </a:endParaRPr>
          </a:p>
          <a:p>
            <a:r>
              <a:rPr lang="en-US" dirty="0">
                <a:latin typeface="Inconsolata" pitchFamily="49" charset="77"/>
                <a:ea typeface="Segoe UI Symbol" panose="020B0502040204020203" pitchFamily="34" charset="0"/>
              </a:rPr>
              <a:t>  </a:t>
            </a:r>
          </a:p>
          <a:p>
            <a:r>
              <a:rPr lang="en-US" dirty="0">
                <a:latin typeface="Inconsolata" pitchFamily="49" charset="77"/>
                <a:ea typeface="Segoe UI Symbol" panose="020B0502040204020203" pitchFamily="34" charset="0"/>
              </a:rPr>
              <a:t>&lt;/foo&gt;</a:t>
            </a:r>
          </a:p>
        </p:txBody>
      </p:sp>
      <p:sp>
        <p:nvSpPr>
          <p:cNvPr id="22" name="Down Arrow 21">
            <a:extLst>
              <a:ext uri="{FF2B5EF4-FFF2-40B4-BE49-F238E27FC236}">
                <a16:creationId xmlns:a16="http://schemas.microsoft.com/office/drawing/2014/main" id="{87EEF959-F598-0245-8CDC-45DC03C8D4BE}"/>
              </a:ext>
            </a:extLst>
          </p:cNvPr>
          <p:cNvSpPr/>
          <p:nvPr/>
        </p:nvSpPr>
        <p:spPr>
          <a:xfrm>
            <a:off x="10607941" y="4635187"/>
            <a:ext cx="416536" cy="620749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sz="1400" dirty="0"/>
              <a:t>S</a:t>
            </a:r>
          </a:p>
          <a:p>
            <a:pPr algn="ctr">
              <a:lnSpc>
                <a:spcPct val="70000"/>
              </a:lnSpc>
            </a:pPr>
            <a:r>
              <a:rPr lang="en-US" sz="1400" dirty="0"/>
              <a:t>TR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00747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C9CF121-2674-AD41-8A32-1D134A1D6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84A6F-723A-7245-9DC7-D82FDBAE027C}" type="slidenum">
              <a:rPr lang="en-US" smtClean="0"/>
              <a:t>143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F0AECB-BF3F-9144-8CCB-E7FDF18019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Caroline Lemieux --- Expanding the Reach of Fuzzing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87C4B0-897E-1F4B-9948-8D5CAE829B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823F4-6A6F-5847-AA1D-979DB95F6661}" type="datetime1">
              <a:rPr lang="en-US" smtClean="0"/>
              <a:t>4/21/23</a:t>
            </a:fld>
            <a:endParaRPr lang="en-US"/>
          </a:p>
        </p:txBody>
      </p:sp>
      <p:sp>
        <p:nvSpPr>
          <p:cNvPr id="132" name="Title 1">
            <a:extLst>
              <a:ext uri="{FF2B5EF4-FFF2-40B4-BE49-F238E27FC236}">
                <a16:creationId xmlns:a16="http://schemas.microsoft.com/office/drawing/2014/main" id="{321B62D9-5D09-FE42-A685-FD53440B96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425" y="365125"/>
            <a:ext cx="10854813" cy="1325563"/>
          </a:xfrm>
        </p:spPr>
        <p:txBody>
          <a:bodyPr/>
          <a:lstStyle/>
          <a:p>
            <a:r>
              <a:rPr lang="en-US" dirty="0"/>
              <a:t>Generator: Source of Randomness </a:t>
            </a:r>
            <a:r>
              <a:rPr lang="en-US" dirty="0">
                <a:sym typeface="Wingdings" pitchFamily="2" charset="2"/>
              </a:rPr>
              <a:t> Input</a:t>
            </a:r>
            <a:endParaRPr lang="en-US" dirty="0"/>
          </a:p>
        </p:txBody>
      </p:sp>
      <p:sp>
        <p:nvSpPr>
          <p:cNvPr id="43" name="!!gene">
            <a:extLst>
              <a:ext uri="{FF2B5EF4-FFF2-40B4-BE49-F238E27FC236}">
                <a16:creationId xmlns:a16="http://schemas.microsoft.com/office/drawing/2014/main" id="{0F97A720-E80F-BE49-B652-E49710873D33}"/>
              </a:ext>
            </a:extLst>
          </p:cNvPr>
          <p:cNvSpPr/>
          <p:nvPr/>
        </p:nvSpPr>
        <p:spPr>
          <a:xfrm>
            <a:off x="1235765" y="1690688"/>
            <a:ext cx="9720470" cy="3871443"/>
          </a:xfrm>
          <a:prstGeom prst="round2DiagRect">
            <a:avLst/>
          </a:prstGeom>
          <a:noFill/>
          <a:ln w="762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200" tIns="0" rIns="0" bIns="0" rtlCol="0" anchor="ctr"/>
          <a:lstStyle/>
          <a:p>
            <a:pPr>
              <a:lnSpc>
                <a:spcPct val="114000"/>
              </a:lnSpc>
            </a:pPr>
            <a:r>
              <a:rPr lang="en-US" sz="2200" b="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en-US" sz="2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b="1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genXML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2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random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):</a:t>
            </a:r>
          </a:p>
          <a:p>
            <a:pPr>
              <a:lnSpc>
                <a:spcPct val="114000"/>
              </a:lnSpc>
            </a:pPr>
            <a:r>
              <a:rPr lang="en-US" sz="2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tag 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 err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random</a:t>
            </a:r>
            <a:r>
              <a:rPr lang="en-US" sz="2200" i="1" dirty="0" err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.choice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tags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0" lvl="1">
              <a:lnSpc>
                <a:spcPct val="114000"/>
              </a:lnSpc>
            </a:pPr>
            <a:r>
              <a:rPr lang="en-US" sz="2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node 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i="1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XMLElement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tag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 sz="2200" dirty="0">
              <a:solidFill>
                <a:schemeClr val="accent3">
                  <a:lumMod val="60000"/>
                  <a:lumOff val="4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lvl="1">
              <a:lnSpc>
                <a:spcPct val="114000"/>
              </a:lnSpc>
            </a:pPr>
            <a:r>
              <a:rPr lang="en-US" sz="2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num_child</a:t>
            </a:r>
            <a:r>
              <a:rPr lang="en-US" sz="2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 err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random</a:t>
            </a:r>
            <a:r>
              <a:rPr lang="en-US" sz="2200" i="1" dirty="0" err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.nextInt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2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MAX_CHILDREN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0" lvl="1">
              <a:lnSpc>
                <a:spcPct val="114000"/>
              </a:lnSpc>
            </a:pPr>
            <a:r>
              <a:rPr lang="en-US" sz="2200" b="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for</a:t>
            </a:r>
            <a:r>
              <a:rPr lang="en-US" sz="2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b="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</a:t>
            </a:r>
            <a:r>
              <a:rPr lang="en-US" sz="2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i="1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range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2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2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2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num_child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):</a:t>
            </a:r>
          </a:p>
          <a:p>
            <a:pPr marL="0" lvl="1">
              <a:lnSpc>
                <a:spcPct val="114000"/>
              </a:lnSpc>
            </a:pPr>
            <a:r>
              <a:rPr lang="en-US" sz="2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22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node</a:t>
            </a:r>
            <a:r>
              <a:rPr lang="en-US" sz="2200" i="1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.addChild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200" b="1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genXML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random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</a:t>
            </a:r>
            <a:r>
              <a:rPr lang="en-US" sz="2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pPr marL="0" lvl="1">
              <a:lnSpc>
                <a:spcPct val="114000"/>
              </a:lnSpc>
            </a:pPr>
            <a:r>
              <a:rPr lang="en-US" sz="2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b="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US" sz="2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 err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random</a:t>
            </a:r>
            <a:r>
              <a:rPr lang="en-US" sz="2200" i="1" dirty="0" err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.nextBoolean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():</a:t>
            </a:r>
          </a:p>
          <a:p>
            <a:pPr marL="0" lvl="1">
              <a:lnSpc>
                <a:spcPct val="114000"/>
              </a:lnSpc>
            </a:pPr>
            <a:r>
              <a:rPr lang="en-US" sz="2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22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node</a:t>
            </a:r>
            <a:r>
              <a:rPr lang="en-US" sz="2200" i="1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.addText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200" dirty="0" err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random.nextString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())</a:t>
            </a:r>
            <a:br>
              <a:rPr lang="en-US" sz="2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b="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sz="2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node</a:t>
            </a:r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3D856968-5024-F941-8E11-7016231ACDC4}"/>
              </a:ext>
            </a:extLst>
          </p:cNvPr>
          <p:cNvSpPr/>
          <p:nvPr/>
        </p:nvSpPr>
        <p:spPr>
          <a:xfrm>
            <a:off x="2185261" y="3832275"/>
            <a:ext cx="557939" cy="3673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FE10311-72D6-9545-BF13-6ECBD5EF7F87}"/>
              </a:ext>
            </a:extLst>
          </p:cNvPr>
          <p:cNvSpPr/>
          <p:nvPr/>
        </p:nvSpPr>
        <p:spPr>
          <a:xfrm>
            <a:off x="9558338" y="2725969"/>
            <a:ext cx="2386012" cy="199177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754F78D-231A-E04F-88A8-7F5703AADF88}"/>
              </a:ext>
            </a:extLst>
          </p:cNvPr>
          <p:cNvSpPr/>
          <p:nvPr/>
        </p:nvSpPr>
        <p:spPr>
          <a:xfrm>
            <a:off x="10395701" y="2836628"/>
            <a:ext cx="791100" cy="4774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Consolas" panose="020B0609020204030204" pitchFamily="49" charset="0"/>
                <a:ea typeface="Segoe UI Symbol" panose="020B0502040204020203" pitchFamily="34" charset="0"/>
                <a:cs typeface="Consolas" panose="020B0609020204030204" pitchFamily="49" charset="0"/>
              </a:rPr>
              <a:t>foo</a:t>
            </a:r>
            <a:endParaRPr lang="en-US" sz="1600" dirty="0">
              <a:latin typeface="Consolas" panose="020B0609020204030204" pitchFamily="49" charset="0"/>
              <a:ea typeface="Segoe UI Symbol" panose="020B0502040204020203" pitchFamily="34" charset="0"/>
              <a:cs typeface="Consolas" panose="020B0609020204030204" pitchFamily="49" charset="0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6E1EB1C-F107-8148-ABD7-9A87AF04C669}"/>
              </a:ext>
            </a:extLst>
          </p:cNvPr>
          <p:cNvCxnSpPr>
            <a:cxnSpLocks/>
            <a:stCxn id="15" idx="2"/>
          </p:cNvCxnSpPr>
          <p:nvPr/>
        </p:nvCxnSpPr>
        <p:spPr>
          <a:xfrm flipH="1">
            <a:off x="10280418" y="3314081"/>
            <a:ext cx="510833" cy="4679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1020442-3763-CD40-B0F4-F29E5A237012}"/>
              </a:ext>
            </a:extLst>
          </p:cNvPr>
          <p:cNvCxnSpPr>
            <a:cxnSpLocks/>
            <a:stCxn id="15" idx="2"/>
          </p:cNvCxnSpPr>
          <p:nvPr/>
        </p:nvCxnSpPr>
        <p:spPr>
          <a:xfrm>
            <a:off x="10791251" y="3314081"/>
            <a:ext cx="466453" cy="4631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E70B29AA-BB4F-6844-99C0-647012375C86}"/>
              </a:ext>
            </a:extLst>
          </p:cNvPr>
          <p:cNvSpPr/>
          <p:nvPr/>
        </p:nvSpPr>
        <p:spPr>
          <a:xfrm>
            <a:off x="9558338" y="4963278"/>
            <a:ext cx="2386012" cy="114896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Inconsolata" pitchFamily="49" charset="77"/>
                <a:ea typeface="Segoe UI Symbol" panose="020B0502040204020203" pitchFamily="34" charset="0"/>
              </a:rPr>
              <a:t>&lt;foo&gt; </a:t>
            </a:r>
          </a:p>
          <a:p>
            <a:endParaRPr lang="en-US" dirty="0">
              <a:latin typeface="Inconsolata" pitchFamily="49" charset="77"/>
              <a:ea typeface="Segoe UI Symbol" panose="020B0502040204020203" pitchFamily="34" charset="0"/>
            </a:endParaRPr>
          </a:p>
          <a:p>
            <a:r>
              <a:rPr lang="en-US" dirty="0">
                <a:latin typeface="Inconsolata" pitchFamily="49" charset="77"/>
                <a:ea typeface="Segoe UI Symbol" panose="020B0502040204020203" pitchFamily="34" charset="0"/>
              </a:rPr>
              <a:t>  </a:t>
            </a:r>
          </a:p>
          <a:p>
            <a:r>
              <a:rPr lang="en-US" dirty="0">
                <a:latin typeface="Inconsolata" pitchFamily="49" charset="77"/>
                <a:ea typeface="Segoe UI Symbol" panose="020B0502040204020203" pitchFamily="34" charset="0"/>
              </a:rPr>
              <a:t>&lt;/foo&gt;</a:t>
            </a:r>
          </a:p>
        </p:txBody>
      </p:sp>
      <p:sp>
        <p:nvSpPr>
          <p:cNvPr id="22" name="Down Arrow 21">
            <a:extLst>
              <a:ext uri="{FF2B5EF4-FFF2-40B4-BE49-F238E27FC236}">
                <a16:creationId xmlns:a16="http://schemas.microsoft.com/office/drawing/2014/main" id="{87EEF959-F598-0245-8CDC-45DC03C8D4BE}"/>
              </a:ext>
            </a:extLst>
          </p:cNvPr>
          <p:cNvSpPr/>
          <p:nvPr/>
        </p:nvSpPr>
        <p:spPr>
          <a:xfrm>
            <a:off x="10607941" y="4635187"/>
            <a:ext cx="416536" cy="620749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sz="1400" dirty="0"/>
              <a:t>S</a:t>
            </a:r>
          </a:p>
          <a:p>
            <a:pPr algn="ctr">
              <a:lnSpc>
                <a:spcPct val="70000"/>
              </a:lnSpc>
            </a:pPr>
            <a:r>
              <a:rPr lang="en-US" sz="1400" dirty="0"/>
              <a:t>TR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71576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C9CF121-2674-AD41-8A32-1D134A1D6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84A6F-723A-7245-9DC7-D82FDBAE027C}" type="slidenum">
              <a:rPr lang="en-US" smtClean="0"/>
              <a:t>144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F0AECB-BF3F-9144-8CCB-E7FDF18019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Caroline Lemieux --- Expanding the Reach of Fuzzing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87C4B0-897E-1F4B-9948-8D5CAE829B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823F4-6A6F-5847-AA1D-979DB95F6661}" type="datetime1">
              <a:rPr lang="en-US" smtClean="0"/>
              <a:t>4/21/23</a:t>
            </a:fld>
            <a:endParaRPr lang="en-US"/>
          </a:p>
        </p:txBody>
      </p:sp>
      <p:sp>
        <p:nvSpPr>
          <p:cNvPr id="132" name="Title 1">
            <a:extLst>
              <a:ext uri="{FF2B5EF4-FFF2-40B4-BE49-F238E27FC236}">
                <a16:creationId xmlns:a16="http://schemas.microsoft.com/office/drawing/2014/main" id="{321B62D9-5D09-FE42-A685-FD53440B96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425" y="365125"/>
            <a:ext cx="10854813" cy="1325563"/>
          </a:xfrm>
        </p:spPr>
        <p:txBody>
          <a:bodyPr/>
          <a:lstStyle/>
          <a:p>
            <a:r>
              <a:rPr lang="en-US" dirty="0"/>
              <a:t>Generator: Source of Randomness </a:t>
            </a:r>
            <a:r>
              <a:rPr lang="en-US" dirty="0">
                <a:sym typeface="Wingdings" pitchFamily="2" charset="2"/>
              </a:rPr>
              <a:t> Input</a:t>
            </a:r>
            <a:endParaRPr lang="en-US" dirty="0"/>
          </a:p>
        </p:txBody>
      </p:sp>
      <p:sp>
        <p:nvSpPr>
          <p:cNvPr id="43" name="!!gene">
            <a:extLst>
              <a:ext uri="{FF2B5EF4-FFF2-40B4-BE49-F238E27FC236}">
                <a16:creationId xmlns:a16="http://schemas.microsoft.com/office/drawing/2014/main" id="{0F97A720-E80F-BE49-B652-E49710873D33}"/>
              </a:ext>
            </a:extLst>
          </p:cNvPr>
          <p:cNvSpPr/>
          <p:nvPr/>
        </p:nvSpPr>
        <p:spPr>
          <a:xfrm>
            <a:off x="1235765" y="1690688"/>
            <a:ext cx="9720470" cy="3871443"/>
          </a:xfrm>
          <a:prstGeom prst="round2DiagRect">
            <a:avLst/>
          </a:prstGeom>
          <a:noFill/>
          <a:ln w="762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200" tIns="0" rIns="0" bIns="0" rtlCol="0" anchor="ctr"/>
          <a:lstStyle/>
          <a:p>
            <a:pPr>
              <a:lnSpc>
                <a:spcPct val="114000"/>
              </a:lnSpc>
            </a:pPr>
            <a:r>
              <a:rPr lang="en-US" sz="2200" b="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en-US" sz="2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b="1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genXML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2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random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):</a:t>
            </a:r>
          </a:p>
          <a:p>
            <a:pPr>
              <a:lnSpc>
                <a:spcPct val="114000"/>
              </a:lnSpc>
            </a:pPr>
            <a:r>
              <a:rPr lang="en-US" sz="2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tag 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 err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random</a:t>
            </a:r>
            <a:r>
              <a:rPr lang="en-US" sz="2200" i="1" dirty="0" err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.choice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tags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0" lvl="1">
              <a:lnSpc>
                <a:spcPct val="114000"/>
              </a:lnSpc>
            </a:pPr>
            <a:r>
              <a:rPr lang="en-US" sz="2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node 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i="1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XMLElement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tag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 sz="2200" dirty="0">
              <a:solidFill>
                <a:schemeClr val="accent3">
                  <a:lumMod val="60000"/>
                  <a:lumOff val="4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lvl="1">
              <a:lnSpc>
                <a:spcPct val="114000"/>
              </a:lnSpc>
            </a:pPr>
            <a:r>
              <a:rPr lang="en-US" sz="2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num_child</a:t>
            </a:r>
            <a:r>
              <a:rPr lang="en-US" sz="2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 err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random</a:t>
            </a:r>
            <a:r>
              <a:rPr lang="en-US" sz="2200" i="1" dirty="0" err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.nextInt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2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MAX_CHILDREN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0" lvl="1">
              <a:lnSpc>
                <a:spcPct val="114000"/>
              </a:lnSpc>
            </a:pPr>
            <a:r>
              <a:rPr lang="en-US" sz="2200" b="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for</a:t>
            </a:r>
            <a:r>
              <a:rPr lang="en-US" sz="2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b="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</a:t>
            </a:r>
            <a:r>
              <a:rPr lang="en-US" sz="2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i="1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range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2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2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2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num_child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):</a:t>
            </a:r>
          </a:p>
          <a:p>
            <a:pPr marL="0" lvl="1">
              <a:lnSpc>
                <a:spcPct val="114000"/>
              </a:lnSpc>
            </a:pPr>
            <a:r>
              <a:rPr lang="en-US" sz="2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22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node</a:t>
            </a:r>
            <a:r>
              <a:rPr lang="en-US" sz="2200" i="1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.addChild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200" b="1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genXML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random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</a:t>
            </a:r>
            <a:r>
              <a:rPr lang="en-US" sz="2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pPr marL="0" lvl="1">
              <a:lnSpc>
                <a:spcPct val="114000"/>
              </a:lnSpc>
            </a:pPr>
            <a:r>
              <a:rPr lang="en-US" sz="2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b="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US" sz="2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 err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random</a:t>
            </a:r>
            <a:r>
              <a:rPr lang="en-US" sz="2200" i="1" dirty="0" err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.nextBoolean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():</a:t>
            </a:r>
          </a:p>
          <a:p>
            <a:pPr marL="0" lvl="1">
              <a:lnSpc>
                <a:spcPct val="114000"/>
              </a:lnSpc>
            </a:pPr>
            <a:r>
              <a:rPr lang="en-US" sz="2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22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node</a:t>
            </a:r>
            <a:r>
              <a:rPr lang="en-US" sz="2200" i="1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.addText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200" dirty="0" err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random.nextString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())</a:t>
            </a:r>
            <a:br>
              <a:rPr lang="en-US" sz="2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b="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sz="2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node</a:t>
            </a:r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3D856968-5024-F941-8E11-7016231ACDC4}"/>
              </a:ext>
            </a:extLst>
          </p:cNvPr>
          <p:cNvSpPr/>
          <p:nvPr/>
        </p:nvSpPr>
        <p:spPr>
          <a:xfrm>
            <a:off x="2185261" y="3832275"/>
            <a:ext cx="557939" cy="3673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FE10311-72D6-9545-BF13-6ECBD5EF7F87}"/>
              </a:ext>
            </a:extLst>
          </p:cNvPr>
          <p:cNvSpPr/>
          <p:nvPr/>
        </p:nvSpPr>
        <p:spPr>
          <a:xfrm>
            <a:off x="9558338" y="2725969"/>
            <a:ext cx="2386012" cy="199177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754F78D-231A-E04F-88A8-7F5703AADF88}"/>
              </a:ext>
            </a:extLst>
          </p:cNvPr>
          <p:cNvSpPr/>
          <p:nvPr/>
        </p:nvSpPr>
        <p:spPr>
          <a:xfrm>
            <a:off x="10395701" y="2836628"/>
            <a:ext cx="791100" cy="4774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Consolas" panose="020B0609020204030204" pitchFamily="49" charset="0"/>
                <a:ea typeface="Segoe UI Symbol" panose="020B0502040204020203" pitchFamily="34" charset="0"/>
                <a:cs typeface="Consolas" panose="020B0609020204030204" pitchFamily="49" charset="0"/>
              </a:rPr>
              <a:t>foo</a:t>
            </a:r>
            <a:endParaRPr lang="en-US" sz="1600" dirty="0">
              <a:latin typeface="Consolas" panose="020B0609020204030204" pitchFamily="49" charset="0"/>
              <a:ea typeface="Segoe UI Symbol" panose="020B0502040204020203" pitchFamily="34" charset="0"/>
              <a:cs typeface="Consolas" panose="020B0609020204030204" pitchFamily="49" charset="0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6E1EB1C-F107-8148-ABD7-9A87AF04C669}"/>
              </a:ext>
            </a:extLst>
          </p:cNvPr>
          <p:cNvCxnSpPr>
            <a:cxnSpLocks/>
            <a:stCxn id="15" idx="2"/>
            <a:endCxn id="18" idx="0"/>
          </p:cNvCxnSpPr>
          <p:nvPr/>
        </p:nvCxnSpPr>
        <p:spPr>
          <a:xfrm flipH="1">
            <a:off x="10280418" y="3314081"/>
            <a:ext cx="510833" cy="4679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1020442-3763-CD40-B0F4-F29E5A237012}"/>
              </a:ext>
            </a:extLst>
          </p:cNvPr>
          <p:cNvCxnSpPr>
            <a:cxnSpLocks/>
            <a:stCxn id="15" idx="2"/>
          </p:cNvCxnSpPr>
          <p:nvPr/>
        </p:nvCxnSpPr>
        <p:spPr>
          <a:xfrm>
            <a:off x="10791251" y="3314081"/>
            <a:ext cx="466453" cy="4631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76790086-E315-8945-B937-EE5E453771E0}"/>
              </a:ext>
            </a:extLst>
          </p:cNvPr>
          <p:cNvSpPr/>
          <p:nvPr/>
        </p:nvSpPr>
        <p:spPr>
          <a:xfrm>
            <a:off x="9884868" y="3782069"/>
            <a:ext cx="791100" cy="4774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Consolas" panose="020B0609020204030204" pitchFamily="49" charset="0"/>
                <a:ea typeface="Segoe UI Symbol" panose="020B0502040204020203" pitchFamily="34" charset="0"/>
                <a:cs typeface="Consolas" panose="020B0609020204030204" pitchFamily="49" charset="0"/>
              </a:rPr>
              <a:t>bar</a:t>
            </a:r>
            <a:endParaRPr lang="en-US" sz="1600" dirty="0">
              <a:latin typeface="Consolas" panose="020B0609020204030204" pitchFamily="49" charset="0"/>
              <a:ea typeface="Segoe UI Symbol" panose="020B0502040204020203" pitchFamily="34" charset="0"/>
              <a:cs typeface="Consolas" panose="020B0609020204030204" pitchFamily="49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70B29AA-BB4F-6844-99C0-647012375C86}"/>
              </a:ext>
            </a:extLst>
          </p:cNvPr>
          <p:cNvSpPr/>
          <p:nvPr/>
        </p:nvSpPr>
        <p:spPr>
          <a:xfrm>
            <a:off x="9558338" y="4963278"/>
            <a:ext cx="2386012" cy="114896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Inconsolata" pitchFamily="49" charset="77"/>
                <a:ea typeface="Segoe UI Symbol" panose="020B0502040204020203" pitchFamily="34" charset="0"/>
              </a:rPr>
              <a:t>&lt;foo&gt; </a:t>
            </a:r>
          </a:p>
          <a:p>
            <a:r>
              <a:rPr lang="en-US" dirty="0">
                <a:latin typeface="Inconsolata" pitchFamily="49" charset="77"/>
                <a:ea typeface="Segoe UI Symbol" panose="020B0502040204020203" pitchFamily="34" charset="0"/>
              </a:rPr>
              <a:t>  &lt;bar/&gt; </a:t>
            </a:r>
          </a:p>
          <a:p>
            <a:r>
              <a:rPr lang="en-US" dirty="0">
                <a:latin typeface="Inconsolata" pitchFamily="49" charset="77"/>
                <a:ea typeface="Segoe UI Symbol" panose="020B0502040204020203" pitchFamily="34" charset="0"/>
              </a:rPr>
              <a:t>  </a:t>
            </a:r>
          </a:p>
          <a:p>
            <a:r>
              <a:rPr lang="en-US" dirty="0">
                <a:latin typeface="Inconsolata" pitchFamily="49" charset="77"/>
                <a:ea typeface="Segoe UI Symbol" panose="020B0502040204020203" pitchFamily="34" charset="0"/>
              </a:rPr>
              <a:t>&lt;/foo&gt;</a:t>
            </a:r>
          </a:p>
        </p:txBody>
      </p:sp>
      <p:sp>
        <p:nvSpPr>
          <p:cNvPr id="22" name="Down Arrow 21">
            <a:extLst>
              <a:ext uri="{FF2B5EF4-FFF2-40B4-BE49-F238E27FC236}">
                <a16:creationId xmlns:a16="http://schemas.microsoft.com/office/drawing/2014/main" id="{87EEF959-F598-0245-8CDC-45DC03C8D4BE}"/>
              </a:ext>
            </a:extLst>
          </p:cNvPr>
          <p:cNvSpPr/>
          <p:nvPr/>
        </p:nvSpPr>
        <p:spPr>
          <a:xfrm>
            <a:off x="10607941" y="4635187"/>
            <a:ext cx="416536" cy="620749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sz="1400" dirty="0"/>
              <a:t>S</a:t>
            </a:r>
          </a:p>
          <a:p>
            <a:pPr algn="ctr">
              <a:lnSpc>
                <a:spcPct val="70000"/>
              </a:lnSpc>
            </a:pPr>
            <a:r>
              <a:rPr lang="en-US" sz="1400" dirty="0"/>
              <a:t>TR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92030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C9CF121-2674-AD41-8A32-1D134A1D6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84A6F-723A-7245-9DC7-D82FDBAE027C}" type="slidenum">
              <a:rPr lang="en-US" smtClean="0"/>
              <a:t>145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F0AECB-BF3F-9144-8CCB-E7FDF18019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Caroline Lemieux --- Expanding the Reach of Fuzzing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87C4B0-897E-1F4B-9948-8D5CAE829B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823F4-6A6F-5847-AA1D-979DB95F6661}" type="datetime1">
              <a:rPr lang="en-US" smtClean="0"/>
              <a:t>4/21/23</a:t>
            </a:fld>
            <a:endParaRPr lang="en-US"/>
          </a:p>
        </p:txBody>
      </p:sp>
      <p:sp>
        <p:nvSpPr>
          <p:cNvPr id="132" name="Title 1">
            <a:extLst>
              <a:ext uri="{FF2B5EF4-FFF2-40B4-BE49-F238E27FC236}">
                <a16:creationId xmlns:a16="http://schemas.microsoft.com/office/drawing/2014/main" id="{321B62D9-5D09-FE42-A685-FD53440B96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425" y="365125"/>
            <a:ext cx="10854813" cy="1325563"/>
          </a:xfrm>
        </p:spPr>
        <p:txBody>
          <a:bodyPr/>
          <a:lstStyle/>
          <a:p>
            <a:r>
              <a:rPr lang="en-US" dirty="0"/>
              <a:t>Generator: Source of Randomness </a:t>
            </a:r>
            <a:r>
              <a:rPr lang="en-US" dirty="0">
                <a:sym typeface="Wingdings" pitchFamily="2" charset="2"/>
              </a:rPr>
              <a:t> Input</a:t>
            </a:r>
            <a:endParaRPr lang="en-US" dirty="0"/>
          </a:p>
        </p:txBody>
      </p:sp>
      <p:sp>
        <p:nvSpPr>
          <p:cNvPr id="43" name="!!gene">
            <a:extLst>
              <a:ext uri="{FF2B5EF4-FFF2-40B4-BE49-F238E27FC236}">
                <a16:creationId xmlns:a16="http://schemas.microsoft.com/office/drawing/2014/main" id="{0F97A720-E80F-BE49-B652-E49710873D33}"/>
              </a:ext>
            </a:extLst>
          </p:cNvPr>
          <p:cNvSpPr/>
          <p:nvPr/>
        </p:nvSpPr>
        <p:spPr>
          <a:xfrm>
            <a:off x="1235765" y="1690688"/>
            <a:ext cx="9720470" cy="3871443"/>
          </a:xfrm>
          <a:prstGeom prst="round2DiagRect">
            <a:avLst/>
          </a:prstGeom>
          <a:noFill/>
          <a:ln w="762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200" tIns="0" rIns="0" bIns="0" rtlCol="0" anchor="ctr"/>
          <a:lstStyle/>
          <a:p>
            <a:pPr>
              <a:lnSpc>
                <a:spcPct val="114000"/>
              </a:lnSpc>
            </a:pPr>
            <a:r>
              <a:rPr lang="en-US" sz="2200" b="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en-US" sz="2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b="1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genXML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2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random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):</a:t>
            </a:r>
          </a:p>
          <a:p>
            <a:pPr>
              <a:lnSpc>
                <a:spcPct val="114000"/>
              </a:lnSpc>
            </a:pPr>
            <a:r>
              <a:rPr lang="en-US" sz="2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tag 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 err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random</a:t>
            </a:r>
            <a:r>
              <a:rPr lang="en-US" sz="2200" i="1" dirty="0" err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.choice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tags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0" lvl="1">
              <a:lnSpc>
                <a:spcPct val="114000"/>
              </a:lnSpc>
            </a:pPr>
            <a:r>
              <a:rPr lang="en-US" sz="2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node 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i="1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XMLElement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tag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 sz="2200" dirty="0">
              <a:solidFill>
                <a:schemeClr val="accent3">
                  <a:lumMod val="60000"/>
                  <a:lumOff val="4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lvl="1">
              <a:lnSpc>
                <a:spcPct val="114000"/>
              </a:lnSpc>
            </a:pPr>
            <a:r>
              <a:rPr lang="en-US" sz="2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num_child</a:t>
            </a:r>
            <a:r>
              <a:rPr lang="en-US" sz="2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 err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random</a:t>
            </a:r>
            <a:r>
              <a:rPr lang="en-US" sz="2200" i="1" dirty="0" err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.nextInt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2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MAX_CHILDREN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0" lvl="1">
              <a:lnSpc>
                <a:spcPct val="114000"/>
              </a:lnSpc>
            </a:pPr>
            <a:r>
              <a:rPr lang="en-US" sz="2200" b="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for</a:t>
            </a:r>
            <a:r>
              <a:rPr lang="en-US" sz="2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b="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</a:t>
            </a:r>
            <a:r>
              <a:rPr lang="en-US" sz="2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i="1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range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2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2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2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num_child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):</a:t>
            </a:r>
          </a:p>
          <a:p>
            <a:pPr marL="0" lvl="1">
              <a:lnSpc>
                <a:spcPct val="114000"/>
              </a:lnSpc>
            </a:pPr>
            <a:r>
              <a:rPr lang="en-US" sz="2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22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node</a:t>
            </a:r>
            <a:r>
              <a:rPr lang="en-US" sz="2200" i="1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.addChild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200" b="1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genXML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random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</a:t>
            </a:r>
            <a:r>
              <a:rPr lang="en-US" sz="2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pPr marL="0" lvl="1">
              <a:lnSpc>
                <a:spcPct val="114000"/>
              </a:lnSpc>
            </a:pPr>
            <a:r>
              <a:rPr lang="en-US" sz="2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b="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US" sz="2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 err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random</a:t>
            </a:r>
            <a:r>
              <a:rPr lang="en-US" sz="2200" i="1" dirty="0" err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.nextBoolean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():</a:t>
            </a:r>
          </a:p>
          <a:p>
            <a:pPr marL="0" lvl="1">
              <a:lnSpc>
                <a:spcPct val="114000"/>
              </a:lnSpc>
            </a:pPr>
            <a:r>
              <a:rPr lang="en-US" sz="2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22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node</a:t>
            </a:r>
            <a:r>
              <a:rPr lang="en-US" sz="2200" i="1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.addText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200" dirty="0" err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random.nextString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())</a:t>
            </a:r>
            <a:br>
              <a:rPr lang="en-US" sz="2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b="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sz="2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node</a:t>
            </a:r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3D856968-5024-F941-8E11-7016231ACDC4}"/>
              </a:ext>
            </a:extLst>
          </p:cNvPr>
          <p:cNvSpPr/>
          <p:nvPr/>
        </p:nvSpPr>
        <p:spPr>
          <a:xfrm>
            <a:off x="1857015" y="4233705"/>
            <a:ext cx="557939" cy="3673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FE10311-72D6-9545-BF13-6ECBD5EF7F87}"/>
              </a:ext>
            </a:extLst>
          </p:cNvPr>
          <p:cNvSpPr/>
          <p:nvPr/>
        </p:nvSpPr>
        <p:spPr>
          <a:xfrm>
            <a:off x="9558338" y="2725969"/>
            <a:ext cx="2386012" cy="199177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754F78D-231A-E04F-88A8-7F5703AADF88}"/>
              </a:ext>
            </a:extLst>
          </p:cNvPr>
          <p:cNvSpPr/>
          <p:nvPr/>
        </p:nvSpPr>
        <p:spPr>
          <a:xfrm>
            <a:off x="10395701" y="2836628"/>
            <a:ext cx="791100" cy="4774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Consolas" panose="020B0609020204030204" pitchFamily="49" charset="0"/>
                <a:ea typeface="Segoe UI Symbol" panose="020B0502040204020203" pitchFamily="34" charset="0"/>
                <a:cs typeface="Consolas" panose="020B0609020204030204" pitchFamily="49" charset="0"/>
              </a:rPr>
              <a:t>foo</a:t>
            </a:r>
            <a:endParaRPr lang="en-US" sz="1600" dirty="0">
              <a:latin typeface="Consolas" panose="020B0609020204030204" pitchFamily="49" charset="0"/>
              <a:ea typeface="Segoe UI Symbol" panose="020B0502040204020203" pitchFamily="34" charset="0"/>
              <a:cs typeface="Consolas" panose="020B0609020204030204" pitchFamily="49" charset="0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6E1EB1C-F107-8148-ABD7-9A87AF04C669}"/>
              </a:ext>
            </a:extLst>
          </p:cNvPr>
          <p:cNvCxnSpPr>
            <a:cxnSpLocks/>
            <a:stCxn id="15" idx="2"/>
            <a:endCxn id="18" idx="0"/>
          </p:cNvCxnSpPr>
          <p:nvPr/>
        </p:nvCxnSpPr>
        <p:spPr>
          <a:xfrm flipH="1">
            <a:off x="10280418" y="3314081"/>
            <a:ext cx="510833" cy="4679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1020442-3763-CD40-B0F4-F29E5A237012}"/>
              </a:ext>
            </a:extLst>
          </p:cNvPr>
          <p:cNvCxnSpPr>
            <a:cxnSpLocks/>
            <a:stCxn id="15" idx="2"/>
            <a:endCxn id="19" idx="0"/>
          </p:cNvCxnSpPr>
          <p:nvPr/>
        </p:nvCxnSpPr>
        <p:spPr>
          <a:xfrm>
            <a:off x="10791251" y="3314081"/>
            <a:ext cx="466453" cy="4631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76790086-E315-8945-B937-EE5E453771E0}"/>
              </a:ext>
            </a:extLst>
          </p:cNvPr>
          <p:cNvSpPr/>
          <p:nvPr/>
        </p:nvSpPr>
        <p:spPr>
          <a:xfrm>
            <a:off x="9884868" y="3782069"/>
            <a:ext cx="791100" cy="4774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Consolas" panose="020B0609020204030204" pitchFamily="49" charset="0"/>
                <a:ea typeface="Segoe UI Symbol" panose="020B0502040204020203" pitchFamily="34" charset="0"/>
                <a:cs typeface="Consolas" panose="020B0609020204030204" pitchFamily="49" charset="0"/>
              </a:rPr>
              <a:t>bar</a:t>
            </a:r>
            <a:endParaRPr lang="en-US" sz="1600" dirty="0">
              <a:latin typeface="Consolas" panose="020B0609020204030204" pitchFamily="49" charset="0"/>
              <a:ea typeface="Segoe UI Symbol" panose="020B0502040204020203" pitchFamily="34" charset="0"/>
              <a:cs typeface="Consolas" panose="020B0609020204030204" pitchFamily="49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79586AC-CB16-CE4C-BBE8-B66E57875A7F}"/>
              </a:ext>
            </a:extLst>
          </p:cNvPr>
          <p:cNvSpPr/>
          <p:nvPr/>
        </p:nvSpPr>
        <p:spPr>
          <a:xfrm>
            <a:off x="10862154" y="3777246"/>
            <a:ext cx="791100" cy="4774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latin typeface="Consolas" panose="020B0609020204030204" pitchFamily="49" charset="0"/>
                <a:ea typeface="Segoe UI Symbol" panose="020B0502040204020203" pitchFamily="34" charset="0"/>
                <a:cs typeface="Consolas" panose="020B0609020204030204" pitchFamily="49" charset="0"/>
              </a:rPr>
              <a:t>baz</a:t>
            </a:r>
            <a:endParaRPr lang="en-US" sz="1600" dirty="0">
              <a:latin typeface="Consolas" panose="020B0609020204030204" pitchFamily="49" charset="0"/>
              <a:ea typeface="Segoe UI Symbol" panose="020B0502040204020203" pitchFamily="34" charset="0"/>
              <a:cs typeface="Consolas" panose="020B0609020204030204" pitchFamily="49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F5826A1-DDCE-CA4C-8EFC-3CA696E06D94}"/>
              </a:ext>
            </a:extLst>
          </p:cNvPr>
          <p:cNvSpPr/>
          <p:nvPr/>
        </p:nvSpPr>
        <p:spPr>
          <a:xfrm>
            <a:off x="10661201" y="4293611"/>
            <a:ext cx="1193006" cy="3074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Text{”</a:t>
            </a:r>
            <a:r>
              <a:rPr lang="en-US" sz="1600" dirty="0" err="1">
                <a:solidFill>
                  <a:schemeClr val="tx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xyz</a:t>
            </a:r>
            <a:r>
              <a:rPr lang="en-US" sz="1600" dirty="0">
                <a:solidFill>
                  <a:schemeClr val="tx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”}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70B29AA-BB4F-6844-99C0-647012375C86}"/>
              </a:ext>
            </a:extLst>
          </p:cNvPr>
          <p:cNvSpPr/>
          <p:nvPr/>
        </p:nvSpPr>
        <p:spPr>
          <a:xfrm>
            <a:off x="9558338" y="4963278"/>
            <a:ext cx="2386012" cy="114896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Inconsolata" pitchFamily="49" charset="77"/>
                <a:ea typeface="Segoe UI Symbol" panose="020B0502040204020203" pitchFamily="34" charset="0"/>
              </a:rPr>
              <a:t>&lt;foo&gt; </a:t>
            </a:r>
          </a:p>
          <a:p>
            <a:r>
              <a:rPr lang="en-US" dirty="0">
                <a:latin typeface="Inconsolata" pitchFamily="49" charset="77"/>
                <a:ea typeface="Segoe UI Symbol" panose="020B0502040204020203" pitchFamily="34" charset="0"/>
              </a:rPr>
              <a:t>  &lt;bar/&gt; </a:t>
            </a:r>
          </a:p>
          <a:p>
            <a:r>
              <a:rPr lang="en-US" dirty="0">
                <a:latin typeface="Inconsolata" pitchFamily="49" charset="77"/>
                <a:ea typeface="Segoe UI Symbol" panose="020B0502040204020203" pitchFamily="34" charset="0"/>
              </a:rPr>
              <a:t>  &lt;</a:t>
            </a:r>
            <a:r>
              <a:rPr lang="en-US" dirty="0" err="1">
                <a:latin typeface="Inconsolata" pitchFamily="49" charset="77"/>
                <a:ea typeface="Segoe UI Symbol" panose="020B0502040204020203" pitchFamily="34" charset="0"/>
              </a:rPr>
              <a:t>baz</a:t>
            </a:r>
            <a:r>
              <a:rPr lang="en-US" dirty="0">
                <a:latin typeface="Inconsolata" pitchFamily="49" charset="77"/>
                <a:ea typeface="Segoe UI Symbol" panose="020B0502040204020203" pitchFamily="34" charset="0"/>
              </a:rPr>
              <a:t>&gt;“</a:t>
            </a:r>
            <a:r>
              <a:rPr lang="en-US" dirty="0" err="1">
                <a:latin typeface="Inconsolata" pitchFamily="49" charset="77"/>
                <a:ea typeface="Segoe UI Symbol" panose="020B0502040204020203" pitchFamily="34" charset="0"/>
              </a:rPr>
              <a:t>xyz</a:t>
            </a:r>
            <a:r>
              <a:rPr lang="en-US" dirty="0">
                <a:latin typeface="Inconsolata" pitchFamily="49" charset="77"/>
                <a:ea typeface="Segoe UI Symbol" panose="020B0502040204020203" pitchFamily="34" charset="0"/>
              </a:rPr>
              <a:t>”&lt;/</a:t>
            </a:r>
            <a:r>
              <a:rPr lang="en-US" dirty="0" err="1">
                <a:latin typeface="Inconsolata" pitchFamily="49" charset="77"/>
                <a:ea typeface="Segoe UI Symbol" panose="020B0502040204020203" pitchFamily="34" charset="0"/>
              </a:rPr>
              <a:t>baz</a:t>
            </a:r>
            <a:r>
              <a:rPr lang="en-US" dirty="0">
                <a:latin typeface="Inconsolata" pitchFamily="49" charset="77"/>
                <a:ea typeface="Segoe UI Symbol" panose="020B0502040204020203" pitchFamily="34" charset="0"/>
              </a:rPr>
              <a:t>&gt; &lt;/foo&gt;</a:t>
            </a:r>
          </a:p>
        </p:txBody>
      </p:sp>
      <p:sp>
        <p:nvSpPr>
          <p:cNvPr id="22" name="Down Arrow 21">
            <a:extLst>
              <a:ext uri="{FF2B5EF4-FFF2-40B4-BE49-F238E27FC236}">
                <a16:creationId xmlns:a16="http://schemas.microsoft.com/office/drawing/2014/main" id="{87EEF959-F598-0245-8CDC-45DC03C8D4BE}"/>
              </a:ext>
            </a:extLst>
          </p:cNvPr>
          <p:cNvSpPr/>
          <p:nvPr/>
        </p:nvSpPr>
        <p:spPr>
          <a:xfrm>
            <a:off x="10607941" y="4635187"/>
            <a:ext cx="416536" cy="620749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sz="1400" dirty="0"/>
              <a:t>S</a:t>
            </a:r>
          </a:p>
          <a:p>
            <a:pPr algn="ctr">
              <a:lnSpc>
                <a:spcPct val="70000"/>
              </a:lnSpc>
            </a:pPr>
            <a:r>
              <a:rPr lang="en-US" sz="1400" dirty="0"/>
              <a:t>TR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01128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C9CF121-2674-AD41-8A32-1D134A1D6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84A6F-723A-7245-9DC7-D82FDBAE027C}" type="slidenum">
              <a:rPr lang="en-US" smtClean="0"/>
              <a:t>146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F0AECB-BF3F-9144-8CCB-E7FDF18019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Caroline Lemieux --- Expanding the Reach of Fuzzing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87C4B0-897E-1F4B-9948-8D5CAE829B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823F4-6A6F-5847-AA1D-979DB95F6661}" type="datetime1">
              <a:rPr lang="en-US" smtClean="0"/>
              <a:t>4/21/23</a:t>
            </a:fld>
            <a:endParaRPr lang="en-US"/>
          </a:p>
        </p:txBody>
      </p:sp>
      <p:sp>
        <p:nvSpPr>
          <p:cNvPr id="132" name="Title 1">
            <a:extLst>
              <a:ext uri="{FF2B5EF4-FFF2-40B4-BE49-F238E27FC236}">
                <a16:creationId xmlns:a16="http://schemas.microsoft.com/office/drawing/2014/main" id="{321B62D9-5D09-FE42-A685-FD53440B96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425" y="365125"/>
            <a:ext cx="10854813" cy="1325563"/>
          </a:xfrm>
        </p:spPr>
        <p:txBody>
          <a:bodyPr/>
          <a:lstStyle/>
          <a:p>
            <a:r>
              <a:rPr lang="en-US" dirty="0"/>
              <a:t>Generator: Source of Randomness </a:t>
            </a:r>
            <a:r>
              <a:rPr lang="en-US" dirty="0">
                <a:sym typeface="Wingdings" pitchFamily="2" charset="2"/>
              </a:rPr>
              <a:t> Input</a:t>
            </a:r>
            <a:endParaRPr lang="en-US" dirty="0"/>
          </a:p>
        </p:txBody>
      </p:sp>
      <p:sp>
        <p:nvSpPr>
          <p:cNvPr id="43" name="!!gene">
            <a:extLst>
              <a:ext uri="{FF2B5EF4-FFF2-40B4-BE49-F238E27FC236}">
                <a16:creationId xmlns:a16="http://schemas.microsoft.com/office/drawing/2014/main" id="{0F97A720-E80F-BE49-B652-E49710873D33}"/>
              </a:ext>
            </a:extLst>
          </p:cNvPr>
          <p:cNvSpPr/>
          <p:nvPr/>
        </p:nvSpPr>
        <p:spPr>
          <a:xfrm>
            <a:off x="1235765" y="1690688"/>
            <a:ext cx="9720470" cy="3871443"/>
          </a:xfrm>
          <a:prstGeom prst="round2DiagRect">
            <a:avLst/>
          </a:prstGeom>
          <a:noFill/>
          <a:ln w="762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200" tIns="0" rIns="0" bIns="0" rtlCol="0" anchor="ctr"/>
          <a:lstStyle/>
          <a:p>
            <a:pPr>
              <a:lnSpc>
                <a:spcPct val="114000"/>
              </a:lnSpc>
            </a:pPr>
            <a:r>
              <a:rPr lang="en-US" sz="2200" b="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en-US" sz="2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b="1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genXML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2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random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):</a:t>
            </a:r>
          </a:p>
          <a:p>
            <a:pPr>
              <a:lnSpc>
                <a:spcPct val="114000"/>
              </a:lnSpc>
            </a:pPr>
            <a:r>
              <a:rPr lang="en-US" sz="2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tag 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 err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random</a:t>
            </a:r>
            <a:r>
              <a:rPr lang="en-US" sz="2200" i="1" dirty="0" err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.choice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tags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0" lvl="1">
              <a:lnSpc>
                <a:spcPct val="114000"/>
              </a:lnSpc>
            </a:pPr>
            <a:r>
              <a:rPr lang="en-US" sz="2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node 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i="1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XMLElement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tag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 sz="2200" dirty="0">
              <a:solidFill>
                <a:schemeClr val="accent3">
                  <a:lumMod val="60000"/>
                  <a:lumOff val="4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lvl="1">
              <a:lnSpc>
                <a:spcPct val="114000"/>
              </a:lnSpc>
            </a:pPr>
            <a:r>
              <a:rPr lang="en-US" sz="2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num_child</a:t>
            </a:r>
            <a:r>
              <a:rPr lang="en-US" sz="2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 err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random</a:t>
            </a:r>
            <a:r>
              <a:rPr lang="en-US" sz="2200" i="1" dirty="0" err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.nextInt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2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MAX_CHILDREN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0" lvl="1">
              <a:lnSpc>
                <a:spcPct val="114000"/>
              </a:lnSpc>
            </a:pPr>
            <a:r>
              <a:rPr lang="en-US" sz="2200" b="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for</a:t>
            </a:r>
            <a:r>
              <a:rPr lang="en-US" sz="2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b="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</a:t>
            </a:r>
            <a:r>
              <a:rPr lang="en-US" sz="2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i="1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range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2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2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2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num_child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):</a:t>
            </a:r>
          </a:p>
          <a:p>
            <a:pPr marL="0" lvl="1">
              <a:lnSpc>
                <a:spcPct val="114000"/>
              </a:lnSpc>
            </a:pPr>
            <a:r>
              <a:rPr lang="en-US" sz="2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22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node</a:t>
            </a:r>
            <a:r>
              <a:rPr lang="en-US" sz="2200" i="1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.addChild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200" b="1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genXML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random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</a:t>
            </a:r>
            <a:r>
              <a:rPr lang="en-US" sz="2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pPr marL="0" lvl="1">
              <a:lnSpc>
                <a:spcPct val="114000"/>
              </a:lnSpc>
            </a:pPr>
            <a:r>
              <a:rPr lang="en-US" sz="2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b="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US" sz="2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 err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random</a:t>
            </a:r>
            <a:r>
              <a:rPr lang="en-US" sz="2200" i="1" dirty="0" err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.nextBoolean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():</a:t>
            </a:r>
          </a:p>
          <a:p>
            <a:pPr marL="0" lvl="1">
              <a:lnSpc>
                <a:spcPct val="114000"/>
              </a:lnSpc>
            </a:pPr>
            <a:r>
              <a:rPr lang="en-US" sz="2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22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node</a:t>
            </a:r>
            <a:r>
              <a:rPr lang="en-US" sz="2200" i="1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.addText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200" dirty="0" err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random.nextString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())</a:t>
            </a:r>
            <a:br>
              <a:rPr lang="en-US" sz="2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b="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sz="2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node</a:t>
            </a:r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3D856968-5024-F941-8E11-7016231ACDC4}"/>
              </a:ext>
            </a:extLst>
          </p:cNvPr>
          <p:cNvSpPr/>
          <p:nvPr/>
        </p:nvSpPr>
        <p:spPr>
          <a:xfrm>
            <a:off x="1828401" y="4983615"/>
            <a:ext cx="557939" cy="3673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FE10311-72D6-9545-BF13-6ECBD5EF7F87}"/>
              </a:ext>
            </a:extLst>
          </p:cNvPr>
          <p:cNvSpPr/>
          <p:nvPr/>
        </p:nvSpPr>
        <p:spPr>
          <a:xfrm>
            <a:off x="9558338" y="2725969"/>
            <a:ext cx="2386012" cy="199177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754F78D-231A-E04F-88A8-7F5703AADF88}"/>
              </a:ext>
            </a:extLst>
          </p:cNvPr>
          <p:cNvSpPr/>
          <p:nvPr/>
        </p:nvSpPr>
        <p:spPr>
          <a:xfrm>
            <a:off x="10395701" y="2836628"/>
            <a:ext cx="791100" cy="4774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Consolas" panose="020B0609020204030204" pitchFamily="49" charset="0"/>
                <a:ea typeface="Segoe UI Symbol" panose="020B0502040204020203" pitchFamily="34" charset="0"/>
                <a:cs typeface="Consolas" panose="020B0609020204030204" pitchFamily="49" charset="0"/>
              </a:rPr>
              <a:t>foo</a:t>
            </a:r>
            <a:endParaRPr lang="en-US" sz="1600" dirty="0">
              <a:latin typeface="Consolas" panose="020B0609020204030204" pitchFamily="49" charset="0"/>
              <a:ea typeface="Segoe UI Symbol" panose="020B0502040204020203" pitchFamily="34" charset="0"/>
              <a:cs typeface="Consolas" panose="020B0609020204030204" pitchFamily="49" charset="0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6E1EB1C-F107-8148-ABD7-9A87AF04C669}"/>
              </a:ext>
            </a:extLst>
          </p:cNvPr>
          <p:cNvCxnSpPr>
            <a:cxnSpLocks/>
            <a:stCxn id="15" idx="2"/>
            <a:endCxn id="18" idx="0"/>
          </p:cNvCxnSpPr>
          <p:nvPr/>
        </p:nvCxnSpPr>
        <p:spPr>
          <a:xfrm flipH="1">
            <a:off x="10280418" y="3314081"/>
            <a:ext cx="510833" cy="4679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1020442-3763-CD40-B0F4-F29E5A237012}"/>
              </a:ext>
            </a:extLst>
          </p:cNvPr>
          <p:cNvCxnSpPr>
            <a:cxnSpLocks/>
            <a:stCxn id="15" idx="2"/>
            <a:endCxn id="19" idx="0"/>
          </p:cNvCxnSpPr>
          <p:nvPr/>
        </p:nvCxnSpPr>
        <p:spPr>
          <a:xfrm>
            <a:off x="10791251" y="3314081"/>
            <a:ext cx="466453" cy="4631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76790086-E315-8945-B937-EE5E453771E0}"/>
              </a:ext>
            </a:extLst>
          </p:cNvPr>
          <p:cNvSpPr/>
          <p:nvPr/>
        </p:nvSpPr>
        <p:spPr>
          <a:xfrm>
            <a:off x="9884868" y="3782069"/>
            <a:ext cx="791100" cy="4774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Consolas" panose="020B0609020204030204" pitchFamily="49" charset="0"/>
                <a:ea typeface="Segoe UI Symbol" panose="020B0502040204020203" pitchFamily="34" charset="0"/>
                <a:cs typeface="Consolas" panose="020B0609020204030204" pitchFamily="49" charset="0"/>
              </a:rPr>
              <a:t>bar</a:t>
            </a:r>
            <a:endParaRPr lang="en-US" sz="1600" dirty="0">
              <a:latin typeface="Consolas" panose="020B0609020204030204" pitchFamily="49" charset="0"/>
              <a:ea typeface="Segoe UI Symbol" panose="020B0502040204020203" pitchFamily="34" charset="0"/>
              <a:cs typeface="Consolas" panose="020B0609020204030204" pitchFamily="49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79586AC-CB16-CE4C-BBE8-B66E57875A7F}"/>
              </a:ext>
            </a:extLst>
          </p:cNvPr>
          <p:cNvSpPr/>
          <p:nvPr/>
        </p:nvSpPr>
        <p:spPr>
          <a:xfrm>
            <a:off x="10862154" y="3777246"/>
            <a:ext cx="791100" cy="4774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latin typeface="Consolas" panose="020B0609020204030204" pitchFamily="49" charset="0"/>
                <a:ea typeface="Segoe UI Symbol" panose="020B0502040204020203" pitchFamily="34" charset="0"/>
                <a:cs typeface="Consolas" panose="020B0609020204030204" pitchFamily="49" charset="0"/>
              </a:rPr>
              <a:t>baz</a:t>
            </a:r>
            <a:endParaRPr lang="en-US" sz="1600" dirty="0">
              <a:latin typeface="Consolas" panose="020B0609020204030204" pitchFamily="49" charset="0"/>
              <a:ea typeface="Segoe UI Symbol" panose="020B0502040204020203" pitchFamily="34" charset="0"/>
              <a:cs typeface="Consolas" panose="020B0609020204030204" pitchFamily="49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F5826A1-DDCE-CA4C-8EFC-3CA696E06D94}"/>
              </a:ext>
            </a:extLst>
          </p:cNvPr>
          <p:cNvSpPr/>
          <p:nvPr/>
        </p:nvSpPr>
        <p:spPr>
          <a:xfrm>
            <a:off x="10661201" y="4293611"/>
            <a:ext cx="1193006" cy="3074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Text{”</a:t>
            </a:r>
            <a:r>
              <a:rPr lang="en-US" sz="1600" dirty="0" err="1">
                <a:solidFill>
                  <a:schemeClr val="tx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xyz</a:t>
            </a:r>
            <a:r>
              <a:rPr lang="en-US" sz="1600" dirty="0">
                <a:solidFill>
                  <a:schemeClr val="tx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”}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70B29AA-BB4F-6844-99C0-647012375C86}"/>
              </a:ext>
            </a:extLst>
          </p:cNvPr>
          <p:cNvSpPr/>
          <p:nvPr/>
        </p:nvSpPr>
        <p:spPr>
          <a:xfrm>
            <a:off x="9558338" y="4963278"/>
            <a:ext cx="2386012" cy="114896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Inconsolata" pitchFamily="49" charset="77"/>
                <a:ea typeface="Segoe UI Symbol" panose="020B0502040204020203" pitchFamily="34" charset="0"/>
              </a:rPr>
              <a:t>&lt;foo&gt; </a:t>
            </a:r>
          </a:p>
          <a:p>
            <a:r>
              <a:rPr lang="en-US" dirty="0">
                <a:latin typeface="Inconsolata" pitchFamily="49" charset="77"/>
                <a:ea typeface="Segoe UI Symbol" panose="020B0502040204020203" pitchFamily="34" charset="0"/>
              </a:rPr>
              <a:t>  &lt;bar/&gt; </a:t>
            </a:r>
          </a:p>
          <a:p>
            <a:r>
              <a:rPr lang="en-US" dirty="0">
                <a:latin typeface="Inconsolata" pitchFamily="49" charset="77"/>
                <a:ea typeface="Segoe UI Symbol" panose="020B0502040204020203" pitchFamily="34" charset="0"/>
              </a:rPr>
              <a:t>  &lt;</a:t>
            </a:r>
            <a:r>
              <a:rPr lang="en-US" dirty="0" err="1">
                <a:latin typeface="Inconsolata" pitchFamily="49" charset="77"/>
                <a:ea typeface="Segoe UI Symbol" panose="020B0502040204020203" pitchFamily="34" charset="0"/>
              </a:rPr>
              <a:t>baz</a:t>
            </a:r>
            <a:r>
              <a:rPr lang="en-US" dirty="0">
                <a:latin typeface="Inconsolata" pitchFamily="49" charset="77"/>
                <a:ea typeface="Segoe UI Symbol" panose="020B0502040204020203" pitchFamily="34" charset="0"/>
              </a:rPr>
              <a:t>&gt;“</a:t>
            </a:r>
            <a:r>
              <a:rPr lang="en-US" dirty="0" err="1">
                <a:latin typeface="Inconsolata" pitchFamily="49" charset="77"/>
                <a:ea typeface="Segoe UI Symbol" panose="020B0502040204020203" pitchFamily="34" charset="0"/>
              </a:rPr>
              <a:t>xyz</a:t>
            </a:r>
            <a:r>
              <a:rPr lang="en-US" dirty="0">
                <a:latin typeface="Inconsolata" pitchFamily="49" charset="77"/>
                <a:ea typeface="Segoe UI Symbol" panose="020B0502040204020203" pitchFamily="34" charset="0"/>
              </a:rPr>
              <a:t>”&lt;/</a:t>
            </a:r>
            <a:r>
              <a:rPr lang="en-US" dirty="0" err="1">
                <a:latin typeface="Inconsolata" pitchFamily="49" charset="77"/>
                <a:ea typeface="Segoe UI Symbol" panose="020B0502040204020203" pitchFamily="34" charset="0"/>
              </a:rPr>
              <a:t>baz</a:t>
            </a:r>
            <a:r>
              <a:rPr lang="en-US" dirty="0">
                <a:latin typeface="Inconsolata" pitchFamily="49" charset="77"/>
                <a:ea typeface="Segoe UI Symbol" panose="020B0502040204020203" pitchFamily="34" charset="0"/>
              </a:rPr>
              <a:t>&gt; &lt;/foo&gt;</a:t>
            </a:r>
          </a:p>
        </p:txBody>
      </p:sp>
      <p:sp>
        <p:nvSpPr>
          <p:cNvPr id="22" name="Down Arrow 21">
            <a:extLst>
              <a:ext uri="{FF2B5EF4-FFF2-40B4-BE49-F238E27FC236}">
                <a16:creationId xmlns:a16="http://schemas.microsoft.com/office/drawing/2014/main" id="{87EEF959-F598-0245-8CDC-45DC03C8D4BE}"/>
              </a:ext>
            </a:extLst>
          </p:cNvPr>
          <p:cNvSpPr/>
          <p:nvPr/>
        </p:nvSpPr>
        <p:spPr>
          <a:xfrm>
            <a:off x="10607941" y="4635187"/>
            <a:ext cx="416536" cy="620749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sz="1400" dirty="0"/>
              <a:t>S</a:t>
            </a:r>
          </a:p>
          <a:p>
            <a:pPr algn="ctr">
              <a:lnSpc>
                <a:spcPct val="70000"/>
              </a:lnSpc>
            </a:pPr>
            <a:r>
              <a:rPr lang="en-US" sz="1400" dirty="0"/>
              <a:t>TR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58740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C9CF121-2674-AD41-8A32-1D134A1D6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84A6F-723A-7245-9DC7-D82FDBAE027C}" type="slidenum">
              <a:rPr lang="en-US" smtClean="0"/>
              <a:t>147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F0AECB-BF3F-9144-8CCB-E7FDF18019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Caroline Lemieux --- Expanding the Reach of Fuzzing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87C4B0-897E-1F4B-9948-8D5CAE829B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823F4-6A6F-5847-AA1D-979DB95F6661}" type="datetime1">
              <a:rPr lang="en-US" smtClean="0"/>
              <a:t>4/21/23</a:t>
            </a:fld>
            <a:endParaRPr lang="en-US"/>
          </a:p>
        </p:txBody>
      </p:sp>
      <p:sp>
        <p:nvSpPr>
          <p:cNvPr id="132" name="Title 1">
            <a:extLst>
              <a:ext uri="{FF2B5EF4-FFF2-40B4-BE49-F238E27FC236}">
                <a16:creationId xmlns:a16="http://schemas.microsoft.com/office/drawing/2014/main" id="{321B62D9-5D09-FE42-A685-FD53440B96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1999" cy="1325563"/>
          </a:xfrm>
        </p:spPr>
        <p:txBody>
          <a:bodyPr/>
          <a:lstStyle/>
          <a:p>
            <a:r>
              <a:rPr lang="en-US" dirty="0"/>
              <a:t>Source of Randomness == Infinite Bit-Sequence</a:t>
            </a:r>
          </a:p>
        </p:txBody>
      </p:sp>
      <p:sp>
        <p:nvSpPr>
          <p:cNvPr id="43" name="!!gene">
            <a:extLst>
              <a:ext uri="{FF2B5EF4-FFF2-40B4-BE49-F238E27FC236}">
                <a16:creationId xmlns:a16="http://schemas.microsoft.com/office/drawing/2014/main" id="{0F97A720-E80F-BE49-B652-E49710873D33}"/>
              </a:ext>
            </a:extLst>
          </p:cNvPr>
          <p:cNvSpPr/>
          <p:nvPr/>
        </p:nvSpPr>
        <p:spPr>
          <a:xfrm>
            <a:off x="1235765" y="1690688"/>
            <a:ext cx="9720470" cy="3871443"/>
          </a:xfrm>
          <a:prstGeom prst="round2DiagRect">
            <a:avLst/>
          </a:prstGeom>
          <a:noFill/>
          <a:ln w="762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200" tIns="0" rIns="0" bIns="0" rtlCol="0" anchor="ctr"/>
          <a:lstStyle/>
          <a:p>
            <a:pPr>
              <a:lnSpc>
                <a:spcPct val="114000"/>
              </a:lnSpc>
            </a:pPr>
            <a:r>
              <a:rPr lang="en-US" sz="2200" b="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en-US" sz="2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b="1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genXML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200" dirty="0">
                <a:solidFill>
                  <a:schemeClr val="accent2"/>
                </a:solidFill>
                <a:highlight>
                  <a:srgbClr val="FFF5CA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random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):</a:t>
            </a:r>
          </a:p>
          <a:p>
            <a:pPr>
              <a:lnSpc>
                <a:spcPct val="114000"/>
              </a:lnSpc>
            </a:pPr>
            <a:r>
              <a:rPr lang="en-US" sz="2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tag 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 err="1">
                <a:solidFill>
                  <a:schemeClr val="accent2"/>
                </a:solidFill>
                <a:highlight>
                  <a:srgbClr val="FFF5CA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random</a:t>
            </a:r>
            <a:r>
              <a:rPr lang="en-US" sz="2200" i="1" dirty="0" err="1">
                <a:solidFill>
                  <a:schemeClr val="accent2"/>
                </a:solidFill>
                <a:highlight>
                  <a:srgbClr val="FFF5CA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.choice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  <a:highlight>
                  <a:srgbClr val="FFF5CA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200" dirty="0">
                <a:solidFill>
                  <a:schemeClr val="tx1"/>
                </a:solidFill>
                <a:highlight>
                  <a:srgbClr val="FFF5CA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tags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  <a:highlight>
                  <a:srgbClr val="FFF5CA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0" lvl="1">
              <a:lnSpc>
                <a:spcPct val="114000"/>
              </a:lnSpc>
            </a:pPr>
            <a:r>
              <a:rPr lang="en-US" sz="2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node 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i="1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XMLElement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tag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 sz="2200" dirty="0">
              <a:solidFill>
                <a:schemeClr val="accent3">
                  <a:lumMod val="60000"/>
                  <a:lumOff val="4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lvl="1">
              <a:lnSpc>
                <a:spcPct val="114000"/>
              </a:lnSpc>
            </a:pPr>
            <a:r>
              <a:rPr lang="en-US" sz="2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num_child</a:t>
            </a:r>
            <a:r>
              <a:rPr lang="en-US" sz="2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 err="1">
                <a:solidFill>
                  <a:schemeClr val="accent2"/>
                </a:solidFill>
                <a:highlight>
                  <a:srgbClr val="FFF5CA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random</a:t>
            </a:r>
            <a:r>
              <a:rPr lang="en-US" sz="2200" i="1" dirty="0" err="1">
                <a:solidFill>
                  <a:schemeClr val="accent2"/>
                </a:solidFill>
                <a:highlight>
                  <a:srgbClr val="FFF5CA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.nextInt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  <a:highlight>
                  <a:srgbClr val="FFF5CA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200" dirty="0">
                <a:solidFill>
                  <a:schemeClr val="accent6"/>
                </a:solidFill>
                <a:highlight>
                  <a:srgbClr val="FFF5CA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  <a:highlight>
                  <a:srgbClr val="FFF5CA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200" dirty="0">
                <a:solidFill>
                  <a:schemeClr val="tx1"/>
                </a:solidFill>
                <a:highlight>
                  <a:srgbClr val="FFF5CA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MAX_CHILDREN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  <a:highlight>
                  <a:srgbClr val="FFF5CA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0" lvl="1">
              <a:lnSpc>
                <a:spcPct val="114000"/>
              </a:lnSpc>
            </a:pPr>
            <a:r>
              <a:rPr lang="en-US" sz="2200" b="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for</a:t>
            </a:r>
            <a:r>
              <a:rPr lang="en-US" sz="2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b="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</a:t>
            </a:r>
            <a:r>
              <a:rPr lang="en-US" sz="2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i="1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range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2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2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2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num_child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):</a:t>
            </a:r>
          </a:p>
          <a:p>
            <a:pPr marL="0" lvl="1">
              <a:lnSpc>
                <a:spcPct val="114000"/>
              </a:lnSpc>
            </a:pPr>
            <a:r>
              <a:rPr lang="en-US" sz="2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22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node</a:t>
            </a:r>
            <a:r>
              <a:rPr lang="en-US" sz="2200" i="1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.addChild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200" b="1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genXML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random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sz="2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pPr marL="0" lvl="1">
              <a:lnSpc>
                <a:spcPct val="114000"/>
              </a:lnSpc>
            </a:pPr>
            <a:r>
              <a:rPr lang="en-US" sz="2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b="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US" sz="2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 err="1">
                <a:solidFill>
                  <a:schemeClr val="accent2"/>
                </a:solidFill>
                <a:highlight>
                  <a:srgbClr val="FFF5CA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random</a:t>
            </a:r>
            <a:r>
              <a:rPr lang="en-US" sz="2200" i="1" dirty="0" err="1">
                <a:solidFill>
                  <a:schemeClr val="accent2"/>
                </a:solidFill>
                <a:highlight>
                  <a:srgbClr val="FFF5CA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.nextBoolean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  <a:highlight>
                  <a:srgbClr val="FFF5CA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marL="0" lvl="1">
              <a:lnSpc>
                <a:spcPct val="114000"/>
              </a:lnSpc>
            </a:pPr>
            <a:r>
              <a:rPr lang="en-US" sz="2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22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node</a:t>
            </a:r>
            <a:r>
              <a:rPr lang="en-US" sz="2200" i="1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.addText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200" dirty="0" err="1">
                <a:solidFill>
                  <a:schemeClr val="accent2"/>
                </a:solidFill>
                <a:highlight>
                  <a:srgbClr val="FFF5CA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random.nextString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  <a:highlight>
                  <a:srgbClr val="FFF5CA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US" sz="2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b="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sz="2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chemeClr val="tx1"/>
                </a:solidFill>
                <a:highlight>
                  <a:srgbClr val="4472C4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node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586FAF8-3905-D14E-9460-83F137BD601F}"/>
              </a:ext>
            </a:extLst>
          </p:cNvPr>
          <p:cNvSpPr/>
          <p:nvPr/>
        </p:nvSpPr>
        <p:spPr>
          <a:xfrm>
            <a:off x="3233137" y="1295869"/>
            <a:ext cx="7064829" cy="46525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/>
                </a:solidFill>
              </a:rPr>
              <a:t>0000 0011 0110 0110 0110 1111 0110 1111 0000 0010 ...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EA250D-29AE-1543-899C-AC0CBDBD1120}"/>
              </a:ext>
            </a:extLst>
          </p:cNvPr>
          <p:cNvSpPr txBox="1"/>
          <p:nvPr/>
        </p:nvSpPr>
        <p:spPr>
          <a:xfrm>
            <a:off x="680835" y="1328439"/>
            <a:ext cx="25523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pseudo-random bits: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646A98D-0BAD-FC43-B119-133AC8C4A8AC}"/>
              </a:ext>
            </a:extLst>
          </p:cNvPr>
          <p:cNvCxnSpPr>
            <a:cxnSpLocks/>
          </p:cNvCxnSpPr>
          <p:nvPr/>
        </p:nvCxnSpPr>
        <p:spPr>
          <a:xfrm>
            <a:off x="3233137" y="1728549"/>
            <a:ext cx="410176" cy="557451"/>
          </a:xfrm>
          <a:prstGeom prst="line">
            <a:avLst/>
          </a:prstGeom>
          <a:ln w="38100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D150C4B-D388-0A47-99AA-EE2A180913E9}"/>
              </a:ext>
            </a:extLst>
          </p:cNvPr>
          <p:cNvCxnSpPr>
            <a:cxnSpLocks/>
          </p:cNvCxnSpPr>
          <p:nvPr/>
        </p:nvCxnSpPr>
        <p:spPr>
          <a:xfrm flipH="1">
            <a:off x="4486275" y="1758449"/>
            <a:ext cx="5769509" cy="527551"/>
          </a:xfrm>
          <a:prstGeom prst="line">
            <a:avLst/>
          </a:prstGeom>
          <a:ln w="38100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CF3260B7-83C9-CB45-A1D1-A1E632AF1CCF}"/>
              </a:ext>
            </a:extLst>
          </p:cNvPr>
          <p:cNvSpPr/>
          <p:nvPr/>
        </p:nvSpPr>
        <p:spPr>
          <a:xfrm>
            <a:off x="9558338" y="2725969"/>
            <a:ext cx="2386012" cy="199177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AF21F7D-FE8D-0045-972D-94D603D0E44C}"/>
              </a:ext>
            </a:extLst>
          </p:cNvPr>
          <p:cNvSpPr/>
          <p:nvPr/>
        </p:nvSpPr>
        <p:spPr>
          <a:xfrm>
            <a:off x="10395701" y="2836628"/>
            <a:ext cx="791100" cy="4774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Consolas" panose="020B0609020204030204" pitchFamily="49" charset="0"/>
                <a:ea typeface="Segoe UI Symbol" panose="020B0502040204020203" pitchFamily="34" charset="0"/>
                <a:cs typeface="Consolas" panose="020B0609020204030204" pitchFamily="49" charset="0"/>
              </a:rPr>
              <a:t>foo</a:t>
            </a:r>
            <a:endParaRPr lang="en-US" sz="1600" dirty="0">
              <a:latin typeface="Consolas" panose="020B0609020204030204" pitchFamily="49" charset="0"/>
              <a:ea typeface="Segoe UI Symbol" panose="020B0502040204020203" pitchFamily="34" charset="0"/>
              <a:cs typeface="Consolas" panose="020B0609020204030204" pitchFamily="49" charset="0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4DE00E6-D79E-204F-94C3-D34B7D118483}"/>
              </a:ext>
            </a:extLst>
          </p:cNvPr>
          <p:cNvCxnSpPr>
            <a:cxnSpLocks/>
            <a:stCxn id="14" idx="2"/>
            <a:endCxn id="19" idx="0"/>
          </p:cNvCxnSpPr>
          <p:nvPr/>
        </p:nvCxnSpPr>
        <p:spPr>
          <a:xfrm flipH="1">
            <a:off x="10280418" y="3314081"/>
            <a:ext cx="510833" cy="4679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9D0147C-F9A3-2142-91AD-96B70AC1002B}"/>
              </a:ext>
            </a:extLst>
          </p:cNvPr>
          <p:cNvCxnSpPr>
            <a:cxnSpLocks/>
            <a:stCxn id="14" idx="2"/>
            <a:endCxn id="20" idx="0"/>
          </p:cNvCxnSpPr>
          <p:nvPr/>
        </p:nvCxnSpPr>
        <p:spPr>
          <a:xfrm>
            <a:off x="10791251" y="3314081"/>
            <a:ext cx="466453" cy="4631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B138A0EF-B97A-AE40-A8CD-C94346687080}"/>
              </a:ext>
            </a:extLst>
          </p:cNvPr>
          <p:cNvSpPr/>
          <p:nvPr/>
        </p:nvSpPr>
        <p:spPr>
          <a:xfrm>
            <a:off x="9884868" y="3782069"/>
            <a:ext cx="791100" cy="4774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Consolas" panose="020B0609020204030204" pitchFamily="49" charset="0"/>
                <a:ea typeface="Segoe UI Symbol" panose="020B0502040204020203" pitchFamily="34" charset="0"/>
                <a:cs typeface="Consolas" panose="020B0609020204030204" pitchFamily="49" charset="0"/>
              </a:rPr>
              <a:t>bar</a:t>
            </a:r>
            <a:endParaRPr lang="en-US" sz="1600" dirty="0">
              <a:latin typeface="Consolas" panose="020B0609020204030204" pitchFamily="49" charset="0"/>
              <a:ea typeface="Segoe UI Symbol" panose="020B0502040204020203" pitchFamily="34" charset="0"/>
              <a:cs typeface="Consolas" panose="020B0609020204030204" pitchFamily="49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BD11DF6-1DDA-E447-A8E3-2ACBB7CD8B11}"/>
              </a:ext>
            </a:extLst>
          </p:cNvPr>
          <p:cNvSpPr/>
          <p:nvPr/>
        </p:nvSpPr>
        <p:spPr>
          <a:xfrm>
            <a:off x="10862154" y="3777246"/>
            <a:ext cx="791100" cy="4774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latin typeface="Consolas" panose="020B0609020204030204" pitchFamily="49" charset="0"/>
                <a:ea typeface="Segoe UI Symbol" panose="020B0502040204020203" pitchFamily="34" charset="0"/>
                <a:cs typeface="Consolas" panose="020B0609020204030204" pitchFamily="49" charset="0"/>
              </a:rPr>
              <a:t>baz</a:t>
            </a:r>
            <a:endParaRPr lang="en-US" sz="1600" dirty="0">
              <a:latin typeface="Consolas" panose="020B0609020204030204" pitchFamily="49" charset="0"/>
              <a:ea typeface="Segoe UI Symbol" panose="020B0502040204020203" pitchFamily="34" charset="0"/>
              <a:cs typeface="Consolas" panose="020B0609020204030204" pitchFamily="49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CD349A3-EECE-D142-9D88-AB0CE7016EE9}"/>
              </a:ext>
            </a:extLst>
          </p:cNvPr>
          <p:cNvSpPr/>
          <p:nvPr/>
        </p:nvSpPr>
        <p:spPr>
          <a:xfrm>
            <a:off x="10661201" y="4293611"/>
            <a:ext cx="1193006" cy="3074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Text{”</a:t>
            </a:r>
            <a:r>
              <a:rPr lang="en-US" sz="1600" dirty="0" err="1">
                <a:solidFill>
                  <a:schemeClr val="tx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xyz</a:t>
            </a:r>
            <a:r>
              <a:rPr lang="en-US" sz="1600" dirty="0">
                <a:solidFill>
                  <a:schemeClr val="tx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”}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8AB5330-30ED-E74B-95EF-57878690D1B8}"/>
              </a:ext>
            </a:extLst>
          </p:cNvPr>
          <p:cNvSpPr/>
          <p:nvPr/>
        </p:nvSpPr>
        <p:spPr>
          <a:xfrm>
            <a:off x="9558338" y="4963278"/>
            <a:ext cx="2386012" cy="114896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Inconsolata" pitchFamily="49" charset="77"/>
                <a:ea typeface="Segoe UI Symbol" panose="020B0502040204020203" pitchFamily="34" charset="0"/>
              </a:rPr>
              <a:t>&lt;foo&gt; </a:t>
            </a:r>
          </a:p>
          <a:p>
            <a:r>
              <a:rPr lang="en-US" dirty="0">
                <a:latin typeface="Inconsolata" pitchFamily="49" charset="77"/>
                <a:ea typeface="Segoe UI Symbol" panose="020B0502040204020203" pitchFamily="34" charset="0"/>
              </a:rPr>
              <a:t>  &lt;bar/&gt; </a:t>
            </a:r>
          </a:p>
          <a:p>
            <a:r>
              <a:rPr lang="en-US" dirty="0">
                <a:latin typeface="Inconsolata" pitchFamily="49" charset="77"/>
                <a:ea typeface="Segoe UI Symbol" panose="020B0502040204020203" pitchFamily="34" charset="0"/>
              </a:rPr>
              <a:t>  &lt;</a:t>
            </a:r>
            <a:r>
              <a:rPr lang="en-US" dirty="0" err="1">
                <a:latin typeface="Inconsolata" pitchFamily="49" charset="77"/>
                <a:ea typeface="Segoe UI Symbol" panose="020B0502040204020203" pitchFamily="34" charset="0"/>
              </a:rPr>
              <a:t>baz</a:t>
            </a:r>
            <a:r>
              <a:rPr lang="en-US" dirty="0">
                <a:latin typeface="Inconsolata" pitchFamily="49" charset="77"/>
                <a:ea typeface="Segoe UI Symbol" panose="020B0502040204020203" pitchFamily="34" charset="0"/>
              </a:rPr>
              <a:t>&gt;“</a:t>
            </a:r>
            <a:r>
              <a:rPr lang="en-US" dirty="0" err="1">
                <a:latin typeface="Inconsolata" pitchFamily="49" charset="77"/>
                <a:ea typeface="Segoe UI Symbol" panose="020B0502040204020203" pitchFamily="34" charset="0"/>
              </a:rPr>
              <a:t>xyz</a:t>
            </a:r>
            <a:r>
              <a:rPr lang="en-US" dirty="0">
                <a:latin typeface="Inconsolata" pitchFamily="49" charset="77"/>
                <a:ea typeface="Segoe UI Symbol" panose="020B0502040204020203" pitchFamily="34" charset="0"/>
              </a:rPr>
              <a:t>”&lt;/</a:t>
            </a:r>
            <a:r>
              <a:rPr lang="en-US" dirty="0" err="1">
                <a:latin typeface="Inconsolata" pitchFamily="49" charset="77"/>
                <a:ea typeface="Segoe UI Symbol" panose="020B0502040204020203" pitchFamily="34" charset="0"/>
              </a:rPr>
              <a:t>baz</a:t>
            </a:r>
            <a:r>
              <a:rPr lang="en-US" dirty="0">
                <a:latin typeface="Inconsolata" pitchFamily="49" charset="77"/>
                <a:ea typeface="Segoe UI Symbol" panose="020B0502040204020203" pitchFamily="34" charset="0"/>
              </a:rPr>
              <a:t>&gt; &lt;/foo&gt;</a:t>
            </a:r>
          </a:p>
        </p:txBody>
      </p:sp>
      <p:sp>
        <p:nvSpPr>
          <p:cNvPr id="22" name="Down Arrow 21">
            <a:extLst>
              <a:ext uri="{FF2B5EF4-FFF2-40B4-BE49-F238E27FC236}">
                <a16:creationId xmlns:a16="http://schemas.microsoft.com/office/drawing/2014/main" id="{7F4E6997-9B74-154B-B967-EFBC34BCAA35}"/>
              </a:ext>
            </a:extLst>
          </p:cNvPr>
          <p:cNvSpPr/>
          <p:nvPr/>
        </p:nvSpPr>
        <p:spPr>
          <a:xfrm>
            <a:off x="10607941" y="4635187"/>
            <a:ext cx="416536" cy="620749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sz="1400" dirty="0"/>
              <a:t>S</a:t>
            </a:r>
          </a:p>
          <a:p>
            <a:pPr algn="ctr">
              <a:lnSpc>
                <a:spcPct val="70000"/>
              </a:lnSpc>
            </a:pPr>
            <a:r>
              <a:rPr lang="en-US" sz="1400" dirty="0"/>
              <a:t>TR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04D510B-6046-C24D-A687-30FC40EA7CC3}"/>
              </a:ext>
            </a:extLst>
          </p:cNvPr>
          <p:cNvCxnSpPr>
            <a:cxnSpLocks/>
          </p:cNvCxnSpPr>
          <p:nvPr/>
        </p:nvCxnSpPr>
        <p:spPr>
          <a:xfrm flipH="1">
            <a:off x="4139266" y="4727510"/>
            <a:ext cx="5416221" cy="574300"/>
          </a:xfrm>
          <a:prstGeom prst="line">
            <a:avLst/>
          </a:prstGeom>
          <a:ln w="38100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81D9E48-48DE-D842-8F70-B995AFF6EC6E}"/>
              </a:ext>
            </a:extLst>
          </p:cNvPr>
          <p:cNvCxnSpPr>
            <a:cxnSpLocks/>
          </p:cNvCxnSpPr>
          <p:nvPr/>
        </p:nvCxnSpPr>
        <p:spPr>
          <a:xfrm flipH="1">
            <a:off x="4142117" y="2766553"/>
            <a:ext cx="5413370" cy="2282991"/>
          </a:xfrm>
          <a:prstGeom prst="line">
            <a:avLst/>
          </a:prstGeom>
          <a:ln w="38100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1819426164"/>
      </p:ext>
    </p:extLst>
  </p:cSld>
  <p:clrMapOvr>
    <a:masterClrMapping/>
  </p:clrMapOvr>
  <p:transition>
    <p:fade/>
  </p:transition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C9CF121-2674-AD41-8A32-1D134A1D6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84A6F-723A-7245-9DC7-D82FDBAE027C}" type="slidenum">
              <a:rPr lang="en-US" smtClean="0"/>
              <a:t>148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F0AECB-BF3F-9144-8CCB-E7FDF18019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Caroline Lemieux --- Expanding the Reach of Fuzzing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87C4B0-897E-1F4B-9948-8D5CAE829B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823F4-6A6F-5847-AA1D-979DB95F6661}" type="datetime1">
              <a:rPr lang="en-US" smtClean="0"/>
              <a:t>4/21/23</a:t>
            </a:fld>
            <a:endParaRPr lang="en-US"/>
          </a:p>
        </p:txBody>
      </p:sp>
      <p:sp>
        <p:nvSpPr>
          <p:cNvPr id="132" name="Title 1">
            <a:extLst>
              <a:ext uri="{FF2B5EF4-FFF2-40B4-BE49-F238E27FC236}">
                <a16:creationId xmlns:a16="http://schemas.microsoft.com/office/drawing/2014/main" id="{321B62D9-5D09-FE42-A685-FD53440B96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1999" cy="1325563"/>
          </a:xfrm>
        </p:spPr>
        <p:txBody>
          <a:bodyPr/>
          <a:lstStyle/>
          <a:p>
            <a:r>
              <a:rPr lang="en-US" dirty="0"/>
              <a:t>Bit Mutations </a:t>
            </a:r>
            <a:r>
              <a:rPr lang="en-US" dirty="0">
                <a:sym typeface="Wingdings" pitchFamily="2" charset="2"/>
              </a:rPr>
              <a:t> Structured Input Mutations</a:t>
            </a:r>
            <a:endParaRPr lang="en-US" dirty="0"/>
          </a:p>
        </p:txBody>
      </p:sp>
      <p:sp>
        <p:nvSpPr>
          <p:cNvPr id="43" name="!!gene">
            <a:extLst>
              <a:ext uri="{FF2B5EF4-FFF2-40B4-BE49-F238E27FC236}">
                <a16:creationId xmlns:a16="http://schemas.microsoft.com/office/drawing/2014/main" id="{0F97A720-E80F-BE49-B652-E49710873D33}"/>
              </a:ext>
            </a:extLst>
          </p:cNvPr>
          <p:cNvSpPr/>
          <p:nvPr/>
        </p:nvSpPr>
        <p:spPr>
          <a:xfrm>
            <a:off x="1235765" y="1690688"/>
            <a:ext cx="9720470" cy="3871443"/>
          </a:xfrm>
          <a:prstGeom prst="round2DiagRect">
            <a:avLst/>
          </a:prstGeom>
          <a:noFill/>
          <a:ln w="762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200" tIns="0" rIns="0" bIns="0" rtlCol="0" anchor="ctr"/>
          <a:lstStyle/>
          <a:p>
            <a:pPr>
              <a:lnSpc>
                <a:spcPct val="114000"/>
              </a:lnSpc>
            </a:pPr>
            <a:r>
              <a:rPr lang="en-US" sz="2200" b="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en-US" sz="2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b="1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genXML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200" dirty="0">
                <a:solidFill>
                  <a:schemeClr val="accent2"/>
                </a:solidFill>
                <a:highlight>
                  <a:srgbClr val="FFF5CA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random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):</a:t>
            </a:r>
          </a:p>
          <a:p>
            <a:pPr>
              <a:lnSpc>
                <a:spcPct val="114000"/>
              </a:lnSpc>
            </a:pPr>
            <a:r>
              <a:rPr lang="en-US" sz="2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tag 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 err="1">
                <a:solidFill>
                  <a:schemeClr val="accent2"/>
                </a:solidFill>
                <a:highlight>
                  <a:srgbClr val="FFF5CA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random</a:t>
            </a:r>
            <a:r>
              <a:rPr lang="en-US" sz="2200" i="1" dirty="0" err="1">
                <a:solidFill>
                  <a:schemeClr val="accent2"/>
                </a:solidFill>
                <a:highlight>
                  <a:srgbClr val="FFF5CA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.choice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  <a:highlight>
                  <a:srgbClr val="FFF5CA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200" dirty="0">
                <a:solidFill>
                  <a:schemeClr val="tx1"/>
                </a:solidFill>
                <a:highlight>
                  <a:srgbClr val="FFF5CA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tags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  <a:highlight>
                  <a:srgbClr val="FFF5CA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0" lvl="1">
              <a:lnSpc>
                <a:spcPct val="114000"/>
              </a:lnSpc>
            </a:pPr>
            <a:r>
              <a:rPr lang="en-US" sz="2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node 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i="1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XMLElement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tag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 sz="2200" dirty="0">
              <a:solidFill>
                <a:schemeClr val="accent3">
                  <a:lumMod val="60000"/>
                  <a:lumOff val="4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lvl="1">
              <a:lnSpc>
                <a:spcPct val="114000"/>
              </a:lnSpc>
            </a:pPr>
            <a:r>
              <a:rPr lang="en-US" sz="2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num_child</a:t>
            </a:r>
            <a:r>
              <a:rPr lang="en-US" sz="2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 err="1">
                <a:solidFill>
                  <a:schemeClr val="accent2"/>
                </a:solidFill>
                <a:highlight>
                  <a:srgbClr val="FFF5CA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random</a:t>
            </a:r>
            <a:r>
              <a:rPr lang="en-US" sz="2200" i="1" dirty="0" err="1">
                <a:solidFill>
                  <a:schemeClr val="accent2"/>
                </a:solidFill>
                <a:highlight>
                  <a:srgbClr val="FFF5CA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.nextInt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  <a:highlight>
                  <a:srgbClr val="FFF5CA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200" dirty="0">
                <a:solidFill>
                  <a:schemeClr val="accent6"/>
                </a:solidFill>
                <a:highlight>
                  <a:srgbClr val="FFF5CA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  <a:highlight>
                  <a:srgbClr val="FFF5CA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200" dirty="0">
                <a:solidFill>
                  <a:schemeClr val="tx1"/>
                </a:solidFill>
                <a:highlight>
                  <a:srgbClr val="FFF5CA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MAX_CHILDREN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  <a:highlight>
                  <a:srgbClr val="FFF5CA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0" lvl="1">
              <a:lnSpc>
                <a:spcPct val="114000"/>
              </a:lnSpc>
            </a:pPr>
            <a:r>
              <a:rPr lang="en-US" sz="2200" b="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for</a:t>
            </a:r>
            <a:r>
              <a:rPr lang="en-US" sz="2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b="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</a:t>
            </a:r>
            <a:r>
              <a:rPr lang="en-US" sz="2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i="1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range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2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2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2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num_child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):</a:t>
            </a:r>
          </a:p>
          <a:p>
            <a:pPr marL="0" lvl="1">
              <a:lnSpc>
                <a:spcPct val="114000"/>
              </a:lnSpc>
            </a:pPr>
            <a:r>
              <a:rPr lang="en-US" sz="2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22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node</a:t>
            </a:r>
            <a:r>
              <a:rPr lang="en-US" sz="2200" i="1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.addChild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200" b="1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genXML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random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sz="2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pPr marL="0" lvl="1">
              <a:lnSpc>
                <a:spcPct val="114000"/>
              </a:lnSpc>
            </a:pPr>
            <a:r>
              <a:rPr lang="en-US" sz="2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b="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US" sz="2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 err="1">
                <a:solidFill>
                  <a:schemeClr val="accent2"/>
                </a:solidFill>
                <a:highlight>
                  <a:srgbClr val="FFF5CA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random</a:t>
            </a:r>
            <a:r>
              <a:rPr lang="en-US" sz="2200" i="1" dirty="0" err="1">
                <a:solidFill>
                  <a:schemeClr val="accent2"/>
                </a:solidFill>
                <a:highlight>
                  <a:srgbClr val="FFF5CA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.nextBoolean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  <a:highlight>
                  <a:srgbClr val="FFF5CA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marL="0" lvl="1">
              <a:lnSpc>
                <a:spcPct val="114000"/>
              </a:lnSpc>
            </a:pPr>
            <a:r>
              <a:rPr lang="en-US" sz="2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22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node</a:t>
            </a:r>
            <a:r>
              <a:rPr lang="en-US" sz="2200" i="1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.addText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200" dirty="0" err="1">
                <a:solidFill>
                  <a:schemeClr val="accent2"/>
                </a:solidFill>
                <a:highlight>
                  <a:srgbClr val="FFF5CA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random.nextString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  <a:highlight>
                  <a:srgbClr val="FFF5CA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US" sz="2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b="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sz="2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chemeClr val="tx1"/>
                </a:solidFill>
                <a:highlight>
                  <a:srgbClr val="4472C4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node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586FAF8-3905-D14E-9460-83F137BD601F}"/>
              </a:ext>
            </a:extLst>
          </p:cNvPr>
          <p:cNvSpPr/>
          <p:nvPr/>
        </p:nvSpPr>
        <p:spPr>
          <a:xfrm>
            <a:off x="3233137" y="1295869"/>
            <a:ext cx="7064829" cy="46525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/>
                </a:solidFill>
              </a:rPr>
              <a:t>0000 0011 0110 0110 0110 1111 0110 1111 0000 0010 ...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EA250D-29AE-1543-899C-AC0CBDBD1120}"/>
              </a:ext>
            </a:extLst>
          </p:cNvPr>
          <p:cNvSpPr txBox="1"/>
          <p:nvPr/>
        </p:nvSpPr>
        <p:spPr>
          <a:xfrm>
            <a:off x="680835" y="1328439"/>
            <a:ext cx="25523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pseudo-random bits: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646A98D-0BAD-FC43-B119-133AC8C4A8AC}"/>
              </a:ext>
            </a:extLst>
          </p:cNvPr>
          <p:cNvCxnSpPr>
            <a:cxnSpLocks/>
          </p:cNvCxnSpPr>
          <p:nvPr/>
        </p:nvCxnSpPr>
        <p:spPr>
          <a:xfrm>
            <a:off x="3233137" y="1728549"/>
            <a:ext cx="410176" cy="557451"/>
          </a:xfrm>
          <a:prstGeom prst="line">
            <a:avLst/>
          </a:prstGeom>
          <a:ln w="38100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D150C4B-D388-0A47-99AA-EE2A180913E9}"/>
              </a:ext>
            </a:extLst>
          </p:cNvPr>
          <p:cNvCxnSpPr>
            <a:cxnSpLocks/>
          </p:cNvCxnSpPr>
          <p:nvPr/>
        </p:nvCxnSpPr>
        <p:spPr>
          <a:xfrm flipH="1">
            <a:off x="4486275" y="1758449"/>
            <a:ext cx="5769509" cy="527551"/>
          </a:xfrm>
          <a:prstGeom prst="line">
            <a:avLst/>
          </a:prstGeom>
          <a:ln w="38100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CF3260B7-83C9-CB45-A1D1-A1E632AF1CCF}"/>
              </a:ext>
            </a:extLst>
          </p:cNvPr>
          <p:cNvSpPr/>
          <p:nvPr/>
        </p:nvSpPr>
        <p:spPr>
          <a:xfrm>
            <a:off x="9558338" y="2725969"/>
            <a:ext cx="2386012" cy="199177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AF21F7D-FE8D-0045-972D-94D603D0E44C}"/>
              </a:ext>
            </a:extLst>
          </p:cNvPr>
          <p:cNvSpPr/>
          <p:nvPr/>
        </p:nvSpPr>
        <p:spPr>
          <a:xfrm>
            <a:off x="10395701" y="2836628"/>
            <a:ext cx="791100" cy="4774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Consolas" panose="020B0609020204030204" pitchFamily="49" charset="0"/>
                <a:ea typeface="Segoe UI Symbol" panose="020B0502040204020203" pitchFamily="34" charset="0"/>
                <a:cs typeface="Consolas" panose="020B0609020204030204" pitchFamily="49" charset="0"/>
              </a:rPr>
              <a:t>foo</a:t>
            </a:r>
            <a:endParaRPr lang="en-US" sz="1600" dirty="0">
              <a:latin typeface="Consolas" panose="020B0609020204030204" pitchFamily="49" charset="0"/>
              <a:ea typeface="Segoe UI Symbol" panose="020B0502040204020203" pitchFamily="34" charset="0"/>
              <a:cs typeface="Consolas" panose="020B0609020204030204" pitchFamily="49" charset="0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4DE00E6-D79E-204F-94C3-D34B7D118483}"/>
              </a:ext>
            </a:extLst>
          </p:cNvPr>
          <p:cNvCxnSpPr>
            <a:cxnSpLocks/>
            <a:stCxn id="14" idx="2"/>
            <a:endCxn id="19" idx="0"/>
          </p:cNvCxnSpPr>
          <p:nvPr/>
        </p:nvCxnSpPr>
        <p:spPr>
          <a:xfrm flipH="1">
            <a:off x="10280418" y="3314081"/>
            <a:ext cx="510833" cy="4679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9D0147C-F9A3-2142-91AD-96B70AC1002B}"/>
              </a:ext>
            </a:extLst>
          </p:cNvPr>
          <p:cNvCxnSpPr>
            <a:cxnSpLocks/>
            <a:stCxn id="14" idx="2"/>
            <a:endCxn id="20" idx="0"/>
          </p:cNvCxnSpPr>
          <p:nvPr/>
        </p:nvCxnSpPr>
        <p:spPr>
          <a:xfrm>
            <a:off x="10791251" y="3314081"/>
            <a:ext cx="466453" cy="4631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B138A0EF-B97A-AE40-A8CD-C94346687080}"/>
              </a:ext>
            </a:extLst>
          </p:cNvPr>
          <p:cNvSpPr/>
          <p:nvPr/>
        </p:nvSpPr>
        <p:spPr>
          <a:xfrm>
            <a:off x="9884868" y="3782069"/>
            <a:ext cx="791100" cy="4774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Consolas" panose="020B0609020204030204" pitchFamily="49" charset="0"/>
                <a:ea typeface="Segoe UI Symbol" panose="020B0502040204020203" pitchFamily="34" charset="0"/>
                <a:cs typeface="Consolas" panose="020B0609020204030204" pitchFamily="49" charset="0"/>
              </a:rPr>
              <a:t>bar</a:t>
            </a:r>
            <a:endParaRPr lang="en-US" sz="1600" dirty="0">
              <a:latin typeface="Consolas" panose="020B0609020204030204" pitchFamily="49" charset="0"/>
              <a:ea typeface="Segoe UI Symbol" panose="020B0502040204020203" pitchFamily="34" charset="0"/>
              <a:cs typeface="Consolas" panose="020B0609020204030204" pitchFamily="49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BD11DF6-1DDA-E447-A8E3-2ACBB7CD8B11}"/>
              </a:ext>
            </a:extLst>
          </p:cNvPr>
          <p:cNvSpPr/>
          <p:nvPr/>
        </p:nvSpPr>
        <p:spPr>
          <a:xfrm>
            <a:off x="10862154" y="3777246"/>
            <a:ext cx="791100" cy="4774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latin typeface="Consolas" panose="020B0609020204030204" pitchFamily="49" charset="0"/>
                <a:ea typeface="Segoe UI Symbol" panose="020B0502040204020203" pitchFamily="34" charset="0"/>
                <a:cs typeface="Consolas" panose="020B0609020204030204" pitchFamily="49" charset="0"/>
              </a:rPr>
              <a:t>baz</a:t>
            </a:r>
            <a:endParaRPr lang="en-US" sz="1600" dirty="0">
              <a:latin typeface="Consolas" panose="020B0609020204030204" pitchFamily="49" charset="0"/>
              <a:ea typeface="Segoe UI Symbol" panose="020B0502040204020203" pitchFamily="34" charset="0"/>
              <a:cs typeface="Consolas" panose="020B0609020204030204" pitchFamily="49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CD349A3-EECE-D142-9D88-AB0CE7016EE9}"/>
              </a:ext>
            </a:extLst>
          </p:cNvPr>
          <p:cNvSpPr/>
          <p:nvPr/>
        </p:nvSpPr>
        <p:spPr>
          <a:xfrm>
            <a:off x="10661201" y="4293611"/>
            <a:ext cx="1193006" cy="3074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Text{”</a:t>
            </a:r>
            <a:r>
              <a:rPr lang="en-US" sz="1600" dirty="0" err="1">
                <a:solidFill>
                  <a:schemeClr val="tx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xyz</a:t>
            </a:r>
            <a:r>
              <a:rPr lang="en-US" sz="1600" dirty="0">
                <a:solidFill>
                  <a:schemeClr val="tx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”}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8AB5330-30ED-E74B-95EF-57878690D1B8}"/>
              </a:ext>
            </a:extLst>
          </p:cNvPr>
          <p:cNvSpPr/>
          <p:nvPr/>
        </p:nvSpPr>
        <p:spPr>
          <a:xfrm>
            <a:off x="9558338" y="4963278"/>
            <a:ext cx="2386012" cy="114896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Inconsolata" pitchFamily="49" charset="77"/>
                <a:ea typeface="Segoe UI Symbol" panose="020B0502040204020203" pitchFamily="34" charset="0"/>
              </a:rPr>
              <a:t>&lt;foo&gt; </a:t>
            </a:r>
          </a:p>
          <a:p>
            <a:r>
              <a:rPr lang="en-US" dirty="0">
                <a:latin typeface="Inconsolata" pitchFamily="49" charset="77"/>
                <a:ea typeface="Segoe UI Symbol" panose="020B0502040204020203" pitchFamily="34" charset="0"/>
              </a:rPr>
              <a:t>  &lt;bar/&gt; </a:t>
            </a:r>
          </a:p>
          <a:p>
            <a:r>
              <a:rPr lang="en-US" dirty="0">
                <a:latin typeface="Inconsolata" pitchFamily="49" charset="77"/>
                <a:ea typeface="Segoe UI Symbol" panose="020B0502040204020203" pitchFamily="34" charset="0"/>
              </a:rPr>
              <a:t>  &lt;</a:t>
            </a:r>
            <a:r>
              <a:rPr lang="en-US" dirty="0" err="1">
                <a:latin typeface="Inconsolata" pitchFamily="49" charset="77"/>
                <a:ea typeface="Segoe UI Symbol" panose="020B0502040204020203" pitchFamily="34" charset="0"/>
              </a:rPr>
              <a:t>baz</a:t>
            </a:r>
            <a:r>
              <a:rPr lang="en-US" dirty="0">
                <a:latin typeface="Inconsolata" pitchFamily="49" charset="77"/>
                <a:ea typeface="Segoe UI Symbol" panose="020B0502040204020203" pitchFamily="34" charset="0"/>
              </a:rPr>
              <a:t>&gt;“</a:t>
            </a:r>
            <a:r>
              <a:rPr lang="en-US" dirty="0" err="1">
                <a:latin typeface="Inconsolata" pitchFamily="49" charset="77"/>
                <a:ea typeface="Segoe UI Symbol" panose="020B0502040204020203" pitchFamily="34" charset="0"/>
              </a:rPr>
              <a:t>xyz</a:t>
            </a:r>
            <a:r>
              <a:rPr lang="en-US" dirty="0">
                <a:latin typeface="Inconsolata" pitchFamily="49" charset="77"/>
                <a:ea typeface="Segoe UI Symbol" panose="020B0502040204020203" pitchFamily="34" charset="0"/>
              </a:rPr>
              <a:t>”&lt;/</a:t>
            </a:r>
            <a:r>
              <a:rPr lang="en-US" dirty="0" err="1">
                <a:latin typeface="Inconsolata" pitchFamily="49" charset="77"/>
                <a:ea typeface="Segoe UI Symbol" panose="020B0502040204020203" pitchFamily="34" charset="0"/>
              </a:rPr>
              <a:t>baz</a:t>
            </a:r>
            <a:r>
              <a:rPr lang="en-US" dirty="0">
                <a:latin typeface="Inconsolata" pitchFamily="49" charset="77"/>
                <a:ea typeface="Segoe UI Symbol" panose="020B0502040204020203" pitchFamily="34" charset="0"/>
              </a:rPr>
              <a:t>&gt; &lt;/foo&gt;</a:t>
            </a:r>
          </a:p>
        </p:txBody>
      </p:sp>
      <p:sp>
        <p:nvSpPr>
          <p:cNvPr id="22" name="Down Arrow 21">
            <a:extLst>
              <a:ext uri="{FF2B5EF4-FFF2-40B4-BE49-F238E27FC236}">
                <a16:creationId xmlns:a16="http://schemas.microsoft.com/office/drawing/2014/main" id="{7F4E6997-9B74-154B-B967-EFBC34BCAA35}"/>
              </a:ext>
            </a:extLst>
          </p:cNvPr>
          <p:cNvSpPr/>
          <p:nvPr/>
        </p:nvSpPr>
        <p:spPr>
          <a:xfrm>
            <a:off x="10607941" y="4635187"/>
            <a:ext cx="416536" cy="620749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sz="1400" dirty="0"/>
              <a:t>S</a:t>
            </a:r>
          </a:p>
          <a:p>
            <a:pPr algn="ctr">
              <a:lnSpc>
                <a:spcPct val="70000"/>
              </a:lnSpc>
            </a:pPr>
            <a:r>
              <a:rPr lang="en-US" sz="1400" dirty="0"/>
              <a:t>TR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04D510B-6046-C24D-A687-30FC40EA7CC3}"/>
              </a:ext>
            </a:extLst>
          </p:cNvPr>
          <p:cNvCxnSpPr>
            <a:cxnSpLocks/>
          </p:cNvCxnSpPr>
          <p:nvPr/>
        </p:nvCxnSpPr>
        <p:spPr>
          <a:xfrm flipH="1">
            <a:off x="4139266" y="4727510"/>
            <a:ext cx="5416221" cy="574300"/>
          </a:xfrm>
          <a:prstGeom prst="line">
            <a:avLst/>
          </a:prstGeom>
          <a:ln w="38100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81D9E48-48DE-D842-8F70-B995AFF6EC6E}"/>
              </a:ext>
            </a:extLst>
          </p:cNvPr>
          <p:cNvCxnSpPr>
            <a:cxnSpLocks/>
          </p:cNvCxnSpPr>
          <p:nvPr/>
        </p:nvCxnSpPr>
        <p:spPr>
          <a:xfrm flipH="1">
            <a:off x="4142117" y="2766553"/>
            <a:ext cx="5413370" cy="2282991"/>
          </a:xfrm>
          <a:prstGeom prst="line">
            <a:avLst/>
          </a:prstGeom>
          <a:ln w="38100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155130485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B3266D-01EA-0F41-BE39-9CB79449B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92462-92D6-B646-9E33-54702C230275}" type="datetime1">
              <a:rPr lang="en-US" smtClean="0"/>
              <a:t>4/21/23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2921C1-B4D4-9042-B429-C2CE647AFD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Caroline Lemieux --- Expanding the Reach of Fuzzing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B88DFB-D69E-6E43-96A2-C6B901716E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9A0EA-CFA7-AC46-B8D1-7520C822D2F1}" type="slidenum">
              <a:rPr lang="en-US" smtClean="0"/>
              <a:t>14</a:t>
            </a:fld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4EF93D5-613B-F744-B686-228CAD59C48F}"/>
              </a:ext>
            </a:extLst>
          </p:cNvPr>
          <p:cNvSpPr/>
          <p:nvPr/>
        </p:nvSpPr>
        <p:spPr>
          <a:xfrm>
            <a:off x="2919355" y="779812"/>
            <a:ext cx="6353299" cy="847110"/>
          </a:xfrm>
          <a:prstGeom prst="roundRect">
            <a:avLst>
              <a:gd name="adj" fmla="val 4069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Background on Fuzzing</a:t>
            </a:r>
          </a:p>
        </p:txBody>
      </p:sp>
      <p:sp>
        <p:nvSpPr>
          <p:cNvPr id="7" name="!!plz2">
            <a:extLst>
              <a:ext uri="{FF2B5EF4-FFF2-40B4-BE49-F238E27FC236}">
                <a16:creationId xmlns:a16="http://schemas.microsoft.com/office/drawing/2014/main" id="{E82DAE01-E01D-9041-8B40-2562AF0779B2}"/>
              </a:ext>
            </a:extLst>
          </p:cNvPr>
          <p:cNvSpPr/>
          <p:nvPr/>
        </p:nvSpPr>
        <p:spPr>
          <a:xfrm>
            <a:off x="2919350" y="3918373"/>
            <a:ext cx="6353299" cy="847110"/>
          </a:xfrm>
          <a:prstGeom prst="roundRect">
            <a:avLst>
              <a:gd name="adj" fmla="val 4069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3600" dirty="0">
              <a:solidFill>
                <a:schemeClr val="tx1"/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sp>
        <p:nvSpPr>
          <p:cNvPr id="11" name="!!perf">
            <a:extLst>
              <a:ext uri="{FF2B5EF4-FFF2-40B4-BE49-F238E27FC236}">
                <a16:creationId xmlns:a16="http://schemas.microsoft.com/office/drawing/2014/main" id="{56BBA310-8D80-E845-9502-E5BC89058E10}"/>
              </a:ext>
            </a:extLst>
          </p:cNvPr>
          <p:cNvSpPr/>
          <p:nvPr/>
        </p:nvSpPr>
        <p:spPr>
          <a:xfrm>
            <a:off x="2919354" y="1825999"/>
            <a:ext cx="6353299" cy="847110"/>
          </a:xfrm>
          <a:prstGeom prst="roundRect">
            <a:avLst>
              <a:gd name="adj" fmla="val 4069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dirty="0">
                <a:solidFill>
                  <a:schemeClr val="tx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Performance Bugs</a:t>
            </a:r>
          </a:p>
        </p:txBody>
      </p:sp>
      <p:sp>
        <p:nvSpPr>
          <p:cNvPr id="12" name="!!plz">
            <a:extLst>
              <a:ext uri="{FF2B5EF4-FFF2-40B4-BE49-F238E27FC236}">
                <a16:creationId xmlns:a16="http://schemas.microsoft.com/office/drawing/2014/main" id="{519B3489-33E0-6F46-AB55-D815B54D4F09}"/>
              </a:ext>
            </a:extLst>
          </p:cNvPr>
          <p:cNvSpPr/>
          <p:nvPr/>
        </p:nvSpPr>
        <p:spPr>
          <a:xfrm>
            <a:off x="2919351" y="2872186"/>
            <a:ext cx="6353299" cy="847110"/>
          </a:xfrm>
          <a:prstGeom prst="roundRect">
            <a:avLst>
              <a:gd name="adj" fmla="val 4069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dirty="0">
                <a:solidFill>
                  <a:schemeClr val="tx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Exploring Core Logic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D8FB7CAD-C285-DF49-BFAB-1AA1BD99A5CA}"/>
              </a:ext>
            </a:extLst>
          </p:cNvPr>
          <p:cNvSpPr/>
          <p:nvPr/>
        </p:nvSpPr>
        <p:spPr>
          <a:xfrm>
            <a:off x="2919350" y="4964560"/>
            <a:ext cx="6353299" cy="847110"/>
          </a:xfrm>
          <a:prstGeom prst="roundRect">
            <a:avLst>
              <a:gd name="adj" fmla="val 4069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Future Directions</a:t>
            </a:r>
          </a:p>
        </p:txBody>
      </p:sp>
      <p:pic>
        <p:nvPicPr>
          <p:cNvPr id="15" name="Graphic 14" descr="Butterfly">
            <a:extLst>
              <a:ext uri="{FF2B5EF4-FFF2-40B4-BE49-F238E27FC236}">
                <a16:creationId xmlns:a16="http://schemas.microsoft.com/office/drawing/2014/main" id="{D4A88D2F-8977-BE4C-A617-29D645B612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58246" y="1805146"/>
            <a:ext cx="914400" cy="914400"/>
          </a:xfrm>
          <a:prstGeom prst="rect">
            <a:avLst/>
          </a:prstGeom>
        </p:spPr>
      </p:pic>
      <p:pic>
        <p:nvPicPr>
          <p:cNvPr id="17" name="Graphic 16" descr="Scuba diving">
            <a:extLst>
              <a:ext uri="{FF2B5EF4-FFF2-40B4-BE49-F238E27FC236}">
                <a16:creationId xmlns:a16="http://schemas.microsoft.com/office/drawing/2014/main" id="{B670C619-3464-8A4D-9414-92863F3478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58246" y="283854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7781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C9CF121-2674-AD41-8A32-1D134A1D6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84A6F-723A-7245-9DC7-D82FDBAE027C}" type="slidenum">
              <a:rPr lang="en-US" smtClean="0"/>
              <a:t>149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F0AECB-BF3F-9144-8CCB-E7FDF18019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Caroline Lemieux --- Expanding the Reach of Fuzzing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87C4B0-897E-1F4B-9948-8D5CAE829B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823F4-6A6F-5847-AA1D-979DB95F6661}" type="datetime1">
              <a:rPr lang="en-US" smtClean="0"/>
              <a:t>4/21/23</a:t>
            </a:fld>
            <a:endParaRPr lang="en-US"/>
          </a:p>
        </p:txBody>
      </p:sp>
      <p:sp>
        <p:nvSpPr>
          <p:cNvPr id="132" name="Title 1">
            <a:extLst>
              <a:ext uri="{FF2B5EF4-FFF2-40B4-BE49-F238E27FC236}">
                <a16:creationId xmlns:a16="http://schemas.microsoft.com/office/drawing/2014/main" id="{321B62D9-5D09-FE42-A685-FD53440B96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1999" cy="1325563"/>
          </a:xfrm>
        </p:spPr>
        <p:txBody>
          <a:bodyPr/>
          <a:lstStyle/>
          <a:p>
            <a:r>
              <a:rPr lang="en-US" dirty="0"/>
              <a:t>Bit Mutations </a:t>
            </a:r>
            <a:r>
              <a:rPr lang="en-US" dirty="0">
                <a:sym typeface="Wingdings" pitchFamily="2" charset="2"/>
              </a:rPr>
              <a:t> Structured Input Mutations</a:t>
            </a:r>
            <a:endParaRPr lang="en-US" dirty="0"/>
          </a:p>
        </p:txBody>
      </p:sp>
      <p:sp>
        <p:nvSpPr>
          <p:cNvPr id="43" name="!!gene">
            <a:extLst>
              <a:ext uri="{FF2B5EF4-FFF2-40B4-BE49-F238E27FC236}">
                <a16:creationId xmlns:a16="http://schemas.microsoft.com/office/drawing/2014/main" id="{0F97A720-E80F-BE49-B652-E49710873D33}"/>
              </a:ext>
            </a:extLst>
          </p:cNvPr>
          <p:cNvSpPr/>
          <p:nvPr/>
        </p:nvSpPr>
        <p:spPr>
          <a:xfrm>
            <a:off x="1235765" y="1690688"/>
            <a:ext cx="9720470" cy="3871443"/>
          </a:xfrm>
          <a:prstGeom prst="round2DiagRect">
            <a:avLst/>
          </a:prstGeom>
          <a:noFill/>
          <a:ln w="762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200" tIns="0" rIns="0" bIns="0" rtlCol="0" anchor="ctr"/>
          <a:lstStyle/>
          <a:p>
            <a:pPr>
              <a:lnSpc>
                <a:spcPct val="114000"/>
              </a:lnSpc>
            </a:pPr>
            <a:r>
              <a:rPr lang="en-US" sz="2200" b="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en-US" sz="2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b="1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genXML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200" dirty="0">
                <a:solidFill>
                  <a:schemeClr val="accent2"/>
                </a:solidFill>
                <a:highlight>
                  <a:srgbClr val="FFF5CA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random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):</a:t>
            </a:r>
          </a:p>
          <a:p>
            <a:pPr>
              <a:lnSpc>
                <a:spcPct val="114000"/>
              </a:lnSpc>
            </a:pPr>
            <a:r>
              <a:rPr lang="en-US" sz="2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tag 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 err="1">
                <a:solidFill>
                  <a:schemeClr val="accent2"/>
                </a:solidFill>
                <a:highlight>
                  <a:srgbClr val="4472C4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random</a:t>
            </a:r>
            <a:r>
              <a:rPr lang="en-US" sz="2200" i="1" dirty="0" err="1">
                <a:solidFill>
                  <a:schemeClr val="accent2"/>
                </a:solidFill>
                <a:highlight>
                  <a:srgbClr val="4472C4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.choice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  <a:highlight>
                  <a:srgbClr val="4472C4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200" dirty="0">
                <a:solidFill>
                  <a:schemeClr val="tx1"/>
                </a:solidFill>
                <a:highlight>
                  <a:srgbClr val="4472C4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tags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  <a:highlight>
                  <a:srgbClr val="4472C4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0" lvl="1">
              <a:lnSpc>
                <a:spcPct val="114000"/>
              </a:lnSpc>
            </a:pPr>
            <a:r>
              <a:rPr lang="en-US" sz="2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node 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i="1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XMLElement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tag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 sz="2200" dirty="0">
              <a:solidFill>
                <a:schemeClr val="accent3">
                  <a:lumMod val="60000"/>
                  <a:lumOff val="4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lvl="1">
              <a:lnSpc>
                <a:spcPct val="114000"/>
              </a:lnSpc>
            </a:pPr>
            <a:r>
              <a:rPr lang="en-US" sz="2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num_child</a:t>
            </a:r>
            <a:r>
              <a:rPr lang="en-US" sz="2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 err="1">
                <a:solidFill>
                  <a:schemeClr val="accent2"/>
                </a:solidFill>
                <a:highlight>
                  <a:srgbClr val="FFF5CA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random</a:t>
            </a:r>
            <a:r>
              <a:rPr lang="en-US" sz="2200" i="1" dirty="0" err="1">
                <a:solidFill>
                  <a:schemeClr val="accent2"/>
                </a:solidFill>
                <a:highlight>
                  <a:srgbClr val="FFF5CA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.nextInt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  <a:highlight>
                  <a:srgbClr val="FFF5CA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200" dirty="0">
                <a:solidFill>
                  <a:schemeClr val="accent6"/>
                </a:solidFill>
                <a:highlight>
                  <a:srgbClr val="FFF5CA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  <a:highlight>
                  <a:srgbClr val="FFF5CA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200" dirty="0">
                <a:solidFill>
                  <a:schemeClr val="tx1"/>
                </a:solidFill>
                <a:highlight>
                  <a:srgbClr val="FFF5CA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MAX_CHILDREN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  <a:highlight>
                  <a:srgbClr val="FFF5CA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0" lvl="1">
              <a:lnSpc>
                <a:spcPct val="114000"/>
              </a:lnSpc>
            </a:pPr>
            <a:r>
              <a:rPr lang="en-US" sz="2200" b="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for</a:t>
            </a:r>
            <a:r>
              <a:rPr lang="en-US" sz="2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b="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</a:t>
            </a:r>
            <a:r>
              <a:rPr lang="en-US" sz="2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i="1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range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2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2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2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num_child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):</a:t>
            </a:r>
          </a:p>
          <a:p>
            <a:pPr marL="0" lvl="1">
              <a:lnSpc>
                <a:spcPct val="114000"/>
              </a:lnSpc>
            </a:pPr>
            <a:r>
              <a:rPr lang="en-US" sz="2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22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node</a:t>
            </a:r>
            <a:r>
              <a:rPr lang="en-US" sz="2200" i="1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.addChild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200" b="1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genXML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random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</a:t>
            </a:r>
            <a:r>
              <a:rPr lang="en-US" sz="2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pPr marL="0" lvl="1">
              <a:lnSpc>
                <a:spcPct val="114000"/>
              </a:lnSpc>
            </a:pPr>
            <a:r>
              <a:rPr lang="en-US" sz="2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b="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US" sz="2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 err="1">
                <a:solidFill>
                  <a:schemeClr val="accent2"/>
                </a:solidFill>
                <a:highlight>
                  <a:srgbClr val="FFF5CA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random</a:t>
            </a:r>
            <a:r>
              <a:rPr lang="en-US" sz="2200" i="1" dirty="0" err="1">
                <a:solidFill>
                  <a:schemeClr val="accent2"/>
                </a:solidFill>
                <a:highlight>
                  <a:srgbClr val="FFF5CA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.nextBoolean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  <a:highlight>
                  <a:srgbClr val="FFF5CA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marL="0" lvl="1">
              <a:lnSpc>
                <a:spcPct val="114000"/>
              </a:lnSpc>
            </a:pPr>
            <a:r>
              <a:rPr lang="en-US" sz="2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22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node</a:t>
            </a:r>
            <a:r>
              <a:rPr lang="en-US" sz="2200" i="1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.addText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200" dirty="0" err="1">
                <a:solidFill>
                  <a:schemeClr val="accent2"/>
                </a:solidFill>
                <a:highlight>
                  <a:srgbClr val="FFF5CA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random.nextString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  <a:highlight>
                  <a:srgbClr val="FFF5CA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US" sz="2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200" b="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sz="2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solidFill>
                  <a:schemeClr val="tx1"/>
                </a:solidFill>
                <a:highlight>
                  <a:srgbClr val="4472C4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node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586FAF8-3905-D14E-9460-83F137BD601F}"/>
              </a:ext>
            </a:extLst>
          </p:cNvPr>
          <p:cNvSpPr/>
          <p:nvPr/>
        </p:nvSpPr>
        <p:spPr>
          <a:xfrm>
            <a:off x="3233137" y="1295869"/>
            <a:ext cx="7064829" cy="46525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/>
                </a:solidFill>
              </a:rPr>
              <a:t>0000 0011 01</a:t>
            </a:r>
            <a:r>
              <a:rPr lang="en-US" sz="2200" b="1" u="sng" dirty="0">
                <a:solidFill>
                  <a:schemeClr val="accent1"/>
                </a:solidFill>
              </a:rPr>
              <a:t>01</a:t>
            </a:r>
            <a:r>
              <a:rPr lang="en-US" sz="2200" dirty="0">
                <a:solidFill>
                  <a:schemeClr val="tx1"/>
                </a:solidFill>
              </a:rPr>
              <a:t> 011</a:t>
            </a:r>
            <a:r>
              <a:rPr lang="en-US" sz="2200" b="1" u="sng" dirty="0">
                <a:solidFill>
                  <a:schemeClr val="accent1"/>
                </a:solidFill>
              </a:rPr>
              <a:t>1</a:t>
            </a:r>
            <a:r>
              <a:rPr lang="en-US" sz="2200" dirty="0">
                <a:solidFill>
                  <a:schemeClr val="tx1"/>
                </a:solidFill>
              </a:rPr>
              <a:t> 0110 1111 0110 1111 0000 0010 ...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EA250D-29AE-1543-899C-AC0CBDBD1120}"/>
              </a:ext>
            </a:extLst>
          </p:cNvPr>
          <p:cNvSpPr txBox="1"/>
          <p:nvPr/>
        </p:nvSpPr>
        <p:spPr>
          <a:xfrm>
            <a:off x="680835" y="1328439"/>
            <a:ext cx="25523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pseudo-random bits: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646A98D-0BAD-FC43-B119-133AC8C4A8AC}"/>
              </a:ext>
            </a:extLst>
          </p:cNvPr>
          <p:cNvCxnSpPr>
            <a:cxnSpLocks/>
          </p:cNvCxnSpPr>
          <p:nvPr/>
        </p:nvCxnSpPr>
        <p:spPr>
          <a:xfrm>
            <a:off x="3233137" y="1728549"/>
            <a:ext cx="410176" cy="557451"/>
          </a:xfrm>
          <a:prstGeom prst="line">
            <a:avLst/>
          </a:prstGeom>
          <a:ln w="38100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D150C4B-D388-0A47-99AA-EE2A180913E9}"/>
              </a:ext>
            </a:extLst>
          </p:cNvPr>
          <p:cNvCxnSpPr>
            <a:cxnSpLocks/>
          </p:cNvCxnSpPr>
          <p:nvPr/>
        </p:nvCxnSpPr>
        <p:spPr>
          <a:xfrm flipH="1">
            <a:off x="4486275" y="1758449"/>
            <a:ext cx="5769509" cy="527551"/>
          </a:xfrm>
          <a:prstGeom prst="line">
            <a:avLst/>
          </a:prstGeom>
          <a:ln w="38100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CF3260B7-83C9-CB45-A1D1-A1E632AF1CCF}"/>
              </a:ext>
            </a:extLst>
          </p:cNvPr>
          <p:cNvSpPr/>
          <p:nvPr/>
        </p:nvSpPr>
        <p:spPr>
          <a:xfrm>
            <a:off x="9558338" y="2725969"/>
            <a:ext cx="2386012" cy="199177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AF21F7D-FE8D-0045-972D-94D603D0E44C}"/>
              </a:ext>
            </a:extLst>
          </p:cNvPr>
          <p:cNvSpPr/>
          <p:nvPr/>
        </p:nvSpPr>
        <p:spPr>
          <a:xfrm>
            <a:off x="10395701" y="2836628"/>
            <a:ext cx="791100" cy="4774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u="sng" dirty="0">
                <a:solidFill>
                  <a:schemeClr val="accent2"/>
                </a:solidFill>
                <a:latin typeface="Consolas" panose="020B0609020204030204" pitchFamily="49" charset="0"/>
                <a:ea typeface="Segoe UI Symbol" panose="020B0502040204020203" pitchFamily="34" charset="0"/>
                <a:cs typeface="Consolas" panose="020B0609020204030204" pitchFamily="49" charset="0"/>
              </a:rPr>
              <a:t>woo</a:t>
            </a:r>
            <a:endParaRPr lang="en-US" sz="1600" u="sng" dirty="0">
              <a:solidFill>
                <a:schemeClr val="accent2"/>
              </a:solidFill>
              <a:latin typeface="Consolas" panose="020B0609020204030204" pitchFamily="49" charset="0"/>
              <a:ea typeface="Segoe UI Symbol" panose="020B0502040204020203" pitchFamily="34" charset="0"/>
              <a:cs typeface="Consolas" panose="020B0609020204030204" pitchFamily="49" charset="0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4DE00E6-D79E-204F-94C3-D34B7D118483}"/>
              </a:ext>
            </a:extLst>
          </p:cNvPr>
          <p:cNvCxnSpPr>
            <a:cxnSpLocks/>
            <a:stCxn id="14" idx="2"/>
            <a:endCxn id="19" idx="0"/>
          </p:cNvCxnSpPr>
          <p:nvPr/>
        </p:nvCxnSpPr>
        <p:spPr>
          <a:xfrm flipH="1">
            <a:off x="10280418" y="3314081"/>
            <a:ext cx="510833" cy="4679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9D0147C-F9A3-2142-91AD-96B70AC1002B}"/>
              </a:ext>
            </a:extLst>
          </p:cNvPr>
          <p:cNvCxnSpPr>
            <a:cxnSpLocks/>
            <a:stCxn id="14" idx="2"/>
            <a:endCxn id="20" idx="0"/>
          </p:cNvCxnSpPr>
          <p:nvPr/>
        </p:nvCxnSpPr>
        <p:spPr>
          <a:xfrm>
            <a:off x="10791251" y="3314081"/>
            <a:ext cx="466453" cy="4631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B138A0EF-B97A-AE40-A8CD-C94346687080}"/>
              </a:ext>
            </a:extLst>
          </p:cNvPr>
          <p:cNvSpPr/>
          <p:nvPr/>
        </p:nvSpPr>
        <p:spPr>
          <a:xfrm>
            <a:off x="9884868" y="3782069"/>
            <a:ext cx="791100" cy="4774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Consolas" panose="020B0609020204030204" pitchFamily="49" charset="0"/>
                <a:ea typeface="Segoe UI Symbol" panose="020B0502040204020203" pitchFamily="34" charset="0"/>
                <a:cs typeface="Consolas" panose="020B0609020204030204" pitchFamily="49" charset="0"/>
              </a:rPr>
              <a:t>bar</a:t>
            </a:r>
            <a:endParaRPr lang="en-US" sz="1600" dirty="0">
              <a:latin typeface="Consolas" panose="020B0609020204030204" pitchFamily="49" charset="0"/>
              <a:ea typeface="Segoe UI Symbol" panose="020B0502040204020203" pitchFamily="34" charset="0"/>
              <a:cs typeface="Consolas" panose="020B0609020204030204" pitchFamily="49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BD11DF6-1DDA-E447-A8E3-2ACBB7CD8B11}"/>
              </a:ext>
            </a:extLst>
          </p:cNvPr>
          <p:cNvSpPr/>
          <p:nvPr/>
        </p:nvSpPr>
        <p:spPr>
          <a:xfrm>
            <a:off x="10862154" y="3777246"/>
            <a:ext cx="791100" cy="4774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latin typeface="Consolas" panose="020B0609020204030204" pitchFamily="49" charset="0"/>
                <a:ea typeface="Segoe UI Symbol" panose="020B0502040204020203" pitchFamily="34" charset="0"/>
                <a:cs typeface="Consolas" panose="020B0609020204030204" pitchFamily="49" charset="0"/>
              </a:rPr>
              <a:t>baz</a:t>
            </a:r>
            <a:endParaRPr lang="en-US" sz="1600" dirty="0">
              <a:latin typeface="Consolas" panose="020B0609020204030204" pitchFamily="49" charset="0"/>
              <a:ea typeface="Segoe UI Symbol" panose="020B0502040204020203" pitchFamily="34" charset="0"/>
              <a:cs typeface="Consolas" panose="020B0609020204030204" pitchFamily="49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CD349A3-EECE-D142-9D88-AB0CE7016EE9}"/>
              </a:ext>
            </a:extLst>
          </p:cNvPr>
          <p:cNvSpPr/>
          <p:nvPr/>
        </p:nvSpPr>
        <p:spPr>
          <a:xfrm>
            <a:off x="10661201" y="4293611"/>
            <a:ext cx="1193006" cy="3074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Text{”</a:t>
            </a:r>
            <a:r>
              <a:rPr lang="en-US" sz="1600" dirty="0" err="1">
                <a:solidFill>
                  <a:schemeClr val="tx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xyz</a:t>
            </a:r>
            <a:r>
              <a:rPr lang="en-US" sz="1600" dirty="0">
                <a:solidFill>
                  <a:schemeClr val="tx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”}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8AB5330-30ED-E74B-95EF-57878690D1B8}"/>
              </a:ext>
            </a:extLst>
          </p:cNvPr>
          <p:cNvSpPr/>
          <p:nvPr/>
        </p:nvSpPr>
        <p:spPr>
          <a:xfrm>
            <a:off x="9558338" y="4963278"/>
            <a:ext cx="2386012" cy="114896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Inconsolata" pitchFamily="49" charset="77"/>
                <a:ea typeface="Segoe UI Symbol" panose="020B0502040204020203" pitchFamily="34" charset="0"/>
              </a:rPr>
              <a:t>&lt;</a:t>
            </a:r>
            <a:r>
              <a:rPr lang="en-US" u="sng" dirty="0">
                <a:solidFill>
                  <a:schemeClr val="accent2"/>
                </a:solidFill>
                <a:latin typeface="Inconsolata" pitchFamily="49" charset="77"/>
                <a:ea typeface="Segoe UI Symbol" panose="020B0502040204020203" pitchFamily="34" charset="0"/>
              </a:rPr>
              <a:t>woo</a:t>
            </a:r>
            <a:r>
              <a:rPr lang="en-US" dirty="0">
                <a:latin typeface="Inconsolata" pitchFamily="49" charset="77"/>
                <a:ea typeface="Segoe UI Symbol" panose="020B0502040204020203" pitchFamily="34" charset="0"/>
              </a:rPr>
              <a:t>&gt; </a:t>
            </a:r>
          </a:p>
          <a:p>
            <a:r>
              <a:rPr lang="en-US" dirty="0">
                <a:latin typeface="Inconsolata" pitchFamily="49" charset="77"/>
                <a:ea typeface="Segoe UI Symbol" panose="020B0502040204020203" pitchFamily="34" charset="0"/>
              </a:rPr>
              <a:t>  &lt;bar/&gt; </a:t>
            </a:r>
          </a:p>
          <a:p>
            <a:r>
              <a:rPr lang="en-US" dirty="0">
                <a:latin typeface="Inconsolata" pitchFamily="49" charset="77"/>
                <a:ea typeface="Segoe UI Symbol" panose="020B0502040204020203" pitchFamily="34" charset="0"/>
              </a:rPr>
              <a:t>  &lt;</a:t>
            </a:r>
            <a:r>
              <a:rPr lang="en-US" dirty="0" err="1">
                <a:latin typeface="Inconsolata" pitchFamily="49" charset="77"/>
                <a:ea typeface="Segoe UI Symbol" panose="020B0502040204020203" pitchFamily="34" charset="0"/>
              </a:rPr>
              <a:t>baz</a:t>
            </a:r>
            <a:r>
              <a:rPr lang="en-US" dirty="0">
                <a:latin typeface="Inconsolata" pitchFamily="49" charset="77"/>
                <a:ea typeface="Segoe UI Symbol" panose="020B0502040204020203" pitchFamily="34" charset="0"/>
              </a:rPr>
              <a:t>&gt;“</a:t>
            </a:r>
            <a:r>
              <a:rPr lang="en-US" dirty="0" err="1">
                <a:latin typeface="Inconsolata" pitchFamily="49" charset="77"/>
                <a:ea typeface="Segoe UI Symbol" panose="020B0502040204020203" pitchFamily="34" charset="0"/>
              </a:rPr>
              <a:t>xyz</a:t>
            </a:r>
            <a:r>
              <a:rPr lang="en-US" dirty="0">
                <a:latin typeface="Inconsolata" pitchFamily="49" charset="77"/>
                <a:ea typeface="Segoe UI Symbol" panose="020B0502040204020203" pitchFamily="34" charset="0"/>
              </a:rPr>
              <a:t>”&lt;/</a:t>
            </a:r>
            <a:r>
              <a:rPr lang="en-US" dirty="0" err="1">
                <a:latin typeface="Inconsolata" pitchFamily="49" charset="77"/>
                <a:ea typeface="Segoe UI Symbol" panose="020B0502040204020203" pitchFamily="34" charset="0"/>
              </a:rPr>
              <a:t>baz</a:t>
            </a:r>
            <a:r>
              <a:rPr lang="en-US" dirty="0">
                <a:latin typeface="Inconsolata" pitchFamily="49" charset="77"/>
                <a:ea typeface="Segoe UI Symbol" panose="020B0502040204020203" pitchFamily="34" charset="0"/>
              </a:rPr>
              <a:t>&gt; &lt;/</a:t>
            </a:r>
            <a:r>
              <a:rPr lang="en-US" u="sng" dirty="0">
                <a:solidFill>
                  <a:schemeClr val="accent2"/>
                </a:solidFill>
                <a:latin typeface="Inconsolata" pitchFamily="49" charset="77"/>
                <a:ea typeface="Segoe UI Symbol" panose="020B0502040204020203" pitchFamily="34" charset="0"/>
              </a:rPr>
              <a:t>woo</a:t>
            </a:r>
            <a:r>
              <a:rPr lang="en-US" dirty="0">
                <a:latin typeface="Inconsolata" pitchFamily="49" charset="77"/>
                <a:ea typeface="Segoe UI Symbol" panose="020B0502040204020203" pitchFamily="34" charset="0"/>
              </a:rPr>
              <a:t>&gt;</a:t>
            </a:r>
          </a:p>
        </p:txBody>
      </p:sp>
      <p:sp>
        <p:nvSpPr>
          <p:cNvPr id="22" name="Down Arrow 21">
            <a:extLst>
              <a:ext uri="{FF2B5EF4-FFF2-40B4-BE49-F238E27FC236}">
                <a16:creationId xmlns:a16="http://schemas.microsoft.com/office/drawing/2014/main" id="{7F4E6997-9B74-154B-B967-EFBC34BCAA35}"/>
              </a:ext>
            </a:extLst>
          </p:cNvPr>
          <p:cNvSpPr/>
          <p:nvPr/>
        </p:nvSpPr>
        <p:spPr>
          <a:xfrm>
            <a:off x="10607941" y="4635187"/>
            <a:ext cx="416536" cy="620749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sz="1400" dirty="0"/>
              <a:t>S</a:t>
            </a:r>
          </a:p>
          <a:p>
            <a:pPr algn="ctr">
              <a:lnSpc>
                <a:spcPct val="70000"/>
              </a:lnSpc>
            </a:pPr>
            <a:r>
              <a:rPr lang="en-US" sz="1400" dirty="0"/>
              <a:t>TR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04D510B-6046-C24D-A687-30FC40EA7CC3}"/>
              </a:ext>
            </a:extLst>
          </p:cNvPr>
          <p:cNvCxnSpPr>
            <a:cxnSpLocks/>
          </p:cNvCxnSpPr>
          <p:nvPr/>
        </p:nvCxnSpPr>
        <p:spPr>
          <a:xfrm flipH="1">
            <a:off x="4139266" y="4727510"/>
            <a:ext cx="5416221" cy="574300"/>
          </a:xfrm>
          <a:prstGeom prst="line">
            <a:avLst/>
          </a:prstGeom>
          <a:ln w="38100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81D9E48-48DE-D842-8F70-B995AFF6EC6E}"/>
              </a:ext>
            </a:extLst>
          </p:cNvPr>
          <p:cNvCxnSpPr>
            <a:cxnSpLocks/>
          </p:cNvCxnSpPr>
          <p:nvPr/>
        </p:nvCxnSpPr>
        <p:spPr>
          <a:xfrm flipH="1">
            <a:off x="4142117" y="2766553"/>
            <a:ext cx="5413370" cy="2282991"/>
          </a:xfrm>
          <a:prstGeom prst="line">
            <a:avLst/>
          </a:prstGeom>
          <a:ln w="38100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3688537246"/>
      </p:ext>
    </p:extLst>
  </p:cSld>
  <p:clrMapOvr>
    <a:masterClrMapping/>
  </p:clrMapOvr>
  <p:transition>
    <p:fade/>
  </p:transition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C9CF121-2674-AD41-8A32-1D134A1D6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84A6F-723A-7245-9DC7-D82FDBAE027C}" type="slidenum">
              <a:rPr lang="en-US" smtClean="0"/>
              <a:t>150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F0AECB-BF3F-9144-8CCB-E7FDF18019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Caroline Lemieux --- Expanding the Reach of Fuzzing</a:t>
            </a:r>
            <a:endParaRPr lang="en-US" dirty="0"/>
          </a:p>
        </p:txBody>
      </p:sp>
      <p:sp>
        <p:nvSpPr>
          <p:cNvPr id="113" name="Rounded Rectangle 112">
            <a:extLst>
              <a:ext uri="{FF2B5EF4-FFF2-40B4-BE49-F238E27FC236}">
                <a16:creationId xmlns:a16="http://schemas.microsoft.com/office/drawing/2014/main" id="{FC8D3875-FAF0-AE4A-8700-45F9CD6DE39B}"/>
              </a:ext>
            </a:extLst>
          </p:cNvPr>
          <p:cNvSpPr/>
          <p:nvPr/>
        </p:nvSpPr>
        <p:spPr>
          <a:xfrm>
            <a:off x="3794321" y="2796123"/>
            <a:ext cx="1030013" cy="462455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Input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504D290A-DCE6-F64D-87B7-4A81D183A1D0}"/>
              </a:ext>
            </a:extLst>
          </p:cNvPr>
          <p:cNvSpPr/>
          <p:nvPr/>
        </p:nvSpPr>
        <p:spPr>
          <a:xfrm>
            <a:off x="4848111" y="2703747"/>
            <a:ext cx="9058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mutate</a:t>
            </a:r>
          </a:p>
        </p:txBody>
      </p:sp>
      <p:cxnSp>
        <p:nvCxnSpPr>
          <p:cNvPr id="107" name="!!arrow_execute">
            <a:extLst>
              <a:ext uri="{FF2B5EF4-FFF2-40B4-BE49-F238E27FC236}">
                <a16:creationId xmlns:a16="http://schemas.microsoft.com/office/drawing/2014/main" id="{F1399671-32BC-584D-859F-F8F99976202D}"/>
              </a:ext>
            </a:extLst>
          </p:cNvPr>
          <p:cNvCxnSpPr>
            <a:cxnSpLocks/>
          </p:cNvCxnSpPr>
          <p:nvPr/>
        </p:nvCxnSpPr>
        <p:spPr>
          <a:xfrm>
            <a:off x="7270826" y="3027351"/>
            <a:ext cx="2656944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Rectangle 108">
            <a:extLst>
              <a:ext uri="{FF2B5EF4-FFF2-40B4-BE49-F238E27FC236}">
                <a16:creationId xmlns:a16="http://schemas.microsoft.com/office/drawing/2014/main" id="{61F22C5E-02DD-A34B-AB17-14865FA2C790}"/>
              </a:ext>
            </a:extLst>
          </p:cNvPr>
          <p:cNvSpPr/>
          <p:nvPr/>
        </p:nvSpPr>
        <p:spPr>
          <a:xfrm>
            <a:off x="8014334" y="2671393"/>
            <a:ext cx="9633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execute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87C4B0-897E-1F4B-9948-8D5CAE829B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800BC9-88BB-3B41-917F-BADAE7321FF8}" type="datetime1">
              <a:rPr lang="en-US" smtClean="0"/>
              <a:t>4/21/23</a:t>
            </a:fld>
            <a:endParaRPr lang="en-US"/>
          </a:p>
        </p:txBody>
      </p:sp>
      <p:sp>
        <p:nvSpPr>
          <p:cNvPr id="86" name="Rounded Rectangle 85">
            <a:extLst>
              <a:ext uri="{FF2B5EF4-FFF2-40B4-BE49-F238E27FC236}">
                <a16:creationId xmlns:a16="http://schemas.microsoft.com/office/drawing/2014/main" id="{54E14EAC-5232-FB4E-BAE2-97AE35AC5267}"/>
              </a:ext>
            </a:extLst>
          </p:cNvPr>
          <p:cNvSpPr/>
          <p:nvPr/>
        </p:nvSpPr>
        <p:spPr>
          <a:xfrm>
            <a:off x="5670619" y="2346106"/>
            <a:ext cx="1101198" cy="46245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Input</a:t>
            </a:r>
          </a:p>
        </p:txBody>
      </p:sp>
      <p:sp>
        <p:nvSpPr>
          <p:cNvPr id="88" name="Rounded Rectangle 87">
            <a:extLst>
              <a:ext uri="{FF2B5EF4-FFF2-40B4-BE49-F238E27FC236}">
                <a16:creationId xmlns:a16="http://schemas.microsoft.com/office/drawing/2014/main" id="{6615505A-4D0B-AD47-83EC-B118C4301BBB}"/>
              </a:ext>
            </a:extLst>
          </p:cNvPr>
          <p:cNvSpPr/>
          <p:nvPr/>
        </p:nvSpPr>
        <p:spPr>
          <a:xfrm>
            <a:off x="5823019" y="2498506"/>
            <a:ext cx="1101198" cy="462455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Input</a:t>
            </a:r>
          </a:p>
        </p:txBody>
      </p:sp>
      <p:sp>
        <p:nvSpPr>
          <p:cNvPr id="89" name="Rounded Rectangle 88">
            <a:extLst>
              <a:ext uri="{FF2B5EF4-FFF2-40B4-BE49-F238E27FC236}">
                <a16:creationId xmlns:a16="http://schemas.microsoft.com/office/drawing/2014/main" id="{AFFB58E7-702F-8C44-83F7-3D4796E82BE4}"/>
              </a:ext>
            </a:extLst>
          </p:cNvPr>
          <p:cNvSpPr/>
          <p:nvPr/>
        </p:nvSpPr>
        <p:spPr>
          <a:xfrm>
            <a:off x="5975419" y="2650906"/>
            <a:ext cx="1101198" cy="46245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Input</a:t>
            </a:r>
          </a:p>
        </p:txBody>
      </p:sp>
      <p:sp>
        <p:nvSpPr>
          <p:cNvPr id="90" name="Rounded Rectangle 89">
            <a:extLst>
              <a:ext uri="{FF2B5EF4-FFF2-40B4-BE49-F238E27FC236}">
                <a16:creationId xmlns:a16="http://schemas.microsoft.com/office/drawing/2014/main" id="{C1E8A316-B34E-4F47-BBE5-4823114CE8C0}"/>
              </a:ext>
            </a:extLst>
          </p:cNvPr>
          <p:cNvSpPr/>
          <p:nvPr/>
        </p:nvSpPr>
        <p:spPr>
          <a:xfrm>
            <a:off x="6127819" y="2803306"/>
            <a:ext cx="1101198" cy="462455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Input</a:t>
            </a:r>
            <a:r>
              <a:rPr lang="en-US" baseline="-250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n</a:t>
            </a:r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’</a:t>
            </a:r>
          </a:p>
        </p:txBody>
      </p:sp>
      <p:cxnSp>
        <p:nvCxnSpPr>
          <p:cNvPr id="111" name="!!arrow_mutate">
            <a:extLst>
              <a:ext uri="{FF2B5EF4-FFF2-40B4-BE49-F238E27FC236}">
                <a16:creationId xmlns:a16="http://schemas.microsoft.com/office/drawing/2014/main" id="{B18D3103-5EEE-0B4A-B052-CC0D10874876}"/>
              </a:ext>
            </a:extLst>
          </p:cNvPr>
          <p:cNvCxnSpPr>
            <a:cxnSpLocks/>
          </p:cNvCxnSpPr>
          <p:nvPr/>
        </p:nvCxnSpPr>
        <p:spPr>
          <a:xfrm>
            <a:off x="4875502" y="3027351"/>
            <a:ext cx="960079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1368DB9-B2F6-264D-9796-C3DE86127947}"/>
              </a:ext>
            </a:extLst>
          </p:cNvPr>
          <p:cNvGrpSpPr/>
          <p:nvPr/>
        </p:nvGrpSpPr>
        <p:grpSpPr>
          <a:xfrm>
            <a:off x="9725752" y="2384639"/>
            <a:ext cx="1299788" cy="1299788"/>
            <a:chOff x="7565191" y="2194798"/>
            <a:chExt cx="2721425" cy="2721425"/>
          </a:xfrm>
        </p:grpSpPr>
        <p:pic>
          <p:nvPicPr>
            <p:cNvPr id="127" name="Content Placeholder 7" descr="Document">
              <a:extLst>
                <a:ext uri="{FF2B5EF4-FFF2-40B4-BE49-F238E27FC236}">
                  <a16:creationId xmlns:a16="http://schemas.microsoft.com/office/drawing/2014/main" id="{52D6C96D-FB63-C54B-9294-788F8D2FBB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565191" y="2194798"/>
              <a:ext cx="2721425" cy="2721425"/>
            </a:xfrm>
            <a:prstGeom prst="rect">
              <a:avLst/>
            </a:prstGeom>
          </p:spPr>
        </p:pic>
        <p:pic>
          <p:nvPicPr>
            <p:cNvPr id="128" name="Graphic 127" descr="Bug">
              <a:extLst>
                <a:ext uri="{FF2B5EF4-FFF2-40B4-BE49-F238E27FC236}">
                  <a16:creationId xmlns:a16="http://schemas.microsoft.com/office/drawing/2014/main" id="{FB9F1201-83F3-5540-9D49-D99F541B5AD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266665" y="3630702"/>
              <a:ext cx="309381" cy="309381"/>
            </a:xfrm>
            <a:prstGeom prst="rect">
              <a:avLst/>
            </a:prstGeom>
          </p:spPr>
        </p:pic>
        <p:pic>
          <p:nvPicPr>
            <p:cNvPr id="129" name="Graphic 128" descr="Bug">
              <a:extLst>
                <a:ext uri="{FF2B5EF4-FFF2-40B4-BE49-F238E27FC236}">
                  <a16:creationId xmlns:a16="http://schemas.microsoft.com/office/drawing/2014/main" id="{4983D369-7B8E-5A4D-B0DB-38CC0C57E36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223856" y="4080208"/>
              <a:ext cx="309381" cy="309381"/>
            </a:xfrm>
            <a:prstGeom prst="rect">
              <a:avLst/>
            </a:prstGeom>
          </p:spPr>
        </p:pic>
        <p:pic>
          <p:nvPicPr>
            <p:cNvPr id="130" name="Graphic 129" descr="Bug">
              <a:extLst>
                <a:ext uri="{FF2B5EF4-FFF2-40B4-BE49-F238E27FC236}">
                  <a16:creationId xmlns:a16="http://schemas.microsoft.com/office/drawing/2014/main" id="{C13A99A9-5D92-7E42-8342-40537BA5093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223856" y="3273323"/>
              <a:ext cx="309381" cy="309381"/>
            </a:xfrm>
            <a:prstGeom prst="rect">
              <a:avLst/>
            </a:prstGeom>
          </p:spPr>
        </p:pic>
      </p:grpSp>
      <p:sp>
        <p:nvSpPr>
          <p:cNvPr id="132" name="Title 1">
            <a:extLst>
              <a:ext uri="{FF2B5EF4-FFF2-40B4-BE49-F238E27FC236}">
                <a16:creationId xmlns:a16="http://schemas.microsoft.com/office/drawing/2014/main" id="{321B62D9-5D09-FE42-A685-FD53440B96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425" y="365125"/>
            <a:ext cx="10854813" cy="1325563"/>
          </a:xfrm>
        </p:spPr>
        <p:txBody>
          <a:bodyPr/>
          <a:lstStyle/>
          <a:p>
            <a:r>
              <a:rPr lang="en-US" dirty="0"/>
              <a:t>Zest: Integrate Generator + CGF</a:t>
            </a:r>
          </a:p>
        </p:txBody>
      </p: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BE0F7B1B-95F3-A643-9A56-81FDA4DEE66D}"/>
              </a:ext>
            </a:extLst>
          </p:cNvPr>
          <p:cNvCxnSpPr>
            <a:cxnSpLocks/>
            <a:stCxn id="127" idx="2"/>
            <a:endCxn id="25" idx="3"/>
          </p:cNvCxnSpPr>
          <p:nvPr/>
        </p:nvCxnSpPr>
        <p:spPr>
          <a:xfrm rot="5400000">
            <a:off x="9047912" y="3546757"/>
            <a:ext cx="1190065" cy="1465404"/>
          </a:xfrm>
          <a:prstGeom prst="bentConnector2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59B1818-E7E5-E649-A6DD-552805C9031F}"/>
              </a:ext>
            </a:extLst>
          </p:cNvPr>
          <p:cNvGrpSpPr/>
          <p:nvPr/>
        </p:nvGrpSpPr>
        <p:grpSpPr>
          <a:xfrm>
            <a:off x="6966026" y="4085259"/>
            <a:ext cx="1944216" cy="1121266"/>
            <a:chOff x="7822713" y="4173404"/>
            <a:chExt cx="1944216" cy="1121266"/>
          </a:xfrm>
        </p:grpSpPr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D09FE6FD-07CF-914D-A6B7-083F8D54F978}"/>
                </a:ext>
              </a:extLst>
            </p:cNvPr>
            <p:cNvSpPr/>
            <p:nvPr/>
          </p:nvSpPr>
          <p:spPr>
            <a:xfrm>
              <a:off x="7822713" y="4173404"/>
              <a:ext cx="1487016" cy="664066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Segoe UI Symbol" panose="020B0502040204020203" pitchFamily="34" charset="0"/>
                  <a:ea typeface="Segoe UI Symbol" panose="020B0502040204020203" pitchFamily="34" charset="0"/>
                </a:rPr>
                <a:t>Execution Feedback</a:t>
              </a:r>
            </a:p>
          </p:txBody>
        </p:sp>
        <p:sp>
          <p:nvSpPr>
            <p:cNvPr id="23" name="Rounded Rectangle 22">
              <a:extLst>
                <a:ext uri="{FF2B5EF4-FFF2-40B4-BE49-F238E27FC236}">
                  <a16:creationId xmlns:a16="http://schemas.microsoft.com/office/drawing/2014/main" id="{7595F108-3187-D842-A985-BAB4268EE0D6}"/>
                </a:ext>
              </a:extLst>
            </p:cNvPr>
            <p:cNvSpPr/>
            <p:nvPr/>
          </p:nvSpPr>
          <p:spPr>
            <a:xfrm>
              <a:off x="7975113" y="4325804"/>
              <a:ext cx="1487016" cy="664066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Segoe UI Symbol" panose="020B0502040204020203" pitchFamily="34" charset="0"/>
                  <a:ea typeface="Segoe UI Symbol" panose="020B0502040204020203" pitchFamily="34" charset="0"/>
                </a:rPr>
                <a:t>Execution Feedback</a:t>
              </a:r>
            </a:p>
          </p:txBody>
        </p:sp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8D5E76B5-5556-3C41-AC7F-C30EED3BA96A}"/>
                </a:ext>
              </a:extLst>
            </p:cNvPr>
            <p:cNvSpPr/>
            <p:nvPr/>
          </p:nvSpPr>
          <p:spPr>
            <a:xfrm>
              <a:off x="8127513" y="4478204"/>
              <a:ext cx="1487016" cy="664066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Segoe UI Symbol" panose="020B0502040204020203" pitchFamily="34" charset="0"/>
                  <a:ea typeface="Segoe UI Symbol" panose="020B0502040204020203" pitchFamily="34" charset="0"/>
                </a:rPr>
                <a:t>Execution Feedback</a:t>
              </a:r>
            </a:p>
          </p:txBody>
        </p:sp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76716151-C3D9-9E40-9DAC-FF839F74E703}"/>
                </a:ext>
              </a:extLst>
            </p:cNvPr>
            <p:cNvSpPr/>
            <p:nvPr/>
          </p:nvSpPr>
          <p:spPr>
            <a:xfrm>
              <a:off x="8279913" y="4630604"/>
              <a:ext cx="1487016" cy="664066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Segoe UI Symbol" panose="020B0502040204020203" pitchFamily="34" charset="0"/>
                  <a:ea typeface="Segoe UI Symbol" panose="020B0502040204020203" pitchFamily="34" charset="0"/>
                </a:rPr>
                <a:t>Execution Feedback</a:t>
              </a:r>
              <a:r>
                <a:rPr lang="en-US" baseline="-25000" dirty="0">
                  <a:latin typeface="Segoe UI Symbol" panose="020B0502040204020203" pitchFamily="34" charset="0"/>
                  <a:ea typeface="Segoe UI Symbol" panose="020B0502040204020203" pitchFamily="34" charset="0"/>
                </a:rPr>
                <a:t>n</a:t>
              </a:r>
              <a:endParaRPr lang="en-US" dirty="0">
                <a:latin typeface="Segoe UI Symbol" panose="020B0502040204020203" pitchFamily="34" charset="0"/>
                <a:ea typeface="Segoe UI Symbol" panose="020B0502040204020203" pitchFamily="34" charset="0"/>
              </a:endParaRPr>
            </a:p>
          </p:txBody>
        </p:sp>
      </p:grp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FCB2193B-6A44-B149-ADDA-21CC8E9B5C7B}"/>
              </a:ext>
            </a:extLst>
          </p:cNvPr>
          <p:cNvSpPr/>
          <p:nvPr/>
        </p:nvSpPr>
        <p:spPr>
          <a:xfrm>
            <a:off x="3160644" y="4474666"/>
            <a:ext cx="1163249" cy="462455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Input</a:t>
            </a:r>
            <a:r>
              <a:rPr lang="en-US" baseline="-250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2</a:t>
            </a:r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’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560EC973-B98A-834E-9371-B29CD15A1432}"/>
              </a:ext>
            </a:extLst>
          </p:cNvPr>
          <p:cNvSpPr/>
          <p:nvPr/>
        </p:nvSpPr>
        <p:spPr>
          <a:xfrm>
            <a:off x="3278950" y="4644431"/>
            <a:ext cx="1163249" cy="462455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Input</a:t>
            </a:r>
            <a:r>
              <a:rPr lang="en-US" baseline="-250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n</a:t>
            </a:r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’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E040577-0FF8-3E48-835C-A48516A248C8}"/>
              </a:ext>
            </a:extLst>
          </p:cNvPr>
          <p:cNvCxnSpPr>
            <a:cxnSpLocks/>
            <a:endCxn id="28" idx="3"/>
          </p:cNvCxnSpPr>
          <p:nvPr/>
        </p:nvCxnSpPr>
        <p:spPr>
          <a:xfrm flipH="1">
            <a:off x="4442199" y="4874492"/>
            <a:ext cx="2981028" cy="1167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E31123D6-436B-BB4C-8072-B74683A542BA}"/>
              </a:ext>
            </a:extLst>
          </p:cNvPr>
          <p:cNvSpPr/>
          <p:nvPr/>
        </p:nvSpPr>
        <p:spPr>
          <a:xfrm>
            <a:off x="4464644" y="4524739"/>
            <a:ext cx="23970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Interesting Feedback?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C8BCC2F-0F21-5844-8E7C-3A6EEFE5C616}"/>
              </a:ext>
            </a:extLst>
          </p:cNvPr>
          <p:cNvCxnSpPr>
            <a:cxnSpLocks/>
            <a:stCxn id="38" idx="3"/>
          </p:cNvCxnSpPr>
          <p:nvPr/>
        </p:nvCxnSpPr>
        <p:spPr>
          <a:xfrm>
            <a:off x="3095198" y="3027352"/>
            <a:ext cx="655358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AB4885A7-0144-E448-A762-4409C98F3D93}"/>
              </a:ext>
            </a:extLst>
          </p:cNvPr>
          <p:cNvSpPr/>
          <p:nvPr/>
        </p:nvSpPr>
        <p:spPr>
          <a:xfrm>
            <a:off x="3101725" y="2690285"/>
            <a:ext cx="5998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pick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89B7C5B-A9FB-5145-B7E1-BC81ECC233F5}"/>
              </a:ext>
            </a:extLst>
          </p:cNvPr>
          <p:cNvCxnSpPr>
            <a:cxnSpLocks/>
          </p:cNvCxnSpPr>
          <p:nvPr/>
        </p:nvCxnSpPr>
        <p:spPr>
          <a:xfrm>
            <a:off x="702055" y="2975254"/>
            <a:ext cx="800181" cy="1"/>
          </a:xfrm>
          <a:prstGeom prst="straightConnector1">
            <a:avLst/>
          </a:prstGeom>
          <a:ln w="317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3A82263B-5490-BE49-A64D-D3186D8E79EE}"/>
              </a:ext>
            </a:extLst>
          </p:cNvPr>
          <p:cNvSpPr/>
          <p:nvPr/>
        </p:nvSpPr>
        <p:spPr>
          <a:xfrm>
            <a:off x="740729" y="2591629"/>
            <a:ext cx="7393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Initial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10D73CDE-04E2-5E4A-A679-5E89D68DA59B}"/>
              </a:ext>
            </a:extLst>
          </p:cNvPr>
          <p:cNvSpPr/>
          <p:nvPr/>
        </p:nvSpPr>
        <p:spPr>
          <a:xfrm>
            <a:off x="1607985" y="2338924"/>
            <a:ext cx="1030013" cy="462455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Input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39DF879E-9F17-F84E-A1A1-7EE92B66C2E5}"/>
              </a:ext>
            </a:extLst>
          </p:cNvPr>
          <p:cNvSpPr/>
          <p:nvPr/>
        </p:nvSpPr>
        <p:spPr>
          <a:xfrm>
            <a:off x="1760385" y="2491324"/>
            <a:ext cx="1030013" cy="462455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50800" dist="12700" dir="13500000" algn="b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Input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D9A54C10-C2DC-7D48-B4C9-F32A6FE075A4}"/>
              </a:ext>
            </a:extLst>
          </p:cNvPr>
          <p:cNvSpPr/>
          <p:nvPr/>
        </p:nvSpPr>
        <p:spPr>
          <a:xfrm>
            <a:off x="1912785" y="2643724"/>
            <a:ext cx="1030013" cy="462455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outerShdw blurRad="50800" dist="12700" dir="13500000" algn="b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Input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7B48E0C6-B968-1041-8D0C-18595CF6DBBA}"/>
              </a:ext>
            </a:extLst>
          </p:cNvPr>
          <p:cNvSpPr/>
          <p:nvPr/>
        </p:nvSpPr>
        <p:spPr>
          <a:xfrm>
            <a:off x="2065185" y="2796124"/>
            <a:ext cx="1030013" cy="462455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50800" dist="12700" dir="13500000" algn="b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Input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981501B-151F-F04F-8F5E-C2EE92187249}"/>
              </a:ext>
            </a:extLst>
          </p:cNvPr>
          <p:cNvSpPr/>
          <p:nvPr/>
        </p:nvSpPr>
        <p:spPr>
          <a:xfrm>
            <a:off x="1653464" y="2043155"/>
            <a:ext cx="7825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seeds</a:t>
            </a:r>
          </a:p>
        </p:txBody>
      </p:sp>
      <p:cxnSp>
        <p:nvCxnSpPr>
          <p:cNvPr id="40" name="Elbow Connector 39">
            <a:extLst>
              <a:ext uri="{FF2B5EF4-FFF2-40B4-BE49-F238E27FC236}">
                <a16:creationId xmlns:a16="http://schemas.microsoft.com/office/drawing/2014/main" id="{14BBF7AE-7A01-DE4F-8106-6B17B55EEE80}"/>
              </a:ext>
            </a:extLst>
          </p:cNvPr>
          <p:cNvCxnSpPr>
            <a:cxnSpLocks/>
          </p:cNvCxnSpPr>
          <p:nvPr/>
        </p:nvCxnSpPr>
        <p:spPr>
          <a:xfrm rot="10800000">
            <a:off x="2580192" y="3258579"/>
            <a:ext cx="698758" cy="1617080"/>
          </a:xfrm>
          <a:prstGeom prst="bentConnector2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AC94E951-BC21-9842-AF4B-B480F5CC0FF1}"/>
              </a:ext>
            </a:extLst>
          </p:cNvPr>
          <p:cNvSpPr/>
          <p:nvPr/>
        </p:nvSpPr>
        <p:spPr>
          <a:xfrm>
            <a:off x="1960914" y="3896389"/>
            <a:ext cx="6289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save</a:t>
            </a:r>
          </a:p>
        </p:txBody>
      </p:sp>
      <p:cxnSp>
        <p:nvCxnSpPr>
          <p:cNvPr id="52" name="!!arrow_execute">
            <a:extLst>
              <a:ext uri="{FF2B5EF4-FFF2-40B4-BE49-F238E27FC236}">
                <a16:creationId xmlns:a16="http://schemas.microsoft.com/office/drawing/2014/main" id="{2873B0A6-98CB-2C4B-88A0-0DB491E8ECB7}"/>
              </a:ext>
            </a:extLst>
          </p:cNvPr>
          <p:cNvCxnSpPr>
            <a:cxnSpLocks/>
          </p:cNvCxnSpPr>
          <p:nvPr/>
        </p:nvCxnSpPr>
        <p:spPr>
          <a:xfrm>
            <a:off x="9448800" y="1510055"/>
            <a:ext cx="481355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Group 52">
            <a:extLst>
              <a:ext uri="{FF2B5EF4-FFF2-40B4-BE49-F238E27FC236}">
                <a16:creationId xmlns:a16="http://schemas.microsoft.com/office/drawing/2014/main" id="{C4AF5778-DECE-E744-BE3D-9B21793AAE2B}"/>
              </a:ext>
            </a:extLst>
          </p:cNvPr>
          <p:cNvGrpSpPr/>
          <p:nvPr/>
        </p:nvGrpSpPr>
        <p:grpSpPr>
          <a:xfrm>
            <a:off x="9728138" y="867343"/>
            <a:ext cx="1299788" cy="1299788"/>
            <a:chOff x="7565193" y="2194798"/>
            <a:chExt cx="2721425" cy="2721425"/>
          </a:xfrm>
        </p:grpSpPr>
        <p:pic>
          <p:nvPicPr>
            <p:cNvPr id="54" name="Content Placeholder 7" descr="Document">
              <a:extLst>
                <a:ext uri="{FF2B5EF4-FFF2-40B4-BE49-F238E27FC236}">
                  <a16:creationId xmlns:a16="http://schemas.microsoft.com/office/drawing/2014/main" id="{044BBA4C-96C6-1740-9DB6-E397C210404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565193" y="2194798"/>
              <a:ext cx="2721425" cy="2721425"/>
            </a:xfrm>
            <a:prstGeom prst="rect">
              <a:avLst/>
            </a:prstGeom>
          </p:spPr>
        </p:pic>
        <p:pic>
          <p:nvPicPr>
            <p:cNvPr id="55" name="Graphic 54" descr="Bug">
              <a:extLst>
                <a:ext uri="{FF2B5EF4-FFF2-40B4-BE49-F238E27FC236}">
                  <a16:creationId xmlns:a16="http://schemas.microsoft.com/office/drawing/2014/main" id="{AF6BB573-0F1F-2144-AA9B-F5DCAC4C402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266665" y="3630702"/>
              <a:ext cx="309381" cy="309381"/>
            </a:xfrm>
            <a:prstGeom prst="rect">
              <a:avLst/>
            </a:prstGeom>
          </p:spPr>
        </p:pic>
        <p:pic>
          <p:nvPicPr>
            <p:cNvPr id="56" name="Graphic 55" descr="Bug">
              <a:extLst>
                <a:ext uri="{FF2B5EF4-FFF2-40B4-BE49-F238E27FC236}">
                  <a16:creationId xmlns:a16="http://schemas.microsoft.com/office/drawing/2014/main" id="{E6A00828-6F17-444A-AD3D-271FD7A516A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223856" y="4080208"/>
              <a:ext cx="309381" cy="309381"/>
            </a:xfrm>
            <a:prstGeom prst="rect">
              <a:avLst/>
            </a:prstGeom>
          </p:spPr>
        </p:pic>
        <p:pic>
          <p:nvPicPr>
            <p:cNvPr id="57" name="Graphic 56" descr="Bug">
              <a:extLst>
                <a:ext uri="{FF2B5EF4-FFF2-40B4-BE49-F238E27FC236}">
                  <a16:creationId xmlns:a16="http://schemas.microsoft.com/office/drawing/2014/main" id="{41965B6F-B28E-F643-95A1-5D373E94C35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223856" y="3273323"/>
              <a:ext cx="309381" cy="309381"/>
            </a:xfrm>
            <a:prstGeom prst="rect">
              <a:avLst/>
            </a:prstGeom>
          </p:spPr>
        </p:pic>
      </p:grpSp>
      <p:sp>
        <p:nvSpPr>
          <p:cNvPr id="58" name="Round Diagonal Corner Rectangle 57">
            <a:extLst>
              <a:ext uri="{FF2B5EF4-FFF2-40B4-BE49-F238E27FC236}">
                <a16:creationId xmlns:a16="http://schemas.microsoft.com/office/drawing/2014/main" id="{9A4C0B9D-E4D8-7241-92B1-E74A0EB5E558}"/>
              </a:ext>
            </a:extLst>
          </p:cNvPr>
          <p:cNvSpPr/>
          <p:nvPr/>
        </p:nvSpPr>
        <p:spPr>
          <a:xfrm>
            <a:off x="8216720" y="1206710"/>
            <a:ext cx="1216326" cy="499265"/>
          </a:xfrm>
          <a:prstGeom prst="round2Diag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Generator</a:t>
            </a:r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316F175B-4EB0-364B-8E73-AFDE61339707}"/>
              </a:ext>
            </a:extLst>
          </p:cNvPr>
          <p:cNvSpPr/>
          <p:nvPr/>
        </p:nvSpPr>
        <p:spPr>
          <a:xfrm>
            <a:off x="6714484" y="1290664"/>
            <a:ext cx="1030013" cy="38389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Params</a:t>
            </a:r>
          </a:p>
        </p:txBody>
      </p:sp>
      <p:cxnSp>
        <p:nvCxnSpPr>
          <p:cNvPr id="49" name="!!arrow_execute">
            <a:extLst>
              <a:ext uri="{FF2B5EF4-FFF2-40B4-BE49-F238E27FC236}">
                <a16:creationId xmlns:a16="http://schemas.microsoft.com/office/drawing/2014/main" id="{17B487CC-9D15-D242-9766-7E84EE892557}"/>
              </a:ext>
            </a:extLst>
          </p:cNvPr>
          <p:cNvCxnSpPr>
            <a:cxnSpLocks/>
          </p:cNvCxnSpPr>
          <p:nvPr/>
        </p:nvCxnSpPr>
        <p:spPr>
          <a:xfrm>
            <a:off x="7744497" y="1501754"/>
            <a:ext cx="481355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2000613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C9CF121-2674-AD41-8A32-1D134A1D6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84A6F-723A-7245-9DC7-D82FDBAE027C}" type="slidenum">
              <a:rPr lang="en-US" smtClean="0"/>
              <a:t>151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F0AECB-BF3F-9144-8CCB-E7FDF18019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Caroline Lemieux --- Expanding the Reach of Fuzzing</a:t>
            </a:r>
            <a:endParaRPr lang="en-US" dirty="0"/>
          </a:p>
        </p:txBody>
      </p:sp>
      <p:sp>
        <p:nvSpPr>
          <p:cNvPr id="113" name="Rounded Rectangle 112">
            <a:extLst>
              <a:ext uri="{FF2B5EF4-FFF2-40B4-BE49-F238E27FC236}">
                <a16:creationId xmlns:a16="http://schemas.microsoft.com/office/drawing/2014/main" id="{FC8D3875-FAF0-AE4A-8700-45F9CD6DE39B}"/>
              </a:ext>
            </a:extLst>
          </p:cNvPr>
          <p:cNvSpPr/>
          <p:nvPr/>
        </p:nvSpPr>
        <p:spPr>
          <a:xfrm>
            <a:off x="3794321" y="2796123"/>
            <a:ext cx="1030013" cy="462455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Params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504D290A-DCE6-F64D-87B7-4A81D183A1D0}"/>
              </a:ext>
            </a:extLst>
          </p:cNvPr>
          <p:cNvSpPr/>
          <p:nvPr/>
        </p:nvSpPr>
        <p:spPr>
          <a:xfrm>
            <a:off x="4848111" y="2703747"/>
            <a:ext cx="9058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mutate</a:t>
            </a:r>
          </a:p>
        </p:txBody>
      </p:sp>
      <p:cxnSp>
        <p:nvCxnSpPr>
          <p:cNvPr id="107" name="!!arrow_execute">
            <a:extLst>
              <a:ext uri="{FF2B5EF4-FFF2-40B4-BE49-F238E27FC236}">
                <a16:creationId xmlns:a16="http://schemas.microsoft.com/office/drawing/2014/main" id="{F1399671-32BC-584D-859F-F8F99976202D}"/>
              </a:ext>
            </a:extLst>
          </p:cNvPr>
          <p:cNvCxnSpPr>
            <a:cxnSpLocks/>
          </p:cNvCxnSpPr>
          <p:nvPr/>
        </p:nvCxnSpPr>
        <p:spPr>
          <a:xfrm>
            <a:off x="9009634" y="3027351"/>
            <a:ext cx="918136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Rectangle 108">
            <a:extLst>
              <a:ext uri="{FF2B5EF4-FFF2-40B4-BE49-F238E27FC236}">
                <a16:creationId xmlns:a16="http://schemas.microsoft.com/office/drawing/2014/main" id="{61F22C5E-02DD-A34B-AB17-14865FA2C790}"/>
              </a:ext>
            </a:extLst>
          </p:cNvPr>
          <p:cNvSpPr/>
          <p:nvPr/>
        </p:nvSpPr>
        <p:spPr>
          <a:xfrm>
            <a:off x="8939281" y="2359417"/>
            <a:ext cx="96334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execute</a:t>
            </a:r>
          </a:p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input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87C4B0-897E-1F4B-9948-8D5CAE829B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823F4-6A6F-5847-AA1D-979DB95F6661}" type="datetime1">
              <a:rPr lang="en-US" smtClean="0"/>
              <a:t>4/21/23</a:t>
            </a:fld>
            <a:endParaRPr lang="en-US"/>
          </a:p>
        </p:txBody>
      </p:sp>
      <p:sp>
        <p:nvSpPr>
          <p:cNvPr id="86" name="Rounded Rectangle 85">
            <a:extLst>
              <a:ext uri="{FF2B5EF4-FFF2-40B4-BE49-F238E27FC236}">
                <a16:creationId xmlns:a16="http://schemas.microsoft.com/office/drawing/2014/main" id="{54E14EAC-5232-FB4E-BAE2-97AE35AC5267}"/>
              </a:ext>
            </a:extLst>
          </p:cNvPr>
          <p:cNvSpPr/>
          <p:nvPr/>
        </p:nvSpPr>
        <p:spPr>
          <a:xfrm>
            <a:off x="5670619" y="2346106"/>
            <a:ext cx="1101198" cy="46245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Input</a:t>
            </a:r>
          </a:p>
        </p:txBody>
      </p:sp>
      <p:sp>
        <p:nvSpPr>
          <p:cNvPr id="88" name="Rounded Rectangle 87">
            <a:extLst>
              <a:ext uri="{FF2B5EF4-FFF2-40B4-BE49-F238E27FC236}">
                <a16:creationId xmlns:a16="http://schemas.microsoft.com/office/drawing/2014/main" id="{6615505A-4D0B-AD47-83EC-B118C4301BBB}"/>
              </a:ext>
            </a:extLst>
          </p:cNvPr>
          <p:cNvSpPr/>
          <p:nvPr/>
        </p:nvSpPr>
        <p:spPr>
          <a:xfrm>
            <a:off x="5823019" y="2498506"/>
            <a:ext cx="1101198" cy="462455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Input</a:t>
            </a:r>
          </a:p>
        </p:txBody>
      </p:sp>
      <p:sp>
        <p:nvSpPr>
          <p:cNvPr id="89" name="Rounded Rectangle 88">
            <a:extLst>
              <a:ext uri="{FF2B5EF4-FFF2-40B4-BE49-F238E27FC236}">
                <a16:creationId xmlns:a16="http://schemas.microsoft.com/office/drawing/2014/main" id="{AFFB58E7-702F-8C44-83F7-3D4796E82BE4}"/>
              </a:ext>
            </a:extLst>
          </p:cNvPr>
          <p:cNvSpPr/>
          <p:nvPr/>
        </p:nvSpPr>
        <p:spPr>
          <a:xfrm>
            <a:off x="5975419" y="2650906"/>
            <a:ext cx="1101198" cy="46245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Input</a:t>
            </a:r>
          </a:p>
        </p:txBody>
      </p:sp>
      <p:sp>
        <p:nvSpPr>
          <p:cNvPr id="90" name="Rounded Rectangle 89">
            <a:extLst>
              <a:ext uri="{FF2B5EF4-FFF2-40B4-BE49-F238E27FC236}">
                <a16:creationId xmlns:a16="http://schemas.microsoft.com/office/drawing/2014/main" id="{C1E8A316-B34E-4F47-BBE5-4823114CE8C0}"/>
              </a:ext>
            </a:extLst>
          </p:cNvPr>
          <p:cNvSpPr/>
          <p:nvPr/>
        </p:nvSpPr>
        <p:spPr>
          <a:xfrm>
            <a:off x="6127819" y="2803306"/>
            <a:ext cx="1101198" cy="462455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Segoe UI Symbol" panose="020B0502040204020203" pitchFamily="34" charset="0"/>
                <a:ea typeface="Segoe UI Symbol" panose="020B0502040204020203" pitchFamily="34" charset="0"/>
              </a:rPr>
              <a:t>Params</a:t>
            </a:r>
            <a:r>
              <a:rPr lang="en-US" baseline="-25000" dirty="0" err="1">
                <a:latin typeface="Segoe UI Symbol" panose="020B0502040204020203" pitchFamily="34" charset="0"/>
                <a:ea typeface="Segoe UI Symbol" panose="020B0502040204020203" pitchFamily="34" charset="0"/>
              </a:rPr>
              <a:t>n</a:t>
            </a:r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’</a:t>
            </a:r>
          </a:p>
        </p:txBody>
      </p:sp>
      <p:cxnSp>
        <p:nvCxnSpPr>
          <p:cNvPr id="111" name="!!arrow_mutate">
            <a:extLst>
              <a:ext uri="{FF2B5EF4-FFF2-40B4-BE49-F238E27FC236}">
                <a16:creationId xmlns:a16="http://schemas.microsoft.com/office/drawing/2014/main" id="{B18D3103-5EEE-0B4A-B052-CC0D10874876}"/>
              </a:ext>
            </a:extLst>
          </p:cNvPr>
          <p:cNvCxnSpPr>
            <a:cxnSpLocks/>
          </p:cNvCxnSpPr>
          <p:nvPr/>
        </p:nvCxnSpPr>
        <p:spPr>
          <a:xfrm>
            <a:off x="4875502" y="3027351"/>
            <a:ext cx="960079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1368DB9-B2F6-264D-9796-C3DE86127947}"/>
              </a:ext>
            </a:extLst>
          </p:cNvPr>
          <p:cNvGrpSpPr/>
          <p:nvPr/>
        </p:nvGrpSpPr>
        <p:grpSpPr>
          <a:xfrm>
            <a:off x="9725752" y="2384639"/>
            <a:ext cx="1299788" cy="1299788"/>
            <a:chOff x="7565191" y="2194798"/>
            <a:chExt cx="2721425" cy="2721425"/>
          </a:xfrm>
        </p:grpSpPr>
        <p:pic>
          <p:nvPicPr>
            <p:cNvPr id="127" name="Content Placeholder 7" descr="Document">
              <a:extLst>
                <a:ext uri="{FF2B5EF4-FFF2-40B4-BE49-F238E27FC236}">
                  <a16:creationId xmlns:a16="http://schemas.microsoft.com/office/drawing/2014/main" id="{52D6C96D-FB63-C54B-9294-788F8D2FBB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565191" y="2194798"/>
              <a:ext cx="2721425" cy="2721425"/>
            </a:xfrm>
            <a:prstGeom prst="rect">
              <a:avLst/>
            </a:prstGeom>
          </p:spPr>
        </p:pic>
        <p:pic>
          <p:nvPicPr>
            <p:cNvPr id="128" name="Graphic 127" descr="Bug">
              <a:extLst>
                <a:ext uri="{FF2B5EF4-FFF2-40B4-BE49-F238E27FC236}">
                  <a16:creationId xmlns:a16="http://schemas.microsoft.com/office/drawing/2014/main" id="{FB9F1201-83F3-5540-9D49-D99F541B5AD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266665" y="3630702"/>
              <a:ext cx="309381" cy="309381"/>
            </a:xfrm>
            <a:prstGeom prst="rect">
              <a:avLst/>
            </a:prstGeom>
          </p:spPr>
        </p:pic>
        <p:pic>
          <p:nvPicPr>
            <p:cNvPr id="129" name="Graphic 128" descr="Bug">
              <a:extLst>
                <a:ext uri="{FF2B5EF4-FFF2-40B4-BE49-F238E27FC236}">
                  <a16:creationId xmlns:a16="http://schemas.microsoft.com/office/drawing/2014/main" id="{4983D369-7B8E-5A4D-B0DB-38CC0C57E36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223856" y="4080208"/>
              <a:ext cx="309381" cy="309381"/>
            </a:xfrm>
            <a:prstGeom prst="rect">
              <a:avLst/>
            </a:prstGeom>
          </p:spPr>
        </p:pic>
        <p:pic>
          <p:nvPicPr>
            <p:cNvPr id="130" name="Graphic 129" descr="Bug">
              <a:extLst>
                <a:ext uri="{FF2B5EF4-FFF2-40B4-BE49-F238E27FC236}">
                  <a16:creationId xmlns:a16="http://schemas.microsoft.com/office/drawing/2014/main" id="{C13A99A9-5D92-7E42-8342-40537BA5093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223856" y="3273323"/>
              <a:ext cx="309381" cy="309381"/>
            </a:xfrm>
            <a:prstGeom prst="rect">
              <a:avLst/>
            </a:prstGeom>
          </p:spPr>
        </p:pic>
      </p:grpSp>
      <p:sp>
        <p:nvSpPr>
          <p:cNvPr id="132" name="Title 1">
            <a:extLst>
              <a:ext uri="{FF2B5EF4-FFF2-40B4-BE49-F238E27FC236}">
                <a16:creationId xmlns:a16="http://schemas.microsoft.com/office/drawing/2014/main" id="{321B62D9-5D09-FE42-A685-FD53440B96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425" y="365125"/>
            <a:ext cx="10854813" cy="1325563"/>
          </a:xfrm>
        </p:spPr>
        <p:txBody>
          <a:bodyPr/>
          <a:lstStyle/>
          <a:p>
            <a:r>
              <a:rPr lang="en-US" dirty="0"/>
              <a:t>Zest: Integrate Generator + CGF</a:t>
            </a:r>
          </a:p>
        </p:txBody>
      </p: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BE0F7B1B-95F3-A643-9A56-81FDA4DEE66D}"/>
              </a:ext>
            </a:extLst>
          </p:cNvPr>
          <p:cNvCxnSpPr>
            <a:cxnSpLocks/>
            <a:stCxn id="127" idx="2"/>
            <a:endCxn id="25" idx="3"/>
          </p:cNvCxnSpPr>
          <p:nvPr/>
        </p:nvCxnSpPr>
        <p:spPr>
          <a:xfrm rot="5400000">
            <a:off x="9047912" y="3546757"/>
            <a:ext cx="1190065" cy="1465404"/>
          </a:xfrm>
          <a:prstGeom prst="bentConnector2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59B1818-E7E5-E649-A6DD-552805C9031F}"/>
              </a:ext>
            </a:extLst>
          </p:cNvPr>
          <p:cNvGrpSpPr/>
          <p:nvPr/>
        </p:nvGrpSpPr>
        <p:grpSpPr>
          <a:xfrm>
            <a:off x="6966026" y="4085259"/>
            <a:ext cx="1944216" cy="1121266"/>
            <a:chOff x="7822713" y="4173404"/>
            <a:chExt cx="1944216" cy="1121266"/>
          </a:xfrm>
        </p:grpSpPr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D09FE6FD-07CF-914D-A6B7-083F8D54F978}"/>
                </a:ext>
              </a:extLst>
            </p:cNvPr>
            <p:cNvSpPr/>
            <p:nvPr/>
          </p:nvSpPr>
          <p:spPr>
            <a:xfrm>
              <a:off x="7822713" y="4173404"/>
              <a:ext cx="1487016" cy="664066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Segoe UI Symbol" panose="020B0502040204020203" pitchFamily="34" charset="0"/>
                  <a:ea typeface="Segoe UI Symbol" panose="020B0502040204020203" pitchFamily="34" charset="0"/>
                </a:rPr>
                <a:t>Execution Feedback</a:t>
              </a:r>
            </a:p>
          </p:txBody>
        </p:sp>
        <p:sp>
          <p:nvSpPr>
            <p:cNvPr id="23" name="Rounded Rectangle 22">
              <a:extLst>
                <a:ext uri="{FF2B5EF4-FFF2-40B4-BE49-F238E27FC236}">
                  <a16:creationId xmlns:a16="http://schemas.microsoft.com/office/drawing/2014/main" id="{7595F108-3187-D842-A985-BAB4268EE0D6}"/>
                </a:ext>
              </a:extLst>
            </p:cNvPr>
            <p:cNvSpPr/>
            <p:nvPr/>
          </p:nvSpPr>
          <p:spPr>
            <a:xfrm>
              <a:off x="7975113" y="4325804"/>
              <a:ext cx="1487016" cy="664066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Segoe UI Symbol" panose="020B0502040204020203" pitchFamily="34" charset="0"/>
                  <a:ea typeface="Segoe UI Symbol" panose="020B0502040204020203" pitchFamily="34" charset="0"/>
                </a:rPr>
                <a:t>Execution Feedback</a:t>
              </a:r>
            </a:p>
          </p:txBody>
        </p:sp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8D5E76B5-5556-3C41-AC7F-C30EED3BA96A}"/>
                </a:ext>
              </a:extLst>
            </p:cNvPr>
            <p:cNvSpPr/>
            <p:nvPr/>
          </p:nvSpPr>
          <p:spPr>
            <a:xfrm>
              <a:off x="8127513" y="4478204"/>
              <a:ext cx="1487016" cy="664066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Segoe UI Symbol" panose="020B0502040204020203" pitchFamily="34" charset="0"/>
                  <a:ea typeface="Segoe UI Symbol" panose="020B0502040204020203" pitchFamily="34" charset="0"/>
                </a:rPr>
                <a:t>Execution Feedback</a:t>
              </a:r>
            </a:p>
          </p:txBody>
        </p:sp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76716151-C3D9-9E40-9DAC-FF839F74E703}"/>
                </a:ext>
              </a:extLst>
            </p:cNvPr>
            <p:cNvSpPr/>
            <p:nvPr/>
          </p:nvSpPr>
          <p:spPr>
            <a:xfrm>
              <a:off x="8279913" y="4630604"/>
              <a:ext cx="1487016" cy="664066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Segoe UI Symbol" panose="020B0502040204020203" pitchFamily="34" charset="0"/>
                  <a:ea typeface="Segoe UI Symbol" panose="020B0502040204020203" pitchFamily="34" charset="0"/>
                </a:rPr>
                <a:t>Execution Feedback</a:t>
              </a:r>
              <a:r>
                <a:rPr lang="en-US" baseline="-25000" dirty="0">
                  <a:latin typeface="Segoe UI Symbol" panose="020B0502040204020203" pitchFamily="34" charset="0"/>
                  <a:ea typeface="Segoe UI Symbol" panose="020B0502040204020203" pitchFamily="34" charset="0"/>
                </a:rPr>
                <a:t>n</a:t>
              </a:r>
              <a:endParaRPr lang="en-US" dirty="0">
                <a:latin typeface="Segoe UI Symbol" panose="020B0502040204020203" pitchFamily="34" charset="0"/>
                <a:ea typeface="Segoe UI Symbol" panose="020B0502040204020203" pitchFamily="34" charset="0"/>
              </a:endParaRPr>
            </a:p>
          </p:txBody>
        </p:sp>
      </p:grp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FCB2193B-6A44-B149-ADDA-21CC8E9B5C7B}"/>
              </a:ext>
            </a:extLst>
          </p:cNvPr>
          <p:cNvSpPr/>
          <p:nvPr/>
        </p:nvSpPr>
        <p:spPr>
          <a:xfrm>
            <a:off x="3160644" y="4474666"/>
            <a:ext cx="1163249" cy="462455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Input</a:t>
            </a:r>
            <a:r>
              <a:rPr lang="en-US" baseline="-250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2</a:t>
            </a:r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’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560EC973-B98A-834E-9371-B29CD15A1432}"/>
              </a:ext>
            </a:extLst>
          </p:cNvPr>
          <p:cNvSpPr/>
          <p:nvPr/>
        </p:nvSpPr>
        <p:spPr>
          <a:xfrm>
            <a:off x="3278950" y="4644431"/>
            <a:ext cx="1163249" cy="462455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Segoe UI Symbol" panose="020B0502040204020203" pitchFamily="34" charset="0"/>
                <a:ea typeface="Segoe UI Symbol" panose="020B0502040204020203" pitchFamily="34" charset="0"/>
              </a:rPr>
              <a:t>Params</a:t>
            </a:r>
            <a:r>
              <a:rPr lang="en-US" baseline="-25000" dirty="0" err="1">
                <a:latin typeface="Segoe UI Symbol" panose="020B0502040204020203" pitchFamily="34" charset="0"/>
                <a:ea typeface="Segoe UI Symbol" panose="020B0502040204020203" pitchFamily="34" charset="0"/>
              </a:rPr>
              <a:t>n</a:t>
            </a:r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’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E040577-0FF8-3E48-835C-A48516A248C8}"/>
              </a:ext>
            </a:extLst>
          </p:cNvPr>
          <p:cNvCxnSpPr>
            <a:cxnSpLocks/>
            <a:endCxn id="28" idx="3"/>
          </p:cNvCxnSpPr>
          <p:nvPr/>
        </p:nvCxnSpPr>
        <p:spPr>
          <a:xfrm flipH="1">
            <a:off x="4442199" y="4874492"/>
            <a:ext cx="2981028" cy="1167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C8BCC2F-0F21-5844-8E7C-3A6EEFE5C616}"/>
              </a:ext>
            </a:extLst>
          </p:cNvPr>
          <p:cNvCxnSpPr>
            <a:cxnSpLocks/>
            <a:stCxn id="38" idx="3"/>
          </p:cNvCxnSpPr>
          <p:nvPr/>
        </p:nvCxnSpPr>
        <p:spPr>
          <a:xfrm>
            <a:off x="3095198" y="3027352"/>
            <a:ext cx="655358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AB4885A7-0144-E448-A762-4409C98F3D93}"/>
              </a:ext>
            </a:extLst>
          </p:cNvPr>
          <p:cNvSpPr/>
          <p:nvPr/>
        </p:nvSpPr>
        <p:spPr>
          <a:xfrm>
            <a:off x="3101725" y="2690285"/>
            <a:ext cx="5998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pick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89B7C5B-A9FB-5145-B7E1-BC81ECC233F5}"/>
              </a:ext>
            </a:extLst>
          </p:cNvPr>
          <p:cNvCxnSpPr>
            <a:cxnSpLocks/>
          </p:cNvCxnSpPr>
          <p:nvPr/>
        </p:nvCxnSpPr>
        <p:spPr>
          <a:xfrm>
            <a:off x="702055" y="2975254"/>
            <a:ext cx="800181" cy="1"/>
          </a:xfrm>
          <a:prstGeom prst="straightConnector1">
            <a:avLst/>
          </a:prstGeom>
          <a:ln w="317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3A82263B-5490-BE49-A64D-D3186D8E79EE}"/>
              </a:ext>
            </a:extLst>
          </p:cNvPr>
          <p:cNvSpPr/>
          <p:nvPr/>
        </p:nvSpPr>
        <p:spPr>
          <a:xfrm>
            <a:off x="740729" y="2591629"/>
            <a:ext cx="7393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Initial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10D73CDE-04E2-5E4A-A679-5E89D68DA59B}"/>
              </a:ext>
            </a:extLst>
          </p:cNvPr>
          <p:cNvSpPr/>
          <p:nvPr/>
        </p:nvSpPr>
        <p:spPr>
          <a:xfrm>
            <a:off x="1607985" y="2338924"/>
            <a:ext cx="1030013" cy="462455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Input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39DF879E-9F17-F84E-A1A1-7EE92B66C2E5}"/>
              </a:ext>
            </a:extLst>
          </p:cNvPr>
          <p:cNvSpPr/>
          <p:nvPr/>
        </p:nvSpPr>
        <p:spPr>
          <a:xfrm>
            <a:off x="1760385" y="2491324"/>
            <a:ext cx="1030013" cy="462455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50800" dist="12700" dir="13500000" algn="b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Input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D9A54C10-C2DC-7D48-B4C9-F32A6FE075A4}"/>
              </a:ext>
            </a:extLst>
          </p:cNvPr>
          <p:cNvSpPr/>
          <p:nvPr/>
        </p:nvSpPr>
        <p:spPr>
          <a:xfrm>
            <a:off x="1912785" y="2643724"/>
            <a:ext cx="1030013" cy="462455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outerShdw blurRad="50800" dist="12700" dir="13500000" algn="b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Input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7B48E0C6-B968-1041-8D0C-18595CF6DBBA}"/>
              </a:ext>
            </a:extLst>
          </p:cNvPr>
          <p:cNvSpPr/>
          <p:nvPr/>
        </p:nvSpPr>
        <p:spPr>
          <a:xfrm>
            <a:off x="2065185" y="2796124"/>
            <a:ext cx="1030013" cy="462455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50800" dist="12700" dir="13500000" algn="b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Params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981501B-151F-F04F-8F5E-C2EE92187249}"/>
              </a:ext>
            </a:extLst>
          </p:cNvPr>
          <p:cNvSpPr/>
          <p:nvPr/>
        </p:nvSpPr>
        <p:spPr>
          <a:xfrm>
            <a:off x="1653464" y="2043155"/>
            <a:ext cx="7825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seeds</a:t>
            </a:r>
          </a:p>
        </p:txBody>
      </p:sp>
      <p:cxnSp>
        <p:nvCxnSpPr>
          <p:cNvPr id="40" name="Elbow Connector 39">
            <a:extLst>
              <a:ext uri="{FF2B5EF4-FFF2-40B4-BE49-F238E27FC236}">
                <a16:creationId xmlns:a16="http://schemas.microsoft.com/office/drawing/2014/main" id="{14BBF7AE-7A01-DE4F-8106-6B17B55EEE80}"/>
              </a:ext>
            </a:extLst>
          </p:cNvPr>
          <p:cNvCxnSpPr>
            <a:cxnSpLocks/>
          </p:cNvCxnSpPr>
          <p:nvPr/>
        </p:nvCxnSpPr>
        <p:spPr>
          <a:xfrm rot="10800000">
            <a:off x="2580192" y="3258579"/>
            <a:ext cx="698758" cy="1617080"/>
          </a:xfrm>
          <a:prstGeom prst="bentConnector2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AC94E951-BC21-9842-AF4B-B480F5CC0FF1}"/>
              </a:ext>
            </a:extLst>
          </p:cNvPr>
          <p:cNvSpPr/>
          <p:nvPr/>
        </p:nvSpPr>
        <p:spPr>
          <a:xfrm>
            <a:off x="1960914" y="3896389"/>
            <a:ext cx="6289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save</a:t>
            </a:r>
          </a:p>
        </p:txBody>
      </p:sp>
      <p:sp>
        <p:nvSpPr>
          <p:cNvPr id="44" name="Round Diagonal Corner Rectangle 43">
            <a:extLst>
              <a:ext uri="{FF2B5EF4-FFF2-40B4-BE49-F238E27FC236}">
                <a16:creationId xmlns:a16="http://schemas.microsoft.com/office/drawing/2014/main" id="{892863F8-F50C-2240-93A4-3D4DB6B0C95C}"/>
              </a:ext>
            </a:extLst>
          </p:cNvPr>
          <p:cNvSpPr/>
          <p:nvPr/>
        </p:nvSpPr>
        <p:spPr>
          <a:xfrm>
            <a:off x="7762094" y="2693699"/>
            <a:ext cx="1216326" cy="499265"/>
          </a:xfrm>
          <a:prstGeom prst="round2Diag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Generator</a:t>
            </a:r>
          </a:p>
        </p:txBody>
      </p:sp>
      <p:cxnSp>
        <p:nvCxnSpPr>
          <p:cNvPr id="45" name="!!arrow_mutate">
            <a:extLst>
              <a:ext uri="{FF2B5EF4-FFF2-40B4-BE49-F238E27FC236}">
                <a16:creationId xmlns:a16="http://schemas.microsoft.com/office/drawing/2014/main" id="{EFAB77BC-4BE5-E64A-9021-4E363FCFBB6C}"/>
              </a:ext>
            </a:extLst>
          </p:cNvPr>
          <p:cNvCxnSpPr>
            <a:cxnSpLocks/>
          </p:cNvCxnSpPr>
          <p:nvPr/>
        </p:nvCxnSpPr>
        <p:spPr>
          <a:xfrm>
            <a:off x="7270826" y="2971667"/>
            <a:ext cx="491268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DEA3A83F-6537-164E-A918-EB89A2495029}"/>
              </a:ext>
            </a:extLst>
          </p:cNvPr>
          <p:cNvSpPr/>
          <p:nvPr/>
        </p:nvSpPr>
        <p:spPr>
          <a:xfrm>
            <a:off x="4464644" y="4524739"/>
            <a:ext cx="23970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Interesting Feedback?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52106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122EC69-3DD0-B54F-B302-2368B32F52B5}"/>
              </a:ext>
            </a:extLst>
          </p:cNvPr>
          <p:cNvSpPr/>
          <p:nvPr/>
        </p:nvSpPr>
        <p:spPr>
          <a:xfrm>
            <a:off x="4824334" y="1983508"/>
            <a:ext cx="6201206" cy="184714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Higher-level mutations via generator  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C9CF121-2674-AD41-8A32-1D134A1D6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84A6F-723A-7245-9DC7-D82FDBAE027C}" type="slidenum">
              <a:rPr lang="en-US" smtClean="0"/>
              <a:t>152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F0AECB-BF3F-9144-8CCB-E7FDF18019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Caroline Lemieux --- Expanding the Reach of Fuzzing</a:t>
            </a:r>
            <a:endParaRPr lang="en-US" dirty="0"/>
          </a:p>
        </p:txBody>
      </p:sp>
      <p:sp>
        <p:nvSpPr>
          <p:cNvPr id="113" name="Rounded Rectangle 112">
            <a:extLst>
              <a:ext uri="{FF2B5EF4-FFF2-40B4-BE49-F238E27FC236}">
                <a16:creationId xmlns:a16="http://schemas.microsoft.com/office/drawing/2014/main" id="{FC8D3875-FAF0-AE4A-8700-45F9CD6DE39B}"/>
              </a:ext>
            </a:extLst>
          </p:cNvPr>
          <p:cNvSpPr/>
          <p:nvPr/>
        </p:nvSpPr>
        <p:spPr>
          <a:xfrm>
            <a:off x="3794321" y="2796123"/>
            <a:ext cx="1030013" cy="462455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Params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504D290A-DCE6-F64D-87B7-4A81D183A1D0}"/>
              </a:ext>
            </a:extLst>
          </p:cNvPr>
          <p:cNvSpPr/>
          <p:nvPr/>
        </p:nvSpPr>
        <p:spPr>
          <a:xfrm>
            <a:off x="4848111" y="2703747"/>
            <a:ext cx="9058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mutate</a:t>
            </a:r>
          </a:p>
        </p:txBody>
      </p:sp>
      <p:cxnSp>
        <p:nvCxnSpPr>
          <p:cNvPr id="107" name="!!arrow_execute">
            <a:extLst>
              <a:ext uri="{FF2B5EF4-FFF2-40B4-BE49-F238E27FC236}">
                <a16:creationId xmlns:a16="http://schemas.microsoft.com/office/drawing/2014/main" id="{F1399671-32BC-584D-859F-F8F99976202D}"/>
              </a:ext>
            </a:extLst>
          </p:cNvPr>
          <p:cNvCxnSpPr>
            <a:cxnSpLocks/>
          </p:cNvCxnSpPr>
          <p:nvPr/>
        </p:nvCxnSpPr>
        <p:spPr>
          <a:xfrm>
            <a:off x="9009634" y="3027351"/>
            <a:ext cx="918136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Rectangle 108">
            <a:extLst>
              <a:ext uri="{FF2B5EF4-FFF2-40B4-BE49-F238E27FC236}">
                <a16:creationId xmlns:a16="http://schemas.microsoft.com/office/drawing/2014/main" id="{61F22C5E-02DD-A34B-AB17-14865FA2C790}"/>
              </a:ext>
            </a:extLst>
          </p:cNvPr>
          <p:cNvSpPr/>
          <p:nvPr/>
        </p:nvSpPr>
        <p:spPr>
          <a:xfrm>
            <a:off x="8939281" y="2359417"/>
            <a:ext cx="96334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execute</a:t>
            </a:r>
          </a:p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input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87C4B0-897E-1F4B-9948-8D5CAE829B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823F4-6A6F-5847-AA1D-979DB95F6661}" type="datetime1">
              <a:rPr lang="en-US" smtClean="0"/>
              <a:t>4/21/23</a:t>
            </a:fld>
            <a:endParaRPr lang="en-US"/>
          </a:p>
        </p:txBody>
      </p:sp>
      <p:sp>
        <p:nvSpPr>
          <p:cNvPr id="86" name="Rounded Rectangle 85">
            <a:extLst>
              <a:ext uri="{FF2B5EF4-FFF2-40B4-BE49-F238E27FC236}">
                <a16:creationId xmlns:a16="http://schemas.microsoft.com/office/drawing/2014/main" id="{54E14EAC-5232-FB4E-BAE2-97AE35AC5267}"/>
              </a:ext>
            </a:extLst>
          </p:cNvPr>
          <p:cNvSpPr/>
          <p:nvPr/>
        </p:nvSpPr>
        <p:spPr>
          <a:xfrm>
            <a:off x="5670619" y="2346106"/>
            <a:ext cx="1101198" cy="46245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Input</a:t>
            </a:r>
          </a:p>
        </p:txBody>
      </p:sp>
      <p:sp>
        <p:nvSpPr>
          <p:cNvPr id="88" name="Rounded Rectangle 87">
            <a:extLst>
              <a:ext uri="{FF2B5EF4-FFF2-40B4-BE49-F238E27FC236}">
                <a16:creationId xmlns:a16="http://schemas.microsoft.com/office/drawing/2014/main" id="{6615505A-4D0B-AD47-83EC-B118C4301BBB}"/>
              </a:ext>
            </a:extLst>
          </p:cNvPr>
          <p:cNvSpPr/>
          <p:nvPr/>
        </p:nvSpPr>
        <p:spPr>
          <a:xfrm>
            <a:off x="5823019" y="2498506"/>
            <a:ext cx="1101198" cy="462455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Input</a:t>
            </a:r>
          </a:p>
        </p:txBody>
      </p:sp>
      <p:sp>
        <p:nvSpPr>
          <p:cNvPr id="89" name="Rounded Rectangle 88">
            <a:extLst>
              <a:ext uri="{FF2B5EF4-FFF2-40B4-BE49-F238E27FC236}">
                <a16:creationId xmlns:a16="http://schemas.microsoft.com/office/drawing/2014/main" id="{AFFB58E7-702F-8C44-83F7-3D4796E82BE4}"/>
              </a:ext>
            </a:extLst>
          </p:cNvPr>
          <p:cNvSpPr/>
          <p:nvPr/>
        </p:nvSpPr>
        <p:spPr>
          <a:xfrm>
            <a:off x="5975419" y="2650906"/>
            <a:ext cx="1101198" cy="46245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Input</a:t>
            </a:r>
          </a:p>
        </p:txBody>
      </p:sp>
      <p:sp>
        <p:nvSpPr>
          <p:cNvPr id="90" name="Rounded Rectangle 89">
            <a:extLst>
              <a:ext uri="{FF2B5EF4-FFF2-40B4-BE49-F238E27FC236}">
                <a16:creationId xmlns:a16="http://schemas.microsoft.com/office/drawing/2014/main" id="{C1E8A316-B34E-4F47-BBE5-4823114CE8C0}"/>
              </a:ext>
            </a:extLst>
          </p:cNvPr>
          <p:cNvSpPr/>
          <p:nvPr/>
        </p:nvSpPr>
        <p:spPr>
          <a:xfrm>
            <a:off x="6127819" y="2803306"/>
            <a:ext cx="1101198" cy="462455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Segoe UI Symbol" panose="020B0502040204020203" pitchFamily="34" charset="0"/>
                <a:ea typeface="Segoe UI Symbol" panose="020B0502040204020203" pitchFamily="34" charset="0"/>
              </a:rPr>
              <a:t>Params</a:t>
            </a:r>
            <a:r>
              <a:rPr lang="en-US" baseline="-25000" dirty="0" err="1">
                <a:latin typeface="Segoe UI Symbol" panose="020B0502040204020203" pitchFamily="34" charset="0"/>
                <a:ea typeface="Segoe UI Symbol" panose="020B0502040204020203" pitchFamily="34" charset="0"/>
              </a:rPr>
              <a:t>n</a:t>
            </a:r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’</a:t>
            </a:r>
          </a:p>
        </p:txBody>
      </p:sp>
      <p:cxnSp>
        <p:nvCxnSpPr>
          <p:cNvPr id="111" name="!!arrow_mutate">
            <a:extLst>
              <a:ext uri="{FF2B5EF4-FFF2-40B4-BE49-F238E27FC236}">
                <a16:creationId xmlns:a16="http://schemas.microsoft.com/office/drawing/2014/main" id="{B18D3103-5EEE-0B4A-B052-CC0D10874876}"/>
              </a:ext>
            </a:extLst>
          </p:cNvPr>
          <p:cNvCxnSpPr>
            <a:cxnSpLocks/>
          </p:cNvCxnSpPr>
          <p:nvPr/>
        </p:nvCxnSpPr>
        <p:spPr>
          <a:xfrm>
            <a:off x="4875502" y="3027351"/>
            <a:ext cx="960079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1368DB9-B2F6-264D-9796-C3DE86127947}"/>
              </a:ext>
            </a:extLst>
          </p:cNvPr>
          <p:cNvGrpSpPr/>
          <p:nvPr/>
        </p:nvGrpSpPr>
        <p:grpSpPr>
          <a:xfrm>
            <a:off x="9725752" y="2384639"/>
            <a:ext cx="1299788" cy="1299788"/>
            <a:chOff x="7565191" y="2194798"/>
            <a:chExt cx="2721425" cy="2721425"/>
          </a:xfrm>
        </p:grpSpPr>
        <p:pic>
          <p:nvPicPr>
            <p:cNvPr id="127" name="Content Placeholder 7" descr="Document">
              <a:extLst>
                <a:ext uri="{FF2B5EF4-FFF2-40B4-BE49-F238E27FC236}">
                  <a16:creationId xmlns:a16="http://schemas.microsoft.com/office/drawing/2014/main" id="{52D6C96D-FB63-C54B-9294-788F8D2FBB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565191" y="2194798"/>
              <a:ext cx="2721425" cy="2721425"/>
            </a:xfrm>
            <a:prstGeom prst="rect">
              <a:avLst/>
            </a:prstGeom>
          </p:spPr>
        </p:pic>
        <p:pic>
          <p:nvPicPr>
            <p:cNvPr id="128" name="Graphic 127" descr="Bug">
              <a:extLst>
                <a:ext uri="{FF2B5EF4-FFF2-40B4-BE49-F238E27FC236}">
                  <a16:creationId xmlns:a16="http://schemas.microsoft.com/office/drawing/2014/main" id="{FB9F1201-83F3-5540-9D49-D99F541B5AD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266665" y="3630702"/>
              <a:ext cx="309381" cy="309381"/>
            </a:xfrm>
            <a:prstGeom prst="rect">
              <a:avLst/>
            </a:prstGeom>
          </p:spPr>
        </p:pic>
        <p:pic>
          <p:nvPicPr>
            <p:cNvPr id="129" name="Graphic 128" descr="Bug">
              <a:extLst>
                <a:ext uri="{FF2B5EF4-FFF2-40B4-BE49-F238E27FC236}">
                  <a16:creationId xmlns:a16="http://schemas.microsoft.com/office/drawing/2014/main" id="{4983D369-7B8E-5A4D-B0DB-38CC0C57E36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223856" y="4080208"/>
              <a:ext cx="309381" cy="309381"/>
            </a:xfrm>
            <a:prstGeom prst="rect">
              <a:avLst/>
            </a:prstGeom>
          </p:spPr>
        </p:pic>
        <p:pic>
          <p:nvPicPr>
            <p:cNvPr id="130" name="Graphic 129" descr="Bug">
              <a:extLst>
                <a:ext uri="{FF2B5EF4-FFF2-40B4-BE49-F238E27FC236}">
                  <a16:creationId xmlns:a16="http://schemas.microsoft.com/office/drawing/2014/main" id="{C13A99A9-5D92-7E42-8342-40537BA5093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223856" y="3273323"/>
              <a:ext cx="309381" cy="309381"/>
            </a:xfrm>
            <a:prstGeom prst="rect">
              <a:avLst/>
            </a:prstGeom>
          </p:spPr>
        </p:pic>
      </p:grpSp>
      <p:sp>
        <p:nvSpPr>
          <p:cNvPr id="132" name="Title 1">
            <a:extLst>
              <a:ext uri="{FF2B5EF4-FFF2-40B4-BE49-F238E27FC236}">
                <a16:creationId xmlns:a16="http://schemas.microsoft.com/office/drawing/2014/main" id="{321B62D9-5D09-FE42-A685-FD53440B96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425" y="365125"/>
            <a:ext cx="10854813" cy="1325563"/>
          </a:xfrm>
        </p:spPr>
        <p:txBody>
          <a:bodyPr/>
          <a:lstStyle/>
          <a:p>
            <a:r>
              <a:rPr lang="en-US" dirty="0"/>
              <a:t>Zest: Integrate Generator + CGF</a:t>
            </a:r>
          </a:p>
        </p:txBody>
      </p: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BE0F7B1B-95F3-A643-9A56-81FDA4DEE66D}"/>
              </a:ext>
            </a:extLst>
          </p:cNvPr>
          <p:cNvCxnSpPr>
            <a:cxnSpLocks/>
            <a:stCxn id="127" idx="2"/>
            <a:endCxn id="25" idx="3"/>
          </p:cNvCxnSpPr>
          <p:nvPr/>
        </p:nvCxnSpPr>
        <p:spPr>
          <a:xfrm rot="5400000">
            <a:off x="9047912" y="3546757"/>
            <a:ext cx="1190065" cy="1465404"/>
          </a:xfrm>
          <a:prstGeom prst="bentConnector2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59B1818-E7E5-E649-A6DD-552805C9031F}"/>
              </a:ext>
            </a:extLst>
          </p:cNvPr>
          <p:cNvGrpSpPr/>
          <p:nvPr/>
        </p:nvGrpSpPr>
        <p:grpSpPr>
          <a:xfrm>
            <a:off x="6966026" y="4085259"/>
            <a:ext cx="1944216" cy="1121266"/>
            <a:chOff x="7822713" y="4173404"/>
            <a:chExt cx="1944216" cy="1121266"/>
          </a:xfrm>
        </p:grpSpPr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D09FE6FD-07CF-914D-A6B7-083F8D54F978}"/>
                </a:ext>
              </a:extLst>
            </p:cNvPr>
            <p:cNvSpPr/>
            <p:nvPr/>
          </p:nvSpPr>
          <p:spPr>
            <a:xfrm>
              <a:off x="7822713" y="4173404"/>
              <a:ext cx="1487016" cy="664066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Segoe UI Symbol" panose="020B0502040204020203" pitchFamily="34" charset="0"/>
                  <a:ea typeface="Segoe UI Symbol" panose="020B0502040204020203" pitchFamily="34" charset="0"/>
                </a:rPr>
                <a:t>Execution Feedback</a:t>
              </a:r>
            </a:p>
          </p:txBody>
        </p:sp>
        <p:sp>
          <p:nvSpPr>
            <p:cNvPr id="23" name="Rounded Rectangle 22">
              <a:extLst>
                <a:ext uri="{FF2B5EF4-FFF2-40B4-BE49-F238E27FC236}">
                  <a16:creationId xmlns:a16="http://schemas.microsoft.com/office/drawing/2014/main" id="{7595F108-3187-D842-A985-BAB4268EE0D6}"/>
                </a:ext>
              </a:extLst>
            </p:cNvPr>
            <p:cNvSpPr/>
            <p:nvPr/>
          </p:nvSpPr>
          <p:spPr>
            <a:xfrm>
              <a:off x="7975113" y="4325804"/>
              <a:ext cx="1487016" cy="664066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Segoe UI Symbol" panose="020B0502040204020203" pitchFamily="34" charset="0"/>
                  <a:ea typeface="Segoe UI Symbol" panose="020B0502040204020203" pitchFamily="34" charset="0"/>
                </a:rPr>
                <a:t>Execution Feedback</a:t>
              </a:r>
            </a:p>
          </p:txBody>
        </p:sp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8D5E76B5-5556-3C41-AC7F-C30EED3BA96A}"/>
                </a:ext>
              </a:extLst>
            </p:cNvPr>
            <p:cNvSpPr/>
            <p:nvPr/>
          </p:nvSpPr>
          <p:spPr>
            <a:xfrm>
              <a:off x="8127513" y="4478204"/>
              <a:ext cx="1487016" cy="664066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Segoe UI Symbol" panose="020B0502040204020203" pitchFamily="34" charset="0"/>
                  <a:ea typeface="Segoe UI Symbol" panose="020B0502040204020203" pitchFamily="34" charset="0"/>
                </a:rPr>
                <a:t>Execution Feedback</a:t>
              </a:r>
            </a:p>
          </p:txBody>
        </p:sp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76716151-C3D9-9E40-9DAC-FF839F74E703}"/>
                </a:ext>
              </a:extLst>
            </p:cNvPr>
            <p:cNvSpPr/>
            <p:nvPr/>
          </p:nvSpPr>
          <p:spPr>
            <a:xfrm>
              <a:off x="8279913" y="4630604"/>
              <a:ext cx="1487016" cy="664066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Segoe UI Symbol" panose="020B0502040204020203" pitchFamily="34" charset="0"/>
                  <a:ea typeface="Segoe UI Symbol" panose="020B0502040204020203" pitchFamily="34" charset="0"/>
                </a:rPr>
                <a:t>Execution Feedback</a:t>
              </a:r>
              <a:r>
                <a:rPr lang="en-US" baseline="-25000" dirty="0">
                  <a:latin typeface="Segoe UI Symbol" panose="020B0502040204020203" pitchFamily="34" charset="0"/>
                  <a:ea typeface="Segoe UI Symbol" panose="020B0502040204020203" pitchFamily="34" charset="0"/>
                </a:rPr>
                <a:t>n</a:t>
              </a:r>
              <a:endParaRPr lang="en-US" dirty="0">
                <a:latin typeface="Segoe UI Symbol" panose="020B0502040204020203" pitchFamily="34" charset="0"/>
                <a:ea typeface="Segoe UI Symbol" panose="020B0502040204020203" pitchFamily="34" charset="0"/>
              </a:endParaRPr>
            </a:p>
          </p:txBody>
        </p:sp>
      </p:grp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FCB2193B-6A44-B149-ADDA-21CC8E9B5C7B}"/>
              </a:ext>
            </a:extLst>
          </p:cNvPr>
          <p:cNvSpPr/>
          <p:nvPr/>
        </p:nvSpPr>
        <p:spPr>
          <a:xfrm>
            <a:off x="3160644" y="4474666"/>
            <a:ext cx="1163249" cy="462455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Input</a:t>
            </a:r>
            <a:r>
              <a:rPr lang="en-US" baseline="-250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2</a:t>
            </a:r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’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560EC973-B98A-834E-9371-B29CD15A1432}"/>
              </a:ext>
            </a:extLst>
          </p:cNvPr>
          <p:cNvSpPr/>
          <p:nvPr/>
        </p:nvSpPr>
        <p:spPr>
          <a:xfrm>
            <a:off x="3278950" y="4644431"/>
            <a:ext cx="1163249" cy="462455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Segoe UI Symbol" panose="020B0502040204020203" pitchFamily="34" charset="0"/>
                <a:ea typeface="Segoe UI Symbol" panose="020B0502040204020203" pitchFamily="34" charset="0"/>
              </a:rPr>
              <a:t>Params</a:t>
            </a:r>
            <a:r>
              <a:rPr lang="en-US" baseline="-25000" dirty="0" err="1">
                <a:latin typeface="Segoe UI Symbol" panose="020B0502040204020203" pitchFamily="34" charset="0"/>
                <a:ea typeface="Segoe UI Symbol" panose="020B0502040204020203" pitchFamily="34" charset="0"/>
              </a:rPr>
              <a:t>n</a:t>
            </a:r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’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E040577-0FF8-3E48-835C-A48516A248C8}"/>
              </a:ext>
            </a:extLst>
          </p:cNvPr>
          <p:cNvCxnSpPr>
            <a:cxnSpLocks/>
            <a:endCxn id="28" idx="3"/>
          </p:cNvCxnSpPr>
          <p:nvPr/>
        </p:nvCxnSpPr>
        <p:spPr>
          <a:xfrm flipH="1">
            <a:off x="4442199" y="4874492"/>
            <a:ext cx="2981028" cy="1167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C8BCC2F-0F21-5844-8E7C-3A6EEFE5C616}"/>
              </a:ext>
            </a:extLst>
          </p:cNvPr>
          <p:cNvCxnSpPr>
            <a:cxnSpLocks/>
            <a:stCxn id="38" idx="3"/>
          </p:cNvCxnSpPr>
          <p:nvPr/>
        </p:nvCxnSpPr>
        <p:spPr>
          <a:xfrm>
            <a:off x="3095198" y="3027352"/>
            <a:ext cx="655358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AB4885A7-0144-E448-A762-4409C98F3D93}"/>
              </a:ext>
            </a:extLst>
          </p:cNvPr>
          <p:cNvSpPr/>
          <p:nvPr/>
        </p:nvSpPr>
        <p:spPr>
          <a:xfrm>
            <a:off x="3101725" y="2690285"/>
            <a:ext cx="5998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pick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89B7C5B-A9FB-5145-B7E1-BC81ECC233F5}"/>
              </a:ext>
            </a:extLst>
          </p:cNvPr>
          <p:cNvCxnSpPr>
            <a:cxnSpLocks/>
          </p:cNvCxnSpPr>
          <p:nvPr/>
        </p:nvCxnSpPr>
        <p:spPr>
          <a:xfrm>
            <a:off x="702055" y="2975254"/>
            <a:ext cx="800181" cy="1"/>
          </a:xfrm>
          <a:prstGeom prst="straightConnector1">
            <a:avLst/>
          </a:prstGeom>
          <a:ln w="317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3A82263B-5490-BE49-A64D-D3186D8E79EE}"/>
              </a:ext>
            </a:extLst>
          </p:cNvPr>
          <p:cNvSpPr/>
          <p:nvPr/>
        </p:nvSpPr>
        <p:spPr>
          <a:xfrm>
            <a:off x="740729" y="2591629"/>
            <a:ext cx="7393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Initial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10D73CDE-04E2-5E4A-A679-5E89D68DA59B}"/>
              </a:ext>
            </a:extLst>
          </p:cNvPr>
          <p:cNvSpPr/>
          <p:nvPr/>
        </p:nvSpPr>
        <p:spPr>
          <a:xfrm>
            <a:off x="1607985" y="2338924"/>
            <a:ext cx="1030013" cy="462455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Input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39DF879E-9F17-F84E-A1A1-7EE92B66C2E5}"/>
              </a:ext>
            </a:extLst>
          </p:cNvPr>
          <p:cNvSpPr/>
          <p:nvPr/>
        </p:nvSpPr>
        <p:spPr>
          <a:xfrm>
            <a:off x="1760385" y="2491324"/>
            <a:ext cx="1030013" cy="462455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50800" dist="12700" dir="13500000" algn="b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Input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D9A54C10-C2DC-7D48-B4C9-F32A6FE075A4}"/>
              </a:ext>
            </a:extLst>
          </p:cNvPr>
          <p:cNvSpPr/>
          <p:nvPr/>
        </p:nvSpPr>
        <p:spPr>
          <a:xfrm>
            <a:off x="1912785" y="2643724"/>
            <a:ext cx="1030013" cy="462455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outerShdw blurRad="50800" dist="12700" dir="13500000" algn="b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Input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7B48E0C6-B968-1041-8D0C-18595CF6DBBA}"/>
              </a:ext>
            </a:extLst>
          </p:cNvPr>
          <p:cNvSpPr/>
          <p:nvPr/>
        </p:nvSpPr>
        <p:spPr>
          <a:xfrm>
            <a:off x="2065185" y="2796124"/>
            <a:ext cx="1030013" cy="462455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50800" dist="12700" dir="13500000" algn="b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Params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981501B-151F-F04F-8F5E-C2EE92187249}"/>
              </a:ext>
            </a:extLst>
          </p:cNvPr>
          <p:cNvSpPr/>
          <p:nvPr/>
        </p:nvSpPr>
        <p:spPr>
          <a:xfrm>
            <a:off x="1653464" y="2043155"/>
            <a:ext cx="7825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seeds</a:t>
            </a:r>
          </a:p>
        </p:txBody>
      </p:sp>
      <p:cxnSp>
        <p:nvCxnSpPr>
          <p:cNvPr id="40" name="Elbow Connector 39">
            <a:extLst>
              <a:ext uri="{FF2B5EF4-FFF2-40B4-BE49-F238E27FC236}">
                <a16:creationId xmlns:a16="http://schemas.microsoft.com/office/drawing/2014/main" id="{14BBF7AE-7A01-DE4F-8106-6B17B55EEE80}"/>
              </a:ext>
            </a:extLst>
          </p:cNvPr>
          <p:cNvCxnSpPr>
            <a:cxnSpLocks/>
          </p:cNvCxnSpPr>
          <p:nvPr/>
        </p:nvCxnSpPr>
        <p:spPr>
          <a:xfrm rot="10800000">
            <a:off x="2580192" y="3258579"/>
            <a:ext cx="698758" cy="1617080"/>
          </a:xfrm>
          <a:prstGeom prst="bentConnector2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AC94E951-BC21-9842-AF4B-B480F5CC0FF1}"/>
              </a:ext>
            </a:extLst>
          </p:cNvPr>
          <p:cNvSpPr/>
          <p:nvPr/>
        </p:nvSpPr>
        <p:spPr>
          <a:xfrm>
            <a:off x="1960914" y="3896389"/>
            <a:ext cx="6289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save</a:t>
            </a:r>
          </a:p>
        </p:txBody>
      </p:sp>
      <p:sp>
        <p:nvSpPr>
          <p:cNvPr id="44" name="Round Diagonal Corner Rectangle 43">
            <a:extLst>
              <a:ext uri="{FF2B5EF4-FFF2-40B4-BE49-F238E27FC236}">
                <a16:creationId xmlns:a16="http://schemas.microsoft.com/office/drawing/2014/main" id="{892863F8-F50C-2240-93A4-3D4DB6B0C95C}"/>
              </a:ext>
            </a:extLst>
          </p:cNvPr>
          <p:cNvSpPr/>
          <p:nvPr/>
        </p:nvSpPr>
        <p:spPr>
          <a:xfrm>
            <a:off x="7762094" y="2693699"/>
            <a:ext cx="1216326" cy="499265"/>
          </a:xfrm>
          <a:prstGeom prst="round2Diag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Generator</a:t>
            </a:r>
          </a:p>
        </p:txBody>
      </p:sp>
      <p:cxnSp>
        <p:nvCxnSpPr>
          <p:cNvPr id="45" name="!!arrow_mutate">
            <a:extLst>
              <a:ext uri="{FF2B5EF4-FFF2-40B4-BE49-F238E27FC236}">
                <a16:creationId xmlns:a16="http://schemas.microsoft.com/office/drawing/2014/main" id="{EFAB77BC-4BE5-E64A-9021-4E363FCFBB6C}"/>
              </a:ext>
            </a:extLst>
          </p:cNvPr>
          <p:cNvCxnSpPr>
            <a:cxnSpLocks/>
          </p:cNvCxnSpPr>
          <p:nvPr/>
        </p:nvCxnSpPr>
        <p:spPr>
          <a:xfrm>
            <a:off x="7270826" y="2971667"/>
            <a:ext cx="491268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DEA3A83F-6537-164E-A918-EB89A2495029}"/>
              </a:ext>
            </a:extLst>
          </p:cNvPr>
          <p:cNvSpPr/>
          <p:nvPr/>
        </p:nvSpPr>
        <p:spPr>
          <a:xfrm>
            <a:off x="4464644" y="4524739"/>
            <a:ext cx="23970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Interesting Feedback?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72735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149995-D1BE-1642-99E3-299BD4B8E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Zest</a:t>
            </a:r>
            <a:r>
              <a:rPr lang="en-US" dirty="0"/>
              <a:t> finds complex semantic bugs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D060CD-5BB5-BE4D-B7E4-65158F1E81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0409" y="4662847"/>
            <a:ext cx="4984897" cy="73152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000" b="1" dirty="0" err="1">
                <a:solidFill>
                  <a:schemeClr val="accent2"/>
                </a:solidFill>
              </a:rPr>
              <a:t>IllegalStateException</a:t>
            </a:r>
            <a:r>
              <a:rPr lang="en-US" sz="2000" b="1" dirty="0">
                <a:solidFill>
                  <a:schemeClr val="accent2"/>
                </a:solidFill>
              </a:rPr>
              <a:t> in </a:t>
            </a:r>
            <a:r>
              <a:rPr lang="en-US" sz="2000" b="1" dirty="0" err="1">
                <a:solidFill>
                  <a:schemeClr val="accent2"/>
                </a:solidFill>
              </a:rPr>
              <a:t>VarCheck</a:t>
            </a:r>
            <a:r>
              <a:rPr lang="en-US" sz="2000" dirty="0"/>
              <a:t> </a:t>
            </a:r>
            <a:br>
              <a:rPr lang="en-US" sz="2000" dirty="0"/>
            </a:br>
            <a:r>
              <a:rPr lang="en-US" sz="2000" dirty="0"/>
              <a:t>during optimization</a:t>
            </a:r>
          </a:p>
        </p:txBody>
      </p:sp>
      <p:pic>
        <p:nvPicPr>
          <p:cNvPr id="1028" name="Picture 4" descr="https://lh6.googleusercontent.com/4u4NccpvFKc0vXg-ENKd6XGPIEpHJle13O0c08MpvAShE_5bNLkxIsKN_JfMJyDLMZpA1JgypHKbcmYo-0GrXCO6VCSb26o4nNKWC3v5xe3GzdSPlJg8zAQ7vW64Hg6VZsAzL0njHyU">
            <a:extLst>
              <a:ext uri="{FF2B5EF4-FFF2-40B4-BE49-F238E27FC236}">
                <a16:creationId xmlns:a16="http://schemas.microsoft.com/office/drawing/2014/main" id="{14F241B9-49EA-A840-A321-1C4110B536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1" y="1700355"/>
            <a:ext cx="6031624" cy="264276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20E3A900-7325-4842-AAFE-5C594BFD012D}"/>
              </a:ext>
            </a:extLst>
          </p:cNvPr>
          <p:cNvSpPr/>
          <p:nvPr/>
        </p:nvSpPr>
        <p:spPr>
          <a:xfrm>
            <a:off x="3179135" y="2650928"/>
            <a:ext cx="1834299" cy="1060192"/>
          </a:xfrm>
          <a:prstGeom prst="ellipse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E856066F-7FA5-8140-9FCC-4C96A806C8D0}"/>
              </a:ext>
            </a:extLst>
          </p:cNvPr>
          <p:cNvSpPr/>
          <p:nvPr/>
        </p:nvSpPr>
        <p:spPr>
          <a:xfrm>
            <a:off x="150214" y="4580114"/>
            <a:ext cx="3995056" cy="1325563"/>
          </a:xfrm>
          <a:prstGeom prst="wedgeRoundRectCallout">
            <a:avLst>
              <a:gd name="adj1" fmla="val 35576"/>
              <a:gd name="adj2" fmla="val -115671"/>
              <a:gd name="adj3" fmla="val 16667"/>
            </a:avLst>
          </a:prstGeom>
          <a:ln w="7620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Unreachable statement…</a:t>
            </a:r>
          </a:p>
          <a:p>
            <a:pPr algn="ctr"/>
            <a:r>
              <a:rPr lang="en-US" sz="24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but not dead code!</a:t>
            </a:r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E5A1B59C-41B1-9F41-9F05-8CA368530E13}"/>
              </a:ext>
            </a:extLst>
          </p:cNvPr>
          <p:cNvSpPr/>
          <p:nvPr/>
        </p:nvSpPr>
        <p:spPr>
          <a:xfrm>
            <a:off x="7102549" y="2817628"/>
            <a:ext cx="1297172" cy="4146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84C286D-4D1C-2A4E-A344-6826E8D5534D}"/>
              </a:ext>
            </a:extLst>
          </p:cNvPr>
          <p:cNvGrpSpPr/>
          <p:nvPr/>
        </p:nvGrpSpPr>
        <p:grpSpPr>
          <a:xfrm>
            <a:off x="8537076" y="1838227"/>
            <a:ext cx="2733633" cy="1410675"/>
            <a:chOff x="8537076" y="1838227"/>
            <a:chExt cx="2733633" cy="141067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33718B3-17E3-E049-B81C-A2A438EE706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315356" y="1838227"/>
              <a:ext cx="955858" cy="955858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BFA220F-4615-114B-8E7C-880892E3A0D6}"/>
                </a:ext>
              </a:extLst>
            </p:cNvPr>
            <p:cNvSpPr/>
            <p:nvPr/>
          </p:nvSpPr>
          <p:spPr>
            <a:xfrm>
              <a:off x="8537076" y="2879570"/>
              <a:ext cx="273363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latin typeface="Segoe UI Symbol" panose="020B0502040204020203" pitchFamily="34" charset="0"/>
                  <a:ea typeface="Segoe UI Symbol" panose="020B0502040204020203" pitchFamily="34" charset="0"/>
                </a:rPr>
                <a:t>Google Closure Compiler</a:t>
              </a:r>
            </a:p>
          </p:txBody>
        </p:sp>
      </p:grpSp>
      <p:sp>
        <p:nvSpPr>
          <p:cNvPr id="9" name="Down Arrow 8">
            <a:extLst>
              <a:ext uri="{FF2B5EF4-FFF2-40B4-BE49-F238E27FC236}">
                <a16:creationId xmlns:a16="http://schemas.microsoft.com/office/drawing/2014/main" id="{AE06099E-F262-BD4A-B5FB-2346723C6F92}"/>
              </a:ext>
            </a:extLst>
          </p:cNvPr>
          <p:cNvSpPr/>
          <p:nvPr/>
        </p:nvSpPr>
        <p:spPr>
          <a:xfrm>
            <a:off x="9643730" y="3429000"/>
            <a:ext cx="414670" cy="105374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1EC6E36-5179-E948-AE31-AEFE227EDEC0}"/>
              </a:ext>
            </a:extLst>
          </p:cNvPr>
          <p:cNvSpPr/>
          <p:nvPr/>
        </p:nvSpPr>
        <p:spPr>
          <a:xfrm>
            <a:off x="9725563" y="122079"/>
            <a:ext cx="235673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800" dirty="0">
                <a:solidFill>
                  <a:schemeClr val="accent3"/>
                </a:solidFill>
              </a:rPr>
              <a:t>Closure Logo CC-by-SA 4.0:</a:t>
            </a:r>
            <a:br>
              <a:rPr lang="en-US" sz="800" dirty="0">
                <a:solidFill>
                  <a:schemeClr val="accent3"/>
                </a:solidFill>
              </a:rPr>
            </a:br>
            <a:r>
              <a:rPr lang="en-US" sz="800" dirty="0">
                <a:solidFill>
                  <a:schemeClr val="accent3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</a:t>
            </a:r>
            <a:r>
              <a:rPr lang="en-US" sz="800" dirty="0">
                <a:solidFill>
                  <a:schemeClr val="accent3"/>
                </a:solidFill>
              </a:rPr>
              <a:t> </a:t>
            </a:r>
            <a:r>
              <a:rPr lang="en-US" sz="800" dirty="0">
                <a:solidFill>
                  <a:schemeClr val="accent3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://en.wikipedia.org/wiki/File:Closure_logo.svg</a:t>
            </a:r>
            <a:endParaRPr lang="en-US" sz="800" dirty="0">
              <a:solidFill>
                <a:schemeClr val="accent3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91FFD8A-2D23-0D4C-B023-37711A9EF865}"/>
              </a:ext>
            </a:extLst>
          </p:cNvPr>
          <p:cNvSpPr/>
          <p:nvPr/>
        </p:nvSpPr>
        <p:spPr>
          <a:xfrm>
            <a:off x="3570549" y="3948117"/>
            <a:ext cx="33865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Zest-generated JavaScript input</a:t>
            </a:r>
          </a:p>
        </p:txBody>
      </p:sp>
      <p:pic>
        <p:nvPicPr>
          <p:cNvPr id="15" name="Graphic 14" descr="Ladybug">
            <a:extLst>
              <a:ext uri="{FF2B5EF4-FFF2-40B4-BE49-F238E27FC236}">
                <a16:creationId xmlns:a16="http://schemas.microsoft.com/office/drawing/2014/main" id="{4C76320D-EE33-4144-A84C-0AD3D1D9B7B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994257" y="4201066"/>
            <a:ext cx="457200" cy="457200"/>
          </a:xfrm>
          <a:prstGeom prst="rect">
            <a:avLst/>
          </a:prstGeom>
        </p:spPr>
      </p:pic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FC65C27F-B5F8-E14E-B406-8F8D9A9C6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84A6F-723A-7245-9DC7-D82FDBAE027C}" type="slidenum">
              <a:rPr lang="en-US" smtClean="0"/>
              <a:t>153</a:t>
            </a:fld>
            <a:endParaRPr lang="en-US"/>
          </a:p>
        </p:txBody>
      </p: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748BAE0E-560E-B247-B1AF-06EE630350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Caroline Lemieux --- Expanding the Reach of Fuzzing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D2086C7F-98AD-1848-880F-58FA792BD8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3E227-81B6-B144-9249-6B32F8F70E4D}" type="datetime1">
              <a:rPr lang="en-US" smtClean="0"/>
              <a:t>4/21/23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068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8" grpId="0" animBg="1"/>
      <p:bldP spid="4" grpId="0" animBg="1"/>
      <p:bldP spid="9" grpId="0" animBg="1"/>
    </p:bld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148C0E05-E68E-5F44-BA79-BA1C34E4DA7D}"/>
              </a:ext>
            </a:extLst>
          </p:cNvPr>
          <p:cNvSpPr/>
          <p:nvPr/>
        </p:nvSpPr>
        <p:spPr>
          <a:xfrm>
            <a:off x="2919350" y="1318437"/>
            <a:ext cx="6353299" cy="847110"/>
          </a:xfrm>
          <a:prstGeom prst="roundRect">
            <a:avLst>
              <a:gd name="adj" fmla="val 4069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dirty="0">
                <a:solidFill>
                  <a:schemeClr val="tx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Performance Bugs</a:t>
            </a:r>
          </a:p>
        </p:txBody>
      </p:sp>
      <p:pic>
        <p:nvPicPr>
          <p:cNvPr id="20" name="Graphic 19" descr="Butterfly">
            <a:extLst>
              <a:ext uri="{FF2B5EF4-FFF2-40B4-BE49-F238E27FC236}">
                <a16:creationId xmlns:a16="http://schemas.microsoft.com/office/drawing/2014/main" id="{0A550C59-A8B5-524B-9768-4688A447A9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58242" y="1297584"/>
            <a:ext cx="914400" cy="914400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B3266D-01EA-0F41-BE39-9CB79449B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B39AC-F30E-7845-BB94-CB0CC0057E30}" type="datetime1">
              <a:rPr lang="en-US" smtClean="0"/>
              <a:t>4/21/23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2921C1-B4D4-9042-B429-C2CE647AFD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Caroline Lemieux --- Expanding the Reach of Fuzzing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B88DFB-D69E-6E43-96A2-C6B901716E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9A0EA-CFA7-AC46-B8D1-7520C822D2F1}" type="slidenum">
              <a:rPr lang="en-US" smtClean="0"/>
              <a:t>154</a:t>
            </a:fld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4EF93D5-613B-F744-B686-228CAD59C48F}"/>
              </a:ext>
            </a:extLst>
          </p:cNvPr>
          <p:cNvSpPr/>
          <p:nvPr/>
        </p:nvSpPr>
        <p:spPr>
          <a:xfrm>
            <a:off x="2919355" y="260521"/>
            <a:ext cx="6353299" cy="847110"/>
          </a:xfrm>
          <a:prstGeom prst="roundRect">
            <a:avLst>
              <a:gd name="adj" fmla="val 4069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Background on Fuzzing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82DAE01-E01D-9041-8B40-2562AF0779B2}"/>
              </a:ext>
            </a:extLst>
          </p:cNvPr>
          <p:cNvSpPr/>
          <p:nvPr/>
        </p:nvSpPr>
        <p:spPr>
          <a:xfrm>
            <a:off x="2919350" y="4516686"/>
            <a:ext cx="6353299" cy="847110"/>
          </a:xfrm>
          <a:prstGeom prst="roundRect">
            <a:avLst>
              <a:gd name="adj" fmla="val 4069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dirty="0">
                <a:solidFill>
                  <a:schemeClr val="tx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Smart Generators</a:t>
            </a:r>
          </a:p>
        </p:txBody>
      </p:sp>
      <p:sp>
        <p:nvSpPr>
          <p:cNvPr id="12" name="!!plz">
            <a:extLst>
              <a:ext uri="{FF2B5EF4-FFF2-40B4-BE49-F238E27FC236}">
                <a16:creationId xmlns:a16="http://schemas.microsoft.com/office/drawing/2014/main" id="{519B3489-33E0-6F46-AB55-D815B54D4F09}"/>
              </a:ext>
            </a:extLst>
          </p:cNvPr>
          <p:cNvSpPr/>
          <p:nvPr/>
        </p:nvSpPr>
        <p:spPr>
          <a:xfrm>
            <a:off x="1974672" y="2414313"/>
            <a:ext cx="8513857" cy="1923215"/>
          </a:xfrm>
          <a:prstGeom prst="roundRect">
            <a:avLst>
              <a:gd name="adj" fmla="val 4069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3600" dirty="0">
              <a:solidFill>
                <a:schemeClr val="tx1"/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D8FB7CAD-C285-DF49-BFAB-1AA1BD99A5CA}"/>
              </a:ext>
            </a:extLst>
          </p:cNvPr>
          <p:cNvSpPr/>
          <p:nvPr/>
        </p:nvSpPr>
        <p:spPr>
          <a:xfrm>
            <a:off x="2919350" y="5562873"/>
            <a:ext cx="6353299" cy="847110"/>
          </a:xfrm>
          <a:prstGeom prst="roundRect">
            <a:avLst>
              <a:gd name="adj" fmla="val 4069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Future Directions</a:t>
            </a:r>
          </a:p>
        </p:txBody>
      </p:sp>
      <p:pic>
        <p:nvPicPr>
          <p:cNvPr id="19" name="Graphic 18" descr="Head with gears">
            <a:extLst>
              <a:ext uri="{FF2B5EF4-FFF2-40B4-BE49-F238E27FC236}">
                <a16:creationId xmlns:a16="http://schemas.microsoft.com/office/drawing/2014/main" id="{932CBDDA-60F3-934A-93F8-D41D9FC563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58246" y="4504475"/>
            <a:ext cx="914400" cy="9144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036A8BC5-BC79-394B-A2CE-98AD4F3F2A3A}"/>
              </a:ext>
            </a:extLst>
          </p:cNvPr>
          <p:cNvSpPr/>
          <p:nvPr/>
        </p:nvSpPr>
        <p:spPr>
          <a:xfrm>
            <a:off x="1013908" y="4432438"/>
            <a:ext cx="10436352" cy="1992823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E126811-8683-814C-A25E-D40B81418326}"/>
              </a:ext>
            </a:extLst>
          </p:cNvPr>
          <p:cNvSpPr/>
          <p:nvPr/>
        </p:nvSpPr>
        <p:spPr>
          <a:xfrm>
            <a:off x="730451" y="122994"/>
            <a:ext cx="10436352" cy="2112161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ACC3233-6766-064D-BE1F-4A2EA0C7097F}"/>
              </a:ext>
            </a:extLst>
          </p:cNvPr>
          <p:cNvSpPr txBox="1"/>
          <p:nvPr/>
        </p:nvSpPr>
        <p:spPr>
          <a:xfrm>
            <a:off x="3414161" y="2405124"/>
            <a:ext cx="718740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FairFuzz</a:t>
            </a:r>
            <a:endParaRPr lang="en-US" sz="22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r>
              <a:rPr lang="en-US" sz="2200" b="1" u="sng" dirty="0">
                <a:latin typeface="Segoe UI Symbol" panose="020B0502040204020203" pitchFamily="34" charset="0"/>
                <a:ea typeface="Segoe UI Symbol" panose="020B0502040204020203" pitchFamily="34" charset="0"/>
              </a:rPr>
              <a:t>Lemieux</a:t>
            </a:r>
            <a:r>
              <a:rPr lang="en-US" sz="22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 &amp; Sen. ASE ‘18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61FBFE8-4C22-C541-AF78-560C3EE8D5F3}"/>
              </a:ext>
            </a:extLst>
          </p:cNvPr>
          <p:cNvSpPr txBox="1"/>
          <p:nvPr/>
        </p:nvSpPr>
        <p:spPr>
          <a:xfrm>
            <a:off x="3414162" y="3349614"/>
            <a:ext cx="718740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Zest</a:t>
            </a:r>
            <a:endParaRPr lang="en-US" sz="22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r>
              <a:rPr lang="en-US" sz="22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Padhye, </a:t>
            </a:r>
            <a:r>
              <a:rPr lang="en-US" sz="2200" b="1" u="sng" dirty="0">
                <a:latin typeface="Segoe UI Symbol" panose="020B0502040204020203" pitchFamily="34" charset="0"/>
                <a:ea typeface="Segoe UI Symbol" panose="020B0502040204020203" pitchFamily="34" charset="0"/>
              </a:rPr>
              <a:t>Lemieux</a:t>
            </a:r>
            <a:r>
              <a:rPr lang="en-US" sz="22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, Sen, Papadakis &amp; Le </a:t>
            </a:r>
            <a:r>
              <a:rPr lang="en-US" sz="2200" dirty="0" err="1">
                <a:latin typeface="Segoe UI Symbol" panose="020B0502040204020203" pitchFamily="34" charset="0"/>
                <a:ea typeface="Segoe UI Symbol" panose="020B0502040204020203" pitchFamily="34" charset="0"/>
              </a:rPr>
              <a:t>Traon</a:t>
            </a:r>
            <a:r>
              <a:rPr lang="en-US" sz="22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. ISSTA ‘19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3904E9AA-FC97-7943-9F04-517380D12D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89724" y="2490953"/>
            <a:ext cx="1341388" cy="867276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FA2F48B1-C98A-C54F-9B9A-26A19E8D26A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452239" y="3370440"/>
            <a:ext cx="823373" cy="830997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7DB0BD4A-9DBA-0941-AB5D-791FAC588CBA}"/>
              </a:ext>
            </a:extLst>
          </p:cNvPr>
          <p:cNvSpPr/>
          <p:nvPr/>
        </p:nvSpPr>
        <p:spPr>
          <a:xfrm>
            <a:off x="5453146" y="3223474"/>
            <a:ext cx="4988491" cy="598496"/>
          </a:xfrm>
          <a:prstGeom prst="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 w="50800" h="50800"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00" dirty="0">
                <a:solidFill>
                  <a:schemeClr val="accent4">
                    <a:lumMod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ACM/SIGSOFT Distinguished Artifact Award, </a:t>
            </a:r>
          </a:p>
          <a:p>
            <a:pPr algn="ctr"/>
            <a:r>
              <a:rPr lang="en-US" sz="1900" dirty="0">
                <a:solidFill>
                  <a:schemeClr val="accent4">
                    <a:lumMod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Tool Demonstration Award</a:t>
            </a:r>
          </a:p>
        </p:txBody>
      </p:sp>
    </p:spTree>
    <p:extLst>
      <p:ext uri="{BB962C8B-B14F-4D97-AF65-F5344CB8AC3E}">
        <p14:creationId xmlns:p14="http://schemas.microsoft.com/office/powerpoint/2010/main" val="25612973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148C0E05-E68E-5F44-BA79-BA1C34E4DA7D}"/>
              </a:ext>
            </a:extLst>
          </p:cNvPr>
          <p:cNvSpPr/>
          <p:nvPr/>
        </p:nvSpPr>
        <p:spPr>
          <a:xfrm>
            <a:off x="2919350" y="1318437"/>
            <a:ext cx="6353299" cy="847110"/>
          </a:xfrm>
          <a:prstGeom prst="roundRect">
            <a:avLst>
              <a:gd name="adj" fmla="val 4069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dirty="0">
                <a:solidFill>
                  <a:schemeClr val="tx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Performance Bugs</a:t>
            </a:r>
          </a:p>
        </p:txBody>
      </p:sp>
      <p:pic>
        <p:nvPicPr>
          <p:cNvPr id="20" name="Graphic 19" descr="Butterfly">
            <a:extLst>
              <a:ext uri="{FF2B5EF4-FFF2-40B4-BE49-F238E27FC236}">
                <a16:creationId xmlns:a16="http://schemas.microsoft.com/office/drawing/2014/main" id="{0A550C59-A8B5-524B-9768-4688A447A9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58242" y="1297584"/>
            <a:ext cx="914400" cy="914400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B3266D-01EA-0F41-BE39-9CB79449B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B39AC-F30E-7845-BB94-CB0CC0057E30}" type="datetime1">
              <a:rPr lang="en-US" smtClean="0"/>
              <a:t>4/21/23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2921C1-B4D4-9042-B429-C2CE647AFD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Caroline Lemieux --- Expanding the Reach of Fuzzing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B88DFB-D69E-6E43-96A2-C6B901716E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9A0EA-CFA7-AC46-B8D1-7520C822D2F1}" type="slidenum">
              <a:rPr lang="en-US" smtClean="0"/>
              <a:t>155</a:t>
            </a:fld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4EF93D5-613B-F744-B686-228CAD59C48F}"/>
              </a:ext>
            </a:extLst>
          </p:cNvPr>
          <p:cNvSpPr/>
          <p:nvPr/>
        </p:nvSpPr>
        <p:spPr>
          <a:xfrm>
            <a:off x="2919355" y="260521"/>
            <a:ext cx="6353299" cy="847110"/>
          </a:xfrm>
          <a:prstGeom prst="roundRect">
            <a:avLst>
              <a:gd name="adj" fmla="val 4069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Background on Fuzzing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82DAE01-E01D-9041-8B40-2562AF0779B2}"/>
              </a:ext>
            </a:extLst>
          </p:cNvPr>
          <p:cNvSpPr/>
          <p:nvPr/>
        </p:nvSpPr>
        <p:spPr>
          <a:xfrm>
            <a:off x="2919350" y="4516686"/>
            <a:ext cx="6353299" cy="847110"/>
          </a:xfrm>
          <a:prstGeom prst="roundRect">
            <a:avLst>
              <a:gd name="adj" fmla="val 4069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dirty="0">
                <a:solidFill>
                  <a:schemeClr val="tx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Smart Generators</a:t>
            </a:r>
          </a:p>
        </p:txBody>
      </p:sp>
      <p:sp>
        <p:nvSpPr>
          <p:cNvPr id="12" name="!!plz">
            <a:extLst>
              <a:ext uri="{FF2B5EF4-FFF2-40B4-BE49-F238E27FC236}">
                <a16:creationId xmlns:a16="http://schemas.microsoft.com/office/drawing/2014/main" id="{519B3489-33E0-6F46-AB55-D815B54D4F09}"/>
              </a:ext>
            </a:extLst>
          </p:cNvPr>
          <p:cNvSpPr/>
          <p:nvPr/>
        </p:nvSpPr>
        <p:spPr>
          <a:xfrm>
            <a:off x="1974672" y="2414313"/>
            <a:ext cx="8513857" cy="1923215"/>
          </a:xfrm>
          <a:prstGeom prst="roundRect">
            <a:avLst>
              <a:gd name="adj" fmla="val 4069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3600" dirty="0">
              <a:solidFill>
                <a:schemeClr val="tx1"/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D8FB7CAD-C285-DF49-BFAB-1AA1BD99A5CA}"/>
              </a:ext>
            </a:extLst>
          </p:cNvPr>
          <p:cNvSpPr/>
          <p:nvPr/>
        </p:nvSpPr>
        <p:spPr>
          <a:xfrm>
            <a:off x="2919350" y="5562873"/>
            <a:ext cx="6353299" cy="847110"/>
          </a:xfrm>
          <a:prstGeom prst="roundRect">
            <a:avLst>
              <a:gd name="adj" fmla="val 4069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Future Directions</a:t>
            </a:r>
          </a:p>
        </p:txBody>
      </p:sp>
      <p:pic>
        <p:nvPicPr>
          <p:cNvPr id="19" name="Graphic 18" descr="Head with gears">
            <a:extLst>
              <a:ext uri="{FF2B5EF4-FFF2-40B4-BE49-F238E27FC236}">
                <a16:creationId xmlns:a16="http://schemas.microsoft.com/office/drawing/2014/main" id="{932CBDDA-60F3-934A-93F8-D41D9FC563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58246" y="4504475"/>
            <a:ext cx="914400" cy="9144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036A8BC5-BC79-394B-A2CE-98AD4F3F2A3A}"/>
              </a:ext>
            </a:extLst>
          </p:cNvPr>
          <p:cNvSpPr/>
          <p:nvPr/>
        </p:nvSpPr>
        <p:spPr>
          <a:xfrm>
            <a:off x="1013908" y="4432438"/>
            <a:ext cx="10436352" cy="1992823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E126811-8683-814C-A25E-D40B81418326}"/>
              </a:ext>
            </a:extLst>
          </p:cNvPr>
          <p:cNvSpPr/>
          <p:nvPr/>
        </p:nvSpPr>
        <p:spPr>
          <a:xfrm>
            <a:off x="730451" y="122994"/>
            <a:ext cx="10436352" cy="2112161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ACC3233-6766-064D-BE1F-4A2EA0C7097F}"/>
              </a:ext>
            </a:extLst>
          </p:cNvPr>
          <p:cNvSpPr txBox="1"/>
          <p:nvPr/>
        </p:nvSpPr>
        <p:spPr>
          <a:xfrm>
            <a:off x="3414161" y="2405124"/>
            <a:ext cx="718740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FairFuzz</a:t>
            </a:r>
            <a:endParaRPr lang="en-US" sz="22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r>
              <a:rPr lang="en-US" sz="2200" b="1" u="sng" dirty="0">
                <a:latin typeface="Segoe UI Symbol" panose="020B0502040204020203" pitchFamily="34" charset="0"/>
                <a:ea typeface="Segoe UI Symbol" panose="020B0502040204020203" pitchFamily="34" charset="0"/>
              </a:rPr>
              <a:t>Lemieux</a:t>
            </a:r>
            <a:r>
              <a:rPr lang="en-US" sz="22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 &amp; Sen. ASE ‘18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61FBFE8-4C22-C541-AF78-560C3EE8D5F3}"/>
              </a:ext>
            </a:extLst>
          </p:cNvPr>
          <p:cNvSpPr txBox="1"/>
          <p:nvPr/>
        </p:nvSpPr>
        <p:spPr>
          <a:xfrm>
            <a:off x="3414162" y="3349614"/>
            <a:ext cx="718740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Zest</a:t>
            </a:r>
            <a:endParaRPr lang="en-US" sz="22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r>
              <a:rPr lang="en-US" sz="22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Padhye, </a:t>
            </a:r>
            <a:r>
              <a:rPr lang="en-US" sz="2200" b="1" u="sng" dirty="0">
                <a:latin typeface="Segoe UI Symbol" panose="020B0502040204020203" pitchFamily="34" charset="0"/>
                <a:ea typeface="Segoe UI Symbol" panose="020B0502040204020203" pitchFamily="34" charset="0"/>
              </a:rPr>
              <a:t>Lemieux</a:t>
            </a:r>
            <a:r>
              <a:rPr lang="en-US" sz="22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, Sen, Papadakis &amp; Le </a:t>
            </a:r>
            <a:r>
              <a:rPr lang="en-US" sz="2200" dirty="0" err="1">
                <a:latin typeface="Segoe UI Symbol" panose="020B0502040204020203" pitchFamily="34" charset="0"/>
                <a:ea typeface="Segoe UI Symbol" panose="020B0502040204020203" pitchFamily="34" charset="0"/>
              </a:rPr>
              <a:t>Traon</a:t>
            </a:r>
            <a:r>
              <a:rPr lang="en-US" sz="22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. ISSTA ‘19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3904E9AA-FC97-7943-9F04-517380D12D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89724" y="2490953"/>
            <a:ext cx="1341388" cy="867276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FA2F48B1-C98A-C54F-9B9A-26A19E8D26A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452239" y="3370440"/>
            <a:ext cx="823373" cy="83099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210E12B-F036-3747-A78E-37292C245D09}"/>
              </a:ext>
            </a:extLst>
          </p:cNvPr>
          <p:cNvSpPr/>
          <p:nvPr/>
        </p:nvSpPr>
        <p:spPr>
          <a:xfrm>
            <a:off x="5453146" y="3223474"/>
            <a:ext cx="4988491" cy="598496"/>
          </a:xfrm>
          <a:prstGeom prst="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 w="50800" h="50800"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00" dirty="0">
                <a:solidFill>
                  <a:schemeClr val="accent4">
                    <a:lumMod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ACM/SIGSOFT Distinguished Artifact Award, </a:t>
            </a:r>
          </a:p>
          <a:p>
            <a:pPr algn="ctr"/>
            <a:r>
              <a:rPr lang="en-US" sz="1900" dirty="0">
                <a:solidFill>
                  <a:schemeClr val="accent4">
                    <a:lumMod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Tool Demonstration Award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E1CA87D-A2B5-DC40-9A07-387FEBAC9641}"/>
              </a:ext>
            </a:extLst>
          </p:cNvPr>
          <p:cNvSpPr/>
          <p:nvPr/>
        </p:nvSpPr>
        <p:spPr>
          <a:xfrm>
            <a:off x="2743200" y="4408120"/>
            <a:ext cx="6951785" cy="208773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sz="24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Structure-aware mutations</a:t>
            </a:r>
          </a:p>
          <a:p>
            <a:pPr algn="ctr"/>
            <a:r>
              <a:rPr lang="en-US" sz="2400" dirty="0">
                <a:latin typeface="Segoe UI Symbol" panose="020B0502040204020203" pitchFamily="34" charset="0"/>
                <a:ea typeface="Segoe UI Symbol" panose="020B0502040204020203" pitchFamily="34" charset="0"/>
                <a:sym typeface="Wingdings" pitchFamily="2" charset="2"/>
              </a:rPr>
              <a:t> New depth of program exploration</a:t>
            </a:r>
            <a:endParaRPr lang="en-US" sz="24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587E797-C1E5-4847-8BAC-9A0BDC57663A}"/>
              </a:ext>
            </a:extLst>
          </p:cNvPr>
          <p:cNvSpPr/>
          <p:nvPr/>
        </p:nvSpPr>
        <p:spPr>
          <a:xfrm>
            <a:off x="5293041" y="4618474"/>
            <a:ext cx="1675123" cy="961257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852646DE-B04A-894C-9D80-ECC26E31A9D8}"/>
              </a:ext>
            </a:extLst>
          </p:cNvPr>
          <p:cNvSpPr/>
          <p:nvPr/>
        </p:nvSpPr>
        <p:spPr>
          <a:xfrm>
            <a:off x="4542946" y="4961498"/>
            <a:ext cx="1030013" cy="462455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Input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A9ABC45-6237-5346-9354-9771BA638656}"/>
              </a:ext>
            </a:extLst>
          </p:cNvPr>
          <p:cNvSpPr/>
          <p:nvPr/>
        </p:nvSpPr>
        <p:spPr>
          <a:xfrm>
            <a:off x="5678381" y="4869122"/>
            <a:ext cx="9058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mutate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41A1E334-B56D-B945-AF62-5365003DF43A}"/>
              </a:ext>
            </a:extLst>
          </p:cNvPr>
          <p:cNvSpPr/>
          <p:nvPr/>
        </p:nvSpPr>
        <p:spPr>
          <a:xfrm>
            <a:off x="6490427" y="4511481"/>
            <a:ext cx="1030013" cy="46245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Input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7E7771A3-5DF9-0E41-BF71-1FB695CB911D}"/>
              </a:ext>
            </a:extLst>
          </p:cNvPr>
          <p:cNvSpPr/>
          <p:nvPr/>
        </p:nvSpPr>
        <p:spPr>
          <a:xfrm>
            <a:off x="6642827" y="4663881"/>
            <a:ext cx="1030013" cy="462455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Input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07E1F73A-3842-F44E-9B18-935D505BDB45}"/>
              </a:ext>
            </a:extLst>
          </p:cNvPr>
          <p:cNvSpPr/>
          <p:nvPr/>
        </p:nvSpPr>
        <p:spPr>
          <a:xfrm>
            <a:off x="6795227" y="4816281"/>
            <a:ext cx="1030013" cy="46245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Input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E694F7C1-8D54-FB42-9971-7EAB3267C50F}"/>
              </a:ext>
            </a:extLst>
          </p:cNvPr>
          <p:cNvSpPr/>
          <p:nvPr/>
        </p:nvSpPr>
        <p:spPr>
          <a:xfrm>
            <a:off x="6947627" y="4968681"/>
            <a:ext cx="1030013" cy="462455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Input</a:t>
            </a:r>
            <a:r>
              <a:rPr lang="en-US" baseline="-250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n</a:t>
            </a:r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’</a:t>
            </a:r>
          </a:p>
        </p:txBody>
      </p:sp>
      <p:cxnSp>
        <p:nvCxnSpPr>
          <p:cNvPr id="33" name="!!arrow_mutate">
            <a:extLst>
              <a:ext uri="{FF2B5EF4-FFF2-40B4-BE49-F238E27FC236}">
                <a16:creationId xmlns:a16="http://schemas.microsoft.com/office/drawing/2014/main" id="{3A0D1AE0-711C-E54C-B5AD-28ECF29B8E3F}"/>
              </a:ext>
            </a:extLst>
          </p:cNvPr>
          <p:cNvCxnSpPr>
            <a:cxnSpLocks/>
          </p:cNvCxnSpPr>
          <p:nvPr/>
        </p:nvCxnSpPr>
        <p:spPr>
          <a:xfrm>
            <a:off x="5624127" y="5192726"/>
            <a:ext cx="1220386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3406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B3266D-01EA-0F41-BE39-9CB79449B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C20BD-3758-C34F-955D-20FFE47B9983}" type="datetime1">
              <a:rPr lang="en-US" smtClean="0"/>
              <a:t>4/21/23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2921C1-B4D4-9042-B429-C2CE647AFD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Caroline Lemieux --- Expanding the Reach of Fuzzing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B88DFB-D69E-6E43-96A2-C6B901716E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9A0EA-CFA7-AC46-B8D1-7520C822D2F1}" type="slidenum">
              <a:rPr lang="en-US" smtClean="0"/>
              <a:t>156</a:t>
            </a:fld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4EF93D5-613B-F744-B686-228CAD59C48F}"/>
              </a:ext>
            </a:extLst>
          </p:cNvPr>
          <p:cNvSpPr/>
          <p:nvPr/>
        </p:nvSpPr>
        <p:spPr>
          <a:xfrm>
            <a:off x="2919355" y="779812"/>
            <a:ext cx="6353299" cy="847110"/>
          </a:xfrm>
          <a:prstGeom prst="roundRect">
            <a:avLst>
              <a:gd name="adj" fmla="val 4069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Background on Fuzzing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82DAE01-E01D-9041-8B40-2562AF0779B2}"/>
              </a:ext>
            </a:extLst>
          </p:cNvPr>
          <p:cNvSpPr/>
          <p:nvPr/>
        </p:nvSpPr>
        <p:spPr>
          <a:xfrm>
            <a:off x="2919350" y="3918373"/>
            <a:ext cx="6353299" cy="847110"/>
          </a:xfrm>
          <a:prstGeom prst="roundRect">
            <a:avLst>
              <a:gd name="adj" fmla="val 4069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dirty="0">
                <a:solidFill>
                  <a:schemeClr val="tx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Smart Generators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56BBA310-8D80-E845-9502-E5BC89058E10}"/>
              </a:ext>
            </a:extLst>
          </p:cNvPr>
          <p:cNvSpPr/>
          <p:nvPr/>
        </p:nvSpPr>
        <p:spPr>
          <a:xfrm>
            <a:off x="2919354" y="1825999"/>
            <a:ext cx="6353299" cy="847110"/>
          </a:xfrm>
          <a:prstGeom prst="roundRect">
            <a:avLst>
              <a:gd name="adj" fmla="val 4069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dirty="0">
                <a:solidFill>
                  <a:schemeClr val="tx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Performance Bugs</a:t>
            </a:r>
          </a:p>
        </p:txBody>
      </p:sp>
      <p:sp>
        <p:nvSpPr>
          <p:cNvPr id="12" name="!!plz">
            <a:extLst>
              <a:ext uri="{FF2B5EF4-FFF2-40B4-BE49-F238E27FC236}">
                <a16:creationId xmlns:a16="http://schemas.microsoft.com/office/drawing/2014/main" id="{519B3489-33E0-6F46-AB55-D815B54D4F09}"/>
              </a:ext>
            </a:extLst>
          </p:cNvPr>
          <p:cNvSpPr/>
          <p:nvPr/>
        </p:nvSpPr>
        <p:spPr>
          <a:xfrm>
            <a:off x="2919351" y="2872186"/>
            <a:ext cx="6353299" cy="847110"/>
          </a:xfrm>
          <a:prstGeom prst="roundRect">
            <a:avLst>
              <a:gd name="adj" fmla="val 4069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dirty="0">
                <a:solidFill>
                  <a:schemeClr val="tx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Exploring Core Logic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D8FB7CAD-C285-DF49-BFAB-1AA1BD99A5CA}"/>
              </a:ext>
            </a:extLst>
          </p:cNvPr>
          <p:cNvSpPr/>
          <p:nvPr/>
        </p:nvSpPr>
        <p:spPr>
          <a:xfrm>
            <a:off x="2919350" y="4964560"/>
            <a:ext cx="6353299" cy="847110"/>
          </a:xfrm>
          <a:prstGeom prst="roundRect">
            <a:avLst>
              <a:gd name="adj" fmla="val 4069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Future Directions</a:t>
            </a:r>
          </a:p>
        </p:txBody>
      </p:sp>
      <p:pic>
        <p:nvPicPr>
          <p:cNvPr id="15" name="Graphic 14" descr="Butterfly">
            <a:extLst>
              <a:ext uri="{FF2B5EF4-FFF2-40B4-BE49-F238E27FC236}">
                <a16:creationId xmlns:a16="http://schemas.microsoft.com/office/drawing/2014/main" id="{D4A88D2F-8977-BE4C-A617-29D645B612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58246" y="1805146"/>
            <a:ext cx="914400" cy="914400"/>
          </a:xfrm>
          <a:prstGeom prst="rect">
            <a:avLst/>
          </a:prstGeom>
        </p:spPr>
      </p:pic>
      <p:pic>
        <p:nvPicPr>
          <p:cNvPr id="17" name="Graphic 16" descr="Scuba diving">
            <a:extLst>
              <a:ext uri="{FF2B5EF4-FFF2-40B4-BE49-F238E27FC236}">
                <a16:creationId xmlns:a16="http://schemas.microsoft.com/office/drawing/2014/main" id="{B670C619-3464-8A4D-9414-92863F3478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58246" y="2838541"/>
            <a:ext cx="914400" cy="914400"/>
          </a:xfrm>
          <a:prstGeom prst="rect">
            <a:avLst/>
          </a:prstGeom>
        </p:spPr>
      </p:pic>
      <p:pic>
        <p:nvPicPr>
          <p:cNvPr id="19" name="Graphic 18" descr="Head with gears">
            <a:extLst>
              <a:ext uri="{FF2B5EF4-FFF2-40B4-BE49-F238E27FC236}">
                <a16:creationId xmlns:a16="http://schemas.microsoft.com/office/drawing/2014/main" id="{932CBDDA-60F3-934A-93F8-D41D9FC5630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58246" y="3906162"/>
            <a:ext cx="914400" cy="9144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036A8BC5-BC79-394B-A2CE-98AD4F3F2A3A}"/>
              </a:ext>
            </a:extLst>
          </p:cNvPr>
          <p:cNvSpPr/>
          <p:nvPr/>
        </p:nvSpPr>
        <p:spPr>
          <a:xfrm>
            <a:off x="1013908" y="3786586"/>
            <a:ext cx="10436352" cy="2608243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E126811-8683-814C-A25E-D40B81418326}"/>
              </a:ext>
            </a:extLst>
          </p:cNvPr>
          <p:cNvSpPr/>
          <p:nvPr/>
        </p:nvSpPr>
        <p:spPr>
          <a:xfrm>
            <a:off x="741740" y="422338"/>
            <a:ext cx="10436352" cy="2297208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5111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B3266D-01EA-0F41-BE39-9CB79449B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C20BD-3758-C34F-955D-20FFE47B9983}" type="datetime1">
              <a:rPr lang="en-US" smtClean="0"/>
              <a:t>4/21/23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2921C1-B4D4-9042-B429-C2CE647AFD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Caroline Lemieux --- Expanding the Reach of Fuzzing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B88DFB-D69E-6E43-96A2-C6B901716E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9A0EA-CFA7-AC46-B8D1-7520C822D2F1}" type="slidenum">
              <a:rPr lang="en-US" smtClean="0"/>
              <a:t>157</a:t>
            </a:fld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4EF93D5-613B-F744-B686-228CAD59C48F}"/>
              </a:ext>
            </a:extLst>
          </p:cNvPr>
          <p:cNvSpPr/>
          <p:nvPr/>
        </p:nvSpPr>
        <p:spPr>
          <a:xfrm>
            <a:off x="2919355" y="779812"/>
            <a:ext cx="6353299" cy="847110"/>
          </a:xfrm>
          <a:prstGeom prst="roundRect">
            <a:avLst>
              <a:gd name="adj" fmla="val 4069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Background on Fuzzing</a:t>
            </a:r>
          </a:p>
        </p:txBody>
      </p:sp>
      <p:sp>
        <p:nvSpPr>
          <p:cNvPr id="7" name="!!plz">
            <a:extLst>
              <a:ext uri="{FF2B5EF4-FFF2-40B4-BE49-F238E27FC236}">
                <a16:creationId xmlns:a16="http://schemas.microsoft.com/office/drawing/2014/main" id="{E82DAE01-E01D-9041-8B40-2562AF0779B2}"/>
              </a:ext>
            </a:extLst>
          </p:cNvPr>
          <p:cNvSpPr/>
          <p:nvPr/>
        </p:nvSpPr>
        <p:spPr>
          <a:xfrm>
            <a:off x="2919350" y="3918373"/>
            <a:ext cx="6353299" cy="847110"/>
          </a:xfrm>
          <a:prstGeom prst="roundRect">
            <a:avLst>
              <a:gd name="adj" fmla="val 4069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dirty="0">
                <a:solidFill>
                  <a:schemeClr val="tx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Smart Generators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56BBA310-8D80-E845-9502-E5BC89058E10}"/>
              </a:ext>
            </a:extLst>
          </p:cNvPr>
          <p:cNvSpPr/>
          <p:nvPr/>
        </p:nvSpPr>
        <p:spPr>
          <a:xfrm>
            <a:off x="2919354" y="1825999"/>
            <a:ext cx="6353299" cy="847110"/>
          </a:xfrm>
          <a:prstGeom prst="roundRect">
            <a:avLst>
              <a:gd name="adj" fmla="val 4069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dirty="0">
                <a:solidFill>
                  <a:schemeClr val="tx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Performance Bugs</a:t>
            </a:r>
          </a:p>
        </p:txBody>
      </p:sp>
      <p:sp>
        <p:nvSpPr>
          <p:cNvPr id="12" name="not plz">
            <a:extLst>
              <a:ext uri="{FF2B5EF4-FFF2-40B4-BE49-F238E27FC236}">
                <a16:creationId xmlns:a16="http://schemas.microsoft.com/office/drawing/2014/main" id="{519B3489-33E0-6F46-AB55-D815B54D4F09}"/>
              </a:ext>
            </a:extLst>
          </p:cNvPr>
          <p:cNvSpPr/>
          <p:nvPr/>
        </p:nvSpPr>
        <p:spPr>
          <a:xfrm>
            <a:off x="2919351" y="2872186"/>
            <a:ext cx="6353299" cy="847110"/>
          </a:xfrm>
          <a:prstGeom prst="roundRect">
            <a:avLst>
              <a:gd name="adj" fmla="val 4069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dirty="0">
                <a:solidFill>
                  <a:schemeClr val="tx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Exploring Core Logic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D8FB7CAD-C285-DF49-BFAB-1AA1BD99A5CA}"/>
              </a:ext>
            </a:extLst>
          </p:cNvPr>
          <p:cNvSpPr/>
          <p:nvPr/>
        </p:nvSpPr>
        <p:spPr>
          <a:xfrm>
            <a:off x="2919350" y="4964560"/>
            <a:ext cx="6353299" cy="847110"/>
          </a:xfrm>
          <a:prstGeom prst="roundRect">
            <a:avLst>
              <a:gd name="adj" fmla="val 4069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Future Directions</a:t>
            </a:r>
          </a:p>
        </p:txBody>
      </p:sp>
      <p:pic>
        <p:nvPicPr>
          <p:cNvPr id="15" name="Graphic 14" descr="Butterfly">
            <a:extLst>
              <a:ext uri="{FF2B5EF4-FFF2-40B4-BE49-F238E27FC236}">
                <a16:creationId xmlns:a16="http://schemas.microsoft.com/office/drawing/2014/main" id="{D4A88D2F-8977-BE4C-A617-29D645B612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58246" y="1805146"/>
            <a:ext cx="914400" cy="914400"/>
          </a:xfrm>
          <a:prstGeom prst="rect">
            <a:avLst/>
          </a:prstGeom>
        </p:spPr>
      </p:pic>
      <p:pic>
        <p:nvPicPr>
          <p:cNvPr id="17" name="Graphic 16" descr="Scuba diving">
            <a:extLst>
              <a:ext uri="{FF2B5EF4-FFF2-40B4-BE49-F238E27FC236}">
                <a16:creationId xmlns:a16="http://schemas.microsoft.com/office/drawing/2014/main" id="{B670C619-3464-8A4D-9414-92863F3478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58246" y="2838541"/>
            <a:ext cx="914400" cy="914400"/>
          </a:xfrm>
          <a:prstGeom prst="rect">
            <a:avLst/>
          </a:prstGeom>
        </p:spPr>
      </p:pic>
      <p:pic>
        <p:nvPicPr>
          <p:cNvPr id="19" name="Graphic 18" descr="Head with gears">
            <a:extLst>
              <a:ext uri="{FF2B5EF4-FFF2-40B4-BE49-F238E27FC236}">
                <a16:creationId xmlns:a16="http://schemas.microsoft.com/office/drawing/2014/main" id="{932CBDDA-60F3-934A-93F8-D41D9FC5630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58246" y="3906162"/>
            <a:ext cx="914400" cy="9144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036A8BC5-BC79-394B-A2CE-98AD4F3F2A3A}"/>
              </a:ext>
            </a:extLst>
          </p:cNvPr>
          <p:cNvSpPr/>
          <p:nvPr/>
        </p:nvSpPr>
        <p:spPr>
          <a:xfrm>
            <a:off x="1013908" y="4832773"/>
            <a:ext cx="10436352" cy="1562056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E126811-8683-814C-A25E-D40B81418326}"/>
              </a:ext>
            </a:extLst>
          </p:cNvPr>
          <p:cNvSpPr/>
          <p:nvPr/>
        </p:nvSpPr>
        <p:spPr>
          <a:xfrm>
            <a:off x="741740" y="422338"/>
            <a:ext cx="10436352" cy="3416534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283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B3266D-01EA-0F41-BE39-9CB79449B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C20BD-3758-C34F-955D-20FFE47B9983}" type="datetime1">
              <a:rPr lang="en-US" smtClean="0"/>
              <a:t>4/21/23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2921C1-B4D4-9042-B429-C2CE647AFD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Caroline Lemieux --- Expanding the Reach of Fuzzing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B88DFB-D69E-6E43-96A2-C6B901716E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9A0EA-CFA7-AC46-B8D1-7520C822D2F1}" type="slidenum">
              <a:rPr lang="en-US" smtClean="0"/>
              <a:t>158</a:t>
            </a:fld>
            <a:endParaRPr lang="en-US"/>
          </a:p>
        </p:txBody>
      </p:sp>
      <p:sp>
        <p:nvSpPr>
          <p:cNvPr id="7" name="!!plz">
            <a:extLst>
              <a:ext uri="{FF2B5EF4-FFF2-40B4-BE49-F238E27FC236}">
                <a16:creationId xmlns:a16="http://schemas.microsoft.com/office/drawing/2014/main" id="{E82DAE01-E01D-9041-8B40-2562AF0779B2}"/>
              </a:ext>
            </a:extLst>
          </p:cNvPr>
          <p:cNvSpPr/>
          <p:nvPr/>
        </p:nvSpPr>
        <p:spPr>
          <a:xfrm>
            <a:off x="1839063" y="3462494"/>
            <a:ext cx="8513857" cy="1921808"/>
          </a:xfrm>
          <a:prstGeom prst="roundRect">
            <a:avLst>
              <a:gd name="adj" fmla="val 4069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3600" dirty="0">
              <a:solidFill>
                <a:schemeClr val="tx1"/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sp>
        <p:nvSpPr>
          <p:cNvPr id="12" name="not">
            <a:extLst>
              <a:ext uri="{FF2B5EF4-FFF2-40B4-BE49-F238E27FC236}">
                <a16:creationId xmlns:a16="http://schemas.microsoft.com/office/drawing/2014/main" id="{519B3489-33E0-6F46-AB55-D815B54D4F09}"/>
              </a:ext>
            </a:extLst>
          </p:cNvPr>
          <p:cNvSpPr/>
          <p:nvPr/>
        </p:nvSpPr>
        <p:spPr>
          <a:xfrm>
            <a:off x="2919343" y="2390465"/>
            <a:ext cx="6353299" cy="847110"/>
          </a:xfrm>
          <a:prstGeom prst="roundRect">
            <a:avLst>
              <a:gd name="adj" fmla="val 4069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dirty="0">
                <a:solidFill>
                  <a:schemeClr val="tx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Exploring Core Logic</a:t>
            </a:r>
          </a:p>
        </p:txBody>
      </p:sp>
      <p:pic>
        <p:nvPicPr>
          <p:cNvPr id="17" name="Graphic 16" descr="Scuba diving">
            <a:extLst>
              <a:ext uri="{FF2B5EF4-FFF2-40B4-BE49-F238E27FC236}">
                <a16:creationId xmlns:a16="http://schemas.microsoft.com/office/drawing/2014/main" id="{B670C619-3464-8A4D-9414-92863F3478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58238" y="2356820"/>
            <a:ext cx="914400" cy="914400"/>
          </a:xfrm>
          <a:prstGeom prst="rect">
            <a:avLst/>
          </a:prstGeom>
        </p:spPr>
      </p:pic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A708833D-EEA3-0645-A4BF-862E7B76880E}"/>
              </a:ext>
            </a:extLst>
          </p:cNvPr>
          <p:cNvSpPr/>
          <p:nvPr/>
        </p:nvSpPr>
        <p:spPr>
          <a:xfrm>
            <a:off x="2919350" y="1318437"/>
            <a:ext cx="6353299" cy="847110"/>
          </a:xfrm>
          <a:prstGeom prst="roundRect">
            <a:avLst>
              <a:gd name="adj" fmla="val 4069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dirty="0">
                <a:solidFill>
                  <a:schemeClr val="tx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Performance Bugs</a:t>
            </a:r>
          </a:p>
        </p:txBody>
      </p:sp>
      <p:pic>
        <p:nvPicPr>
          <p:cNvPr id="20" name="Graphic 19" descr="Butterfly">
            <a:extLst>
              <a:ext uri="{FF2B5EF4-FFF2-40B4-BE49-F238E27FC236}">
                <a16:creationId xmlns:a16="http://schemas.microsoft.com/office/drawing/2014/main" id="{5CACE945-7D67-0F45-9425-C0430B5A57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58242" y="1297584"/>
            <a:ext cx="914400" cy="914400"/>
          </a:xfrm>
          <a:prstGeom prst="rect">
            <a:avLst/>
          </a:prstGeom>
        </p:spPr>
      </p:pic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2634B95A-3331-554F-9E69-65CA2C36AFC1}"/>
              </a:ext>
            </a:extLst>
          </p:cNvPr>
          <p:cNvSpPr/>
          <p:nvPr/>
        </p:nvSpPr>
        <p:spPr>
          <a:xfrm>
            <a:off x="2919355" y="260521"/>
            <a:ext cx="6353299" cy="847110"/>
          </a:xfrm>
          <a:prstGeom prst="roundRect">
            <a:avLst>
              <a:gd name="adj" fmla="val 4069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Background on Fuzzing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175C424E-F00B-5C49-AD4F-15B21D54335E}"/>
              </a:ext>
            </a:extLst>
          </p:cNvPr>
          <p:cNvSpPr/>
          <p:nvPr/>
        </p:nvSpPr>
        <p:spPr>
          <a:xfrm>
            <a:off x="2919350" y="5562873"/>
            <a:ext cx="6353299" cy="847110"/>
          </a:xfrm>
          <a:prstGeom prst="roundRect">
            <a:avLst>
              <a:gd name="adj" fmla="val 4069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Future Directions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E126811-8683-814C-A25E-D40B81418326}"/>
              </a:ext>
            </a:extLst>
          </p:cNvPr>
          <p:cNvSpPr/>
          <p:nvPr/>
        </p:nvSpPr>
        <p:spPr>
          <a:xfrm>
            <a:off x="877815" y="147636"/>
            <a:ext cx="10436352" cy="3194786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36A8BC5-BC79-394B-A2CE-98AD4F3F2A3A}"/>
              </a:ext>
            </a:extLst>
          </p:cNvPr>
          <p:cNvSpPr/>
          <p:nvPr/>
        </p:nvSpPr>
        <p:spPr>
          <a:xfrm>
            <a:off x="1066800" y="5445022"/>
            <a:ext cx="10436352" cy="1103466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0498C80-9269-7A4F-B062-EDEC860DD8E8}"/>
              </a:ext>
            </a:extLst>
          </p:cNvPr>
          <p:cNvSpPr txBox="1"/>
          <p:nvPr/>
        </p:nvSpPr>
        <p:spPr>
          <a:xfrm>
            <a:off x="3414166" y="3478104"/>
            <a:ext cx="718740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latin typeface="Segoe UI Symbol" panose="020B0502040204020203" pitchFamily="34" charset="0"/>
                <a:ea typeface="Segoe UI Symbol" panose="020B0502040204020203" pitchFamily="34" charset="0"/>
              </a:rPr>
              <a:t>RLCheck</a:t>
            </a:r>
            <a:endParaRPr lang="en-US" sz="22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r>
              <a:rPr lang="en-US" sz="22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Reddy, </a:t>
            </a:r>
            <a:r>
              <a:rPr lang="en-US" sz="2200" b="1" u="sng" dirty="0">
                <a:latin typeface="Segoe UI Symbol" panose="020B0502040204020203" pitchFamily="34" charset="0"/>
                <a:ea typeface="Segoe UI Symbol" panose="020B0502040204020203" pitchFamily="34" charset="0"/>
              </a:rPr>
              <a:t>Lemieux</a:t>
            </a:r>
            <a:r>
              <a:rPr lang="en-US" sz="22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, Padhye &amp; Sen. ICSE ‘20.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D443A38-37C9-AF49-A7A1-D43817401E0F}"/>
              </a:ext>
            </a:extLst>
          </p:cNvPr>
          <p:cNvSpPr txBox="1"/>
          <p:nvPr/>
        </p:nvSpPr>
        <p:spPr>
          <a:xfrm>
            <a:off x="3414167" y="4422594"/>
            <a:ext cx="718740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latin typeface="Segoe UI Symbol" panose="020B0502040204020203" pitchFamily="34" charset="0"/>
                <a:ea typeface="Segoe UI Symbol" panose="020B0502040204020203" pitchFamily="34" charset="0"/>
              </a:rPr>
              <a:t>AutoPandas</a:t>
            </a:r>
            <a:endParaRPr lang="en-US" sz="22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r>
              <a:rPr lang="en-US" sz="2200" dirty="0" err="1">
                <a:latin typeface="Segoe UI Symbol" panose="020B0502040204020203" pitchFamily="34" charset="0"/>
                <a:ea typeface="Segoe UI Symbol" panose="020B0502040204020203" pitchFamily="34" charset="0"/>
              </a:rPr>
              <a:t>Bavishi</a:t>
            </a:r>
            <a:r>
              <a:rPr lang="en-US" sz="22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, </a:t>
            </a:r>
            <a:r>
              <a:rPr lang="en-US" sz="2200" b="1" u="sng" dirty="0">
                <a:latin typeface="Segoe UI Symbol" panose="020B0502040204020203" pitchFamily="34" charset="0"/>
                <a:ea typeface="Segoe UI Symbol" panose="020B0502040204020203" pitchFamily="34" charset="0"/>
              </a:rPr>
              <a:t>Lemieux</a:t>
            </a:r>
            <a:r>
              <a:rPr lang="en-US" sz="22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, Sen &amp; </a:t>
            </a:r>
            <a:r>
              <a:rPr lang="en-US" sz="2200" dirty="0" err="1">
                <a:latin typeface="Segoe UI Symbol" panose="020B0502040204020203" pitchFamily="34" charset="0"/>
                <a:ea typeface="Segoe UI Symbol" panose="020B0502040204020203" pitchFamily="34" charset="0"/>
              </a:rPr>
              <a:t>Stoica</a:t>
            </a:r>
            <a:r>
              <a:rPr lang="en-US" sz="22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. OOPSLA ‘19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DF0BDA8C-CAAC-DA48-B989-1F97FA32C1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70583" y="4549578"/>
            <a:ext cx="1040987" cy="734790"/>
          </a:xfrm>
          <a:prstGeom prst="rect">
            <a:avLst/>
          </a:prstGeom>
          <a:effectLst>
            <a:glow rad="38100">
              <a:schemeClr val="accent1">
                <a:lumMod val="50000"/>
                <a:alpha val="22000"/>
              </a:schemeClr>
            </a:glow>
          </a:effectLst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65995923-1F2E-3449-9CD8-282D77B072C8}"/>
              </a:ext>
            </a:extLst>
          </p:cNvPr>
          <p:cNvGrpSpPr/>
          <p:nvPr/>
        </p:nvGrpSpPr>
        <p:grpSpPr>
          <a:xfrm>
            <a:off x="2132499" y="3781843"/>
            <a:ext cx="1221402" cy="370346"/>
            <a:chOff x="159342" y="620129"/>
            <a:chExt cx="5175806" cy="1622215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8A21D255-66AE-4246-AA0B-B69F118F32F9}"/>
                </a:ext>
              </a:extLst>
            </p:cNvPr>
            <p:cNvGrpSpPr/>
            <p:nvPr/>
          </p:nvGrpSpPr>
          <p:grpSpPr>
            <a:xfrm rot="20859691">
              <a:off x="159342" y="620129"/>
              <a:ext cx="5175806" cy="1591776"/>
              <a:chOff x="2573079" y="3590775"/>
              <a:chExt cx="4880344" cy="1500909"/>
            </a:xfrm>
          </p:grpSpPr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CAA4DC0B-E97B-8440-A5C4-2BA223C1BAD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34318" y="5091684"/>
                <a:ext cx="450456" cy="0"/>
              </a:xfrm>
              <a:prstGeom prst="straightConnector1">
                <a:avLst/>
              </a:prstGeom>
              <a:ln w="38100">
                <a:solidFill>
                  <a:srgbClr val="FEB516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Arc 34">
                <a:extLst>
                  <a:ext uri="{FF2B5EF4-FFF2-40B4-BE49-F238E27FC236}">
                    <a16:creationId xmlns:a16="http://schemas.microsoft.com/office/drawing/2014/main" id="{E379C46A-0F3E-054A-860A-90FA9ED7EA6B}"/>
                  </a:ext>
                </a:extLst>
              </p:cNvPr>
              <p:cNvSpPr/>
              <p:nvPr/>
            </p:nvSpPr>
            <p:spPr>
              <a:xfrm rot="10800000">
                <a:off x="2573079" y="3590775"/>
                <a:ext cx="4880344" cy="1500909"/>
              </a:xfrm>
              <a:prstGeom prst="arc">
                <a:avLst>
                  <a:gd name="adj1" fmla="val 16200000"/>
                  <a:gd name="adj2" fmla="val 3100671"/>
                </a:avLst>
              </a:prstGeom>
              <a:ln w="38100">
                <a:solidFill>
                  <a:srgbClr val="FEB516"/>
                </a:solidFill>
                <a:tailEnd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EB516"/>
                  </a:solidFill>
                </a:endParaRPr>
              </a:p>
            </p:txBody>
          </p:sp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8E48BF7-403E-0E46-981B-1A692CF57CD9}"/>
                </a:ext>
              </a:extLst>
            </p:cNvPr>
            <p:cNvSpPr txBox="1"/>
            <p:nvPr/>
          </p:nvSpPr>
          <p:spPr>
            <a:xfrm>
              <a:off x="535183" y="624571"/>
              <a:ext cx="4741122" cy="161777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00326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RLCheck</a:t>
              </a:r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83DCFBE5-F90F-FD4E-A04F-200BD6763E95}"/>
                </a:ext>
              </a:extLst>
            </p:cNvPr>
            <p:cNvGrpSpPr/>
            <p:nvPr/>
          </p:nvGrpSpPr>
          <p:grpSpPr>
            <a:xfrm rot="20859691">
              <a:off x="159342" y="620129"/>
              <a:ext cx="5175806" cy="1591776"/>
              <a:chOff x="2573079" y="3590775"/>
              <a:chExt cx="4880344" cy="1500909"/>
            </a:xfrm>
          </p:grpSpPr>
          <p:sp>
            <p:nvSpPr>
              <p:cNvPr id="32" name="Arc 31">
                <a:extLst>
                  <a:ext uri="{FF2B5EF4-FFF2-40B4-BE49-F238E27FC236}">
                    <a16:creationId xmlns:a16="http://schemas.microsoft.com/office/drawing/2014/main" id="{4B1CB979-B956-5F4A-BA04-AD4C1FAF23B7}"/>
                  </a:ext>
                </a:extLst>
              </p:cNvPr>
              <p:cNvSpPr/>
              <p:nvPr/>
            </p:nvSpPr>
            <p:spPr>
              <a:xfrm>
                <a:off x="2573079" y="3590775"/>
                <a:ext cx="4880344" cy="1500909"/>
              </a:xfrm>
              <a:prstGeom prst="arc">
                <a:avLst>
                  <a:gd name="adj1" fmla="val 15904863"/>
                  <a:gd name="adj2" fmla="val 3231286"/>
                </a:avLst>
              </a:prstGeom>
              <a:ln w="38100">
                <a:solidFill>
                  <a:srgbClr val="C4820E"/>
                </a:solidFill>
                <a:tailEnd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D0635BC0-DC04-D94B-BD88-9A35D292673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626547" y="3590775"/>
                <a:ext cx="377408" cy="0"/>
              </a:xfrm>
              <a:prstGeom prst="straightConnector1">
                <a:avLst/>
              </a:prstGeom>
              <a:ln w="38100">
                <a:solidFill>
                  <a:srgbClr val="C4820E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8206617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B3266D-01EA-0F41-BE39-9CB79449B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C20BD-3758-C34F-955D-20FFE47B9983}" type="datetime1">
              <a:rPr lang="en-US" smtClean="0"/>
              <a:t>4/21/23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2921C1-B4D4-9042-B429-C2CE647AFD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Caroline Lemieux --- Expanding the Reach of Fuzzing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B88DFB-D69E-6E43-96A2-C6B901716E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9A0EA-CFA7-AC46-B8D1-7520C822D2F1}" type="slidenum">
              <a:rPr lang="en-US" smtClean="0"/>
              <a:t>15</a:t>
            </a:fld>
            <a:endParaRPr lang="en-US"/>
          </a:p>
        </p:txBody>
      </p:sp>
      <p:sp>
        <p:nvSpPr>
          <p:cNvPr id="7" name="!!plz2">
            <a:extLst>
              <a:ext uri="{FF2B5EF4-FFF2-40B4-BE49-F238E27FC236}">
                <a16:creationId xmlns:a16="http://schemas.microsoft.com/office/drawing/2014/main" id="{E82DAE01-E01D-9041-8B40-2562AF0779B2}"/>
              </a:ext>
            </a:extLst>
          </p:cNvPr>
          <p:cNvSpPr/>
          <p:nvPr/>
        </p:nvSpPr>
        <p:spPr>
          <a:xfrm>
            <a:off x="1839063" y="3462494"/>
            <a:ext cx="8513857" cy="1921808"/>
          </a:xfrm>
          <a:prstGeom prst="roundRect">
            <a:avLst>
              <a:gd name="adj" fmla="val 4069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3600" dirty="0">
              <a:solidFill>
                <a:schemeClr val="tx1"/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sp>
        <p:nvSpPr>
          <p:cNvPr id="12" name="!!plz">
            <a:extLst>
              <a:ext uri="{FF2B5EF4-FFF2-40B4-BE49-F238E27FC236}">
                <a16:creationId xmlns:a16="http://schemas.microsoft.com/office/drawing/2014/main" id="{519B3489-33E0-6F46-AB55-D815B54D4F09}"/>
              </a:ext>
            </a:extLst>
          </p:cNvPr>
          <p:cNvSpPr/>
          <p:nvPr/>
        </p:nvSpPr>
        <p:spPr>
          <a:xfrm>
            <a:off x="2919343" y="2390465"/>
            <a:ext cx="6353299" cy="847110"/>
          </a:xfrm>
          <a:prstGeom prst="roundRect">
            <a:avLst>
              <a:gd name="adj" fmla="val 4069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dirty="0">
                <a:solidFill>
                  <a:schemeClr val="tx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Exploring Core Logic</a:t>
            </a:r>
          </a:p>
        </p:txBody>
      </p:sp>
      <p:pic>
        <p:nvPicPr>
          <p:cNvPr id="17" name="Graphic 16" descr="Scuba diving">
            <a:extLst>
              <a:ext uri="{FF2B5EF4-FFF2-40B4-BE49-F238E27FC236}">
                <a16:creationId xmlns:a16="http://schemas.microsoft.com/office/drawing/2014/main" id="{B670C619-3464-8A4D-9414-92863F3478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58238" y="2356820"/>
            <a:ext cx="914400" cy="914400"/>
          </a:xfrm>
          <a:prstGeom prst="rect">
            <a:avLst/>
          </a:prstGeom>
        </p:spPr>
      </p:pic>
      <p:sp>
        <p:nvSpPr>
          <p:cNvPr id="18" name="!!perf">
            <a:extLst>
              <a:ext uri="{FF2B5EF4-FFF2-40B4-BE49-F238E27FC236}">
                <a16:creationId xmlns:a16="http://schemas.microsoft.com/office/drawing/2014/main" id="{A708833D-EEA3-0645-A4BF-862E7B76880E}"/>
              </a:ext>
            </a:extLst>
          </p:cNvPr>
          <p:cNvSpPr/>
          <p:nvPr/>
        </p:nvSpPr>
        <p:spPr>
          <a:xfrm>
            <a:off x="2919350" y="1318437"/>
            <a:ext cx="6353299" cy="847110"/>
          </a:xfrm>
          <a:prstGeom prst="roundRect">
            <a:avLst>
              <a:gd name="adj" fmla="val 4069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dirty="0">
                <a:solidFill>
                  <a:schemeClr val="tx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Performance Bugs</a:t>
            </a:r>
          </a:p>
        </p:txBody>
      </p:sp>
      <p:pic>
        <p:nvPicPr>
          <p:cNvPr id="20" name="Graphic 19" descr="Butterfly">
            <a:extLst>
              <a:ext uri="{FF2B5EF4-FFF2-40B4-BE49-F238E27FC236}">
                <a16:creationId xmlns:a16="http://schemas.microsoft.com/office/drawing/2014/main" id="{5CACE945-7D67-0F45-9425-C0430B5A573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358242" y="1297584"/>
            <a:ext cx="914400" cy="914400"/>
          </a:xfrm>
          <a:prstGeom prst="rect">
            <a:avLst/>
          </a:prstGeom>
        </p:spPr>
      </p:pic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2634B95A-3331-554F-9E69-65CA2C36AFC1}"/>
              </a:ext>
            </a:extLst>
          </p:cNvPr>
          <p:cNvSpPr/>
          <p:nvPr/>
        </p:nvSpPr>
        <p:spPr>
          <a:xfrm>
            <a:off x="2919355" y="260521"/>
            <a:ext cx="6353299" cy="847110"/>
          </a:xfrm>
          <a:prstGeom prst="roundRect">
            <a:avLst>
              <a:gd name="adj" fmla="val 4069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Background on Fuzzing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175C424E-F00B-5C49-AD4F-15B21D54335E}"/>
              </a:ext>
            </a:extLst>
          </p:cNvPr>
          <p:cNvSpPr/>
          <p:nvPr/>
        </p:nvSpPr>
        <p:spPr>
          <a:xfrm>
            <a:off x="2919350" y="5562873"/>
            <a:ext cx="6353299" cy="847110"/>
          </a:xfrm>
          <a:prstGeom prst="roundRect">
            <a:avLst>
              <a:gd name="adj" fmla="val 4069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Future Directions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0498C80-9269-7A4F-B062-EDEC860DD8E8}"/>
              </a:ext>
            </a:extLst>
          </p:cNvPr>
          <p:cNvSpPr txBox="1"/>
          <p:nvPr/>
        </p:nvSpPr>
        <p:spPr>
          <a:xfrm>
            <a:off x="3414166" y="3478104"/>
            <a:ext cx="718740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latin typeface="Segoe UI Symbol" panose="020B0502040204020203" pitchFamily="34" charset="0"/>
                <a:ea typeface="Segoe UI Symbol" panose="020B0502040204020203" pitchFamily="34" charset="0"/>
              </a:rPr>
              <a:t>RLCheck</a:t>
            </a:r>
            <a:endParaRPr lang="en-US" sz="22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r>
              <a:rPr lang="en-US" sz="22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Reddy, </a:t>
            </a:r>
            <a:r>
              <a:rPr lang="en-US" sz="2200" b="1" u="sng" dirty="0">
                <a:latin typeface="Segoe UI Symbol" panose="020B0502040204020203" pitchFamily="34" charset="0"/>
                <a:ea typeface="Segoe UI Symbol" panose="020B0502040204020203" pitchFamily="34" charset="0"/>
              </a:rPr>
              <a:t>Lemieux</a:t>
            </a:r>
            <a:r>
              <a:rPr lang="en-US" sz="22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, Padhye &amp; Sen. ICSE ‘20.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D443A38-37C9-AF49-A7A1-D43817401E0F}"/>
              </a:ext>
            </a:extLst>
          </p:cNvPr>
          <p:cNvSpPr txBox="1"/>
          <p:nvPr/>
        </p:nvSpPr>
        <p:spPr>
          <a:xfrm>
            <a:off x="3414167" y="4422594"/>
            <a:ext cx="718740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latin typeface="Segoe UI Symbol" panose="020B0502040204020203" pitchFamily="34" charset="0"/>
                <a:ea typeface="Segoe UI Symbol" panose="020B0502040204020203" pitchFamily="34" charset="0"/>
              </a:rPr>
              <a:t>AutoPandas</a:t>
            </a:r>
            <a:endParaRPr lang="en-US" sz="22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r>
              <a:rPr lang="en-US" sz="2200" dirty="0" err="1">
                <a:latin typeface="Segoe UI Symbol" panose="020B0502040204020203" pitchFamily="34" charset="0"/>
                <a:ea typeface="Segoe UI Symbol" panose="020B0502040204020203" pitchFamily="34" charset="0"/>
              </a:rPr>
              <a:t>Bavishi</a:t>
            </a:r>
            <a:r>
              <a:rPr lang="en-US" sz="22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, </a:t>
            </a:r>
            <a:r>
              <a:rPr lang="en-US" sz="2200" b="1" u="sng" dirty="0">
                <a:latin typeface="Segoe UI Symbol" panose="020B0502040204020203" pitchFamily="34" charset="0"/>
                <a:ea typeface="Segoe UI Symbol" panose="020B0502040204020203" pitchFamily="34" charset="0"/>
              </a:rPr>
              <a:t>Lemieux</a:t>
            </a:r>
            <a:r>
              <a:rPr lang="en-US" sz="22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, Sen &amp; </a:t>
            </a:r>
            <a:r>
              <a:rPr lang="en-US" sz="2200" dirty="0" err="1">
                <a:latin typeface="Segoe UI Symbol" panose="020B0502040204020203" pitchFamily="34" charset="0"/>
                <a:ea typeface="Segoe UI Symbol" panose="020B0502040204020203" pitchFamily="34" charset="0"/>
              </a:rPr>
              <a:t>Stoica</a:t>
            </a:r>
            <a:r>
              <a:rPr lang="en-US" sz="22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. OOPSLA ‘19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DF0BDA8C-CAAC-DA48-B989-1F97FA32C1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70583" y="4549578"/>
            <a:ext cx="1040987" cy="734790"/>
          </a:xfrm>
          <a:prstGeom prst="rect">
            <a:avLst/>
          </a:prstGeom>
          <a:effectLst>
            <a:glow rad="38100">
              <a:schemeClr val="accent1">
                <a:lumMod val="50000"/>
                <a:alpha val="22000"/>
              </a:schemeClr>
            </a:glow>
          </a:effectLst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65995923-1F2E-3449-9CD8-282D77B072C8}"/>
              </a:ext>
            </a:extLst>
          </p:cNvPr>
          <p:cNvGrpSpPr/>
          <p:nvPr/>
        </p:nvGrpSpPr>
        <p:grpSpPr>
          <a:xfrm>
            <a:off x="2132499" y="3781843"/>
            <a:ext cx="1221402" cy="370346"/>
            <a:chOff x="159342" y="620129"/>
            <a:chExt cx="5175806" cy="1622215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8A21D255-66AE-4246-AA0B-B69F118F32F9}"/>
                </a:ext>
              </a:extLst>
            </p:cNvPr>
            <p:cNvGrpSpPr/>
            <p:nvPr/>
          </p:nvGrpSpPr>
          <p:grpSpPr>
            <a:xfrm rot="20859691">
              <a:off x="159342" y="620129"/>
              <a:ext cx="5175806" cy="1591776"/>
              <a:chOff x="2573079" y="3590775"/>
              <a:chExt cx="4880344" cy="1500909"/>
            </a:xfrm>
          </p:grpSpPr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CAA4DC0B-E97B-8440-A5C4-2BA223C1BAD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34318" y="5091684"/>
                <a:ext cx="450456" cy="0"/>
              </a:xfrm>
              <a:prstGeom prst="straightConnector1">
                <a:avLst/>
              </a:prstGeom>
              <a:ln w="38100">
                <a:solidFill>
                  <a:srgbClr val="FEB516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Arc 34">
                <a:extLst>
                  <a:ext uri="{FF2B5EF4-FFF2-40B4-BE49-F238E27FC236}">
                    <a16:creationId xmlns:a16="http://schemas.microsoft.com/office/drawing/2014/main" id="{E379C46A-0F3E-054A-860A-90FA9ED7EA6B}"/>
                  </a:ext>
                </a:extLst>
              </p:cNvPr>
              <p:cNvSpPr/>
              <p:nvPr/>
            </p:nvSpPr>
            <p:spPr>
              <a:xfrm rot="10800000">
                <a:off x="2573079" y="3590775"/>
                <a:ext cx="4880344" cy="1500909"/>
              </a:xfrm>
              <a:prstGeom prst="arc">
                <a:avLst>
                  <a:gd name="adj1" fmla="val 16200000"/>
                  <a:gd name="adj2" fmla="val 3100671"/>
                </a:avLst>
              </a:prstGeom>
              <a:ln w="38100">
                <a:solidFill>
                  <a:srgbClr val="FEB516"/>
                </a:solidFill>
                <a:tailEnd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EB516"/>
                  </a:solidFill>
                </a:endParaRPr>
              </a:p>
            </p:txBody>
          </p:sp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8E48BF7-403E-0E46-981B-1A692CF57CD9}"/>
                </a:ext>
              </a:extLst>
            </p:cNvPr>
            <p:cNvSpPr txBox="1"/>
            <p:nvPr/>
          </p:nvSpPr>
          <p:spPr>
            <a:xfrm>
              <a:off x="535183" y="624571"/>
              <a:ext cx="4741122" cy="161777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00326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RLCheck</a:t>
              </a:r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83DCFBE5-F90F-FD4E-A04F-200BD6763E95}"/>
                </a:ext>
              </a:extLst>
            </p:cNvPr>
            <p:cNvGrpSpPr/>
            <p:nvPr/>
          </p:nvGrpSpPr>
          <p:grpSpPr>
            <a:xfrm rot="20859691">
              <a:off x="159342" y="620129"/>
              <a:ext cx="5175806" cy="1591776"/>
              <a:chOff x="2573079" y="3590775"/>
              <a:chExt cx="4880344" cy="1500909"/>
            </a:xfrm>
          </p:grpSpPr>
          <p:sp>
            <p:nvSpPr>
              <p:cNvPr id="32" name="Arc 31">
                <a:extLst>
                  <a:ext uri="{FF2B5EF4-FFF2-40B4-BE49-F238E27FC236}">
                    <a16:creationId xmlns:a16="http://schemas.microsoft.com/office/drawing/2014/main" id="{4B1CB979-B956-5F4A-BA04-AD4C1FAF23B7}"/>
                  </a:ext>
                </a:extLst>
              </p:cNvPr>
              <p:cNvSpPr/>
              <p:nvPr/>
            </p:nvSpPr>
            <p:spPr>
              <a:xfrm>
                <a:off x="2573079" y="3590775"/>
                <a:ext cx="4880344" cy="1500909"/>
              </a:xfrm>
              <a:prstGeom prst="arc">
                <a:avLst>
                  <a:gd name="adj1" fmla="val 15904863"/>
                  <a:gd name="adj2" fmla="val 3231286"/>
                </a:avLst>
              </a:prstGeom>
              <a:ln w="38100">
                <a:solidFill>
                  <a:srgbClr val="C4820E"/>
                </a:solidFill>
                <a:tailEnd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D0635BC0-DC04-D94B-BD88-9A35D292673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626547" y="3590775"/>
                <a:ext cx="377408" cy="0"/>
              </a:xfrm>
              <a:prstGeom prst="straightConnector1">
                <a:avLst/>
              </a:prstGeom>
              <a:ln w="38100">
                <a:solidFill>
                  <a:srgbClr val="C4820E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9322925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B3266D-01EA-0F41-BE39-9CB79449B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C20BD-3758-C34F-955D-20FFE47B9983}" type="datetime1">
              <a:rPr lang="en-US" smtClean="0"/>
              <a:t>4/21/23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2921C1-B4D4-9042-B429-C2CE647AFD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Caroline Lemieux --- Expanding the Reach of Fuzzing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B88DFB-D69E-6E43-96A2-C6B901716E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9A0EA-CFA7-AC46-B8D1-7520C822D2F1}" type="slidenum">
              <a:rPr lang="en-US" smtClean="0"/>
              <a:t>159</a:t>
            </a:fld>
            <a:endParaRPr lang="en-US"/>
          </a:p>
        </p:txBody>
      </p:sp>
      <p:sp>
        <p:nvSpPr>
          <p:cNvPr id="7" name="!!plz">
            <a:extLst>
              <a:ext uri="{FF2B5EF4-FFF2-40B4-BE49-F238E27FC236}">
                <a16:creationId xmlns:a16="http://schemas.microsoft.com/office/drawing/2014/main" id="{E82DAE01-E01D-9041-8B40-2562AF0779B2}"/>
              </a:ext>
            </a:extLst>
          </p:cNvPr>
          <p:cNvSpPr/>
          <p:nvPr/>
        </p:nvSpPr>
        <p:spPr>
          <a:xfrm>
            <a:off x="1839063" y="3462494"/>
            <a:ext cx="8513857" cy="1921808"/>
          </a:xfrm>
          <a:prstGeom prst="roundRect">
            <a:avLst>
              <a:gd name="adj" fmla="val 4069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3600" dirty="0">
              <a:solidFill>
                <a:schemeClr val="tx1"/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sp>
        <p:nvSpPr>
          <p:cNvPr id="12" name="safd">
            <a:extLst>
              <a:ext uri="{FF2B5EF4-FFF2-40B4-BE49-F238E27FC236}">
                <a16:creationId xmlns:a16="http://schemas.microsoft.com/office/drawing/2014/main" id="{519B3489-33E0-6F46-AB55-D815B54D4F09}"/>
              </a:ext>
            </a:extLst>
          </p:cNvPr>
          <p:cNvSpPr/>
          <p:nvPr/>
        </p:nvSpPr>
        <p:spPr>
          <a:xfrm>
            <a:off x="2919343" y="2390465"/>
            <a:ext cx="6353299" cy="847110"/>
          </a:xfrm>
          <a:prstGeom prst="roundRect">
            <a:avLst>
              <a:gd name="adj" fmla="val 4069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dirty="0">
                <a:solidFill>
                  <a:schemeClr val="tx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Exploring Core Logic</a:t>
            </a:r>
          </a:p>
        </p:txBody>
      </p:sp>
      <p:pic>
        <p:nvPicPr>
          <p:cNvPr id="17" name="Graphic 16" descr="Scuba diving">
            <a:extLst>
              <a:ext uri="{FF2B5EF4-FFF2-40B4-BE49-F238E27FC236}">
                <a16:creationId xmlns:a16="http://schemas.microsoft.com/office/drawing/2014/main" id="{B670C619-3464-8A4D-9414-92863F3478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58238" y="2356820"/>
            <a:ext cx="914400" cy="914400"/>
          </a:xfrm>
          <a:prstGeom prst="rect">
            <a:avLst/>
          </a:prstGeom>
        </p:spPr>
      </p:pic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A708833D-EEA3-0645-A4BF-862E7B76880E}"/>
              </a:ext>
            </a:extLst>
          </p:cNvPr>
          <p:cNvSpPr/>
          <p:nvPr/>
        </p:nvSpPr>
        <p:spPr>
          <a:xfrm>
            <a:off x="2919350" y="1318437"/>
            <a:ext cx="6353299" cy="847110"/>
          </a:xfrm>
          <a:prstGeom prst="roundRect">
            <a:avLst>
              <a:gd name="adj" fmla="val 4069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dirty="0">
                <a:solidFill>
                  <a:schemeClr val="tx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Performance Bugs</a:t>
            </a:r>
          </a:p>
        </p:txBody>
      </p:sp>
      <p:pic>
        <p:nvPicPr>
          <p:cNvPr id="20" name="Graphic 19" descr="Butterfly">
            <a:extLst>
              <a:ext uri="{FF2B5EF4-FFF2-40B4-BE49-F238E27FC236}">
                <a16:creationId xmlns:a16="http://schemas.microsoft.com/office/drawing/2014/main" id="{5CACE945-7D67-0F45-9425-C0430B5A57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58242" y="1297584"/>
            <a:ext cx="914400" cy="914400"/>
          </a:xfrm>
          <a:prstGeom prst="rect">
            <a:avLst/>
          </a:prstGeom>
        </p:spPr>
      </p:pic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2634B95A-3331-554F-9E69-65CA2C36AFC1}"/>
              </a:ext>
            </a:extLst>
          </p:cNvPr>
          <p:cNvSpPr/>
          <p:nvPr/>
        </p:nvSpPr>
        <p:spPr>
          <a:xfrm>
            <a:off x="2919355" y="260521"/>
            <a:ext cx="6353299" cy="847110"/>
          </a:xfrm>
          <a:prstGeom prst="roundRect">
            <a:avLst>
              <a:gd name="adj" fmla="val 4069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Background on Fuzzing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175C424E-F00B-5C49-AD4F-15B21D54335E}"/>
              </a:ext>
            </a:extLst>
          </p:cNvPr>
          <p:cNvSpPr/>
          <p:nvPr/>
        </p:nvSpPr>
        <p:spPr>
          <a:xfrm>
            <a:off x="2919350" y="5562873"/>
            <a:ext cx="6353299" cy="847110"/>
          </a:xfrm>
          <a:prstGeom prst="roundRect">
            <a:avLst>
              <a:gd name="adj" fmla="val 4069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Future Directions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E126811-8683-814C-A25E-D40B81418326}"/>
              </a:ext>
            </a:extLst>
          </p:cNvPr>
          <p:cNvSpPr/>
          <p:nvPr/>
        </p:nvSpPr>
        <p:spPr>
          <a:xfrm>
            <a:off x="877815" y="147636"/>
            <a:ext cx="10436352" cy="3194786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36A8BC5-BC79-394B-A2CE-98AD4F3F2A3A}"/>
              </a:ext>
            </a:extLst>
          </p:cNvPr>
          <p:cNvSpPr/>
          <p:nvPr/>
        </p:nvSpPr>
        <p:spPr>
          <a:xfrm>
            <a:off x="1066800" y="5445022"/>
            <a:ext cx="10436352" cy="1103466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0498C80-9269-7A4F-B062-EDEC860DD8E8}"/>
              </a:ext>
            </a:extLst>
          </p:cNvPr>
          <p:cNvSpPr txBox="1"/>
          <p:nvPr/>
        </p:nvSpPr>
        <p:spPr>
          <a:xfrm>
            <a:off x="3414166" y="3478104"/>
            <a:ext cx="718740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latin typeface="Segoe UI Symbol" panose="020B0502040204020203" pitchFamily="34" charset="0"/>
                <a:ea typeface="Segoe UI Symbol" panose="020B0502040204020203" pitchFamily="34" charset="0"/>
              </a:rPr>
              <a:t>RLCheck</a:t>
            </a:r>
            <a:endParaRPr lang="en-US" sz="22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r>
              <a:rPr lang="en-US" sz="22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Reddy, </a:t>
            </a:r>
            <a:r>
              <a:rPr lang="en-US" sz="2200" b="1" u="sng" dirty="0">
                <a:latin typeface="Segoe UI Symbol" panose="020B0502040204020203" pitchFamily="34" charset="0"/>
                <a:ea typeface="Segoe UI Symbol" panose="020B0502040204020203" pitchFamily="34" charset="0"/>
              </a:rPr>
              <a:t>Lemieux</a:t>
            </a:r>
            <a:r>
              <a:rPr lang="en-US" sz="22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, Padhye &amp; Sen. ICSE ‘20.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D443A38-37C9-AF49-A7A1-D43817401E0F}"/>
              </a:ext>
            </a:extLst>
          </p:cNvPr>
          <p:cNvSpPr txBox="1"/>
          <p:nvPr/>
        </p:nvSpPr>
        <p:spPr>
          <a:xfrm>
            <a:off x="3414167" y="4422594"/>
            <a:ext cx="718740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latin typeface="Segoe UI Symbol" panose="020B0502040204020203" pitchFamily="34" charset="0"/>
                <a:ea typeface="Segoe UI Symbol" panose="020B0502040204020203" pitchFamily="34" charset="0"/>
              </a:rPr>
              <a:t>AutoPandas</a:t>
            </a:r>
            <a:endParaRPr lang="en-US" sz="22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r>
              <a:rPr lang="en-US" sz="2200" dirty="0" err="1">
                <a:latin typeface="Segoe UI Symbol" panose="020B0502040204020203" pitchFamily="34" charset="0"/>
                <a:ea typeface="Segoe UI Symbol" panose="020B0502040204020203" pitchFamily="34" charset="0"/>
              </a:rPr>
              <a:t>Bavishi</a:t>
            </a:r>
            <a:r>
              <a:rPr lang="en-US" sz="22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, </a:t>
            </a:r>
            <a:r>
              <a:rPr lang="en-US" sz="2200" b="1" u="sng" dirty="0">
                <a:latin typeface="Segoe UI Symbol" panose="020B0502040204020203" pitchFamily="34" charset="0"/>
                <a:ea typeface="Segoe UI Symbol" panose="020B0502040204020203" pitchFamily="34" charset="0"/>
              </a:rPr>
              <a:t>Lemieux</a:t>
            </a:r>
            <a:r>
              <a:rPr lang="en-US" sz="22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, Sen &amp; </a:t>
            </a:r>
            <a:r>
              <a:rPr lang="en-US" sz="2200" dirty="0" err="1">
                <a:latin typeface="Segoe UI Symbol" panose="020B0502040204020203" pitchFamily="34" charset="0"/>
                <a:ea typeface="Segoe UI Symbol" panose="020B0502040204020203" pitchFamily="34" charset="0"/>
              </a:rPr>
              <a:t>Stoica</a:t>
            </a:r>
            <a:r>
              <a:rPr lang="en-US" sz="22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. OOPSLA ‘19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DF0BDA8C-CAAC-DA48-B989-1F97FA32C1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70583" y="4549578"/>
            <a:ext cx="1040987" cy="734790"/>
          </a:xfrm>
          <a:prstGeom prst="rect">
            <a:avLst/>
          </a:prstGeom>
          <a:effectLst>
            <a:glow rad="38100">
              <a:schemeClr val="accent1">
                <a:lumMod val="50000"/>
                <a:alpha val="22000"/>
              </a:schemeClr>
            </a:glow>
          </a:effectLst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65995923-1F2E-3449-9CD8-282D77B072C8}"/>
              </a:ext>
            </a:extLst>
          </p:cNvPr>
          <p:cNvGrpSpPr/>
          <p:nvPr/>
        </p:nvGrpSpPr>
        <p:grpSpPr>
          <a:xfrm>
            <a:off x="2132499" y="3781843"/>
            <a:ext cx="1221402" cy="370346"/>
            <a:chOff x="159342" y="620129"/>
            <a:chExt cx="5175806" cy="1622215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8A21D255-66AE-4246-AA0B-B69F118F32F9}"/>
                </a:ext>
              </a:extLst>
            </p:cNvPr>
            <p:cNvGrpSpPr/>
            <p:nvPr/>
          </p:nvGrpSpPr>
          <p:grpSpPr>
            <a:xfrm rot="20859691">
              <a:off x="159342" y="620129"/>
              <a:ext cx="5175806" cy="1591776"/>
              <a:chOff x="2573079" y="3590775"/>
              <a:chExt cx="4880344" cy="1500909"/>
            </a:xfrm>
          </p:grpSpPr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CAA4DC0B-E97B-8440-A5C4-2BA223C1BAD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34318" y="5091684"/>
                <a:ext cx="450456" cy="0"/>
              </a:xfrm>
              <a:prstGeom prst="straightConnector1">
                <a:avLst/>
              </a:prstGeom>
              <a:ln w="38100">
                <a:solidFill>
                  <a:srgbClr val="FEB516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Arc 34">
                <a:extLst>
                  <a:ext uri="{FF2B5EF4-FFF2-40B4-BE49-F238E27FC236}">
                    <a16:creationId xmlns:a16="http://schemas.microsoft.com/office/drawing/2014/main" id="{E379C46A-0F3E-054A-860A-90FA9ED7EA6B}"/>
                  </a:ext>
                </a:extLst>
              </p:cNvPr>
              <p:cNvSpPr/>
              <p:nvPr/>
            </p:nvSpPr>
            <p:spPr>
              <a:xfrm rot="10800000">
                <a:off x="2573079" y="3590775"/>
                <a:ext cx="4880344" cy="1500909"/>
              </a:xfrm>
              <a:prstGeom prst="arc">
                <a:avLst>
                  <a:gd name="adj1" fmla="val 16200000"/>
                  <a:gd name="adj2" fmla="val 3100671"/>
                </a:avLst>
              </a:prstGeom>
              <a:ln w="38100">
                <a:solidFill>
                  <a:srgbClr val="FEB516"/>
                </a:solidFill>
                <a:tailEnd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EB516"/>
                  </a:solidFill>
                </a:endParaRPr>
              </a:p>
            </p:txBody>
          </p:sp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8E48BF7-403E-0E46-981B-1A692CF57CD9}"/>
                </a:ext>
              </a:extLst>
            </p:cNvPr>
            <p:cNvSpPr txBox="1"/>
            <p:nvPr/>
          </p:nvSpPr>
          <p:spPr>
            <a:xfrm>
              <a:off x="535183" y="624571"/>
              <a:ext cx="4741122" cy="161777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00326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RLCheck</a:t>
              </a:r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83DCFBE5-F90F-FD4E-A04F-200BD6763E95}"/>
                </a:ext>
              </a:extLst>
            </p:cNvPr>
            <p:cNvGrpSpPr/>
            <p:nvPr/>
          </p:nvGrpSpPr>
          <p:grpSpPr>
            <a:xfrm rot="20859691">
              <a:off x="159342" y="620129"/>
              <a:ext cx="5175806" cy="1591776"/>
              <a:chOff x="2573079" y="3590775"/>
              <a:chExt cx="4880344" cy="1500909"/>
            </a:xfrm>
          </p:grpSpPr>
          <p:sp>
            <p:nvSpPr>
              <p:cNvPr id="32" name="Arc 31">
                <a:extLst>
                  <a:ext uri="{FF2B5EF4-FFF2-40B4-BE49-F238E27FC236}">
                    <a16:creationId xmlns:a16="http://schemas.microsoft.com/office/drawing/2014/main" id="{4B1CB979-B956-5F4A-BA04-AD4C1FAF23B7}"/>
                  </a:ext>
                </a:extLst>
              </p:cNvPr>
              <p:cNvSpPr/>
              <p:nvPr/>
            </p:nvSpPr>
            <p:spPr>
              <a:xfrm>
                <a:off x="2573079" y="3590775"/>
                <a:ext cx="4880344" cy="1500909"/>
              </a:xfrm>
              <a:prstGeom prst="arc">
                <a:avLst>
                  <a:gd name="adj1" fmla="val 15904863"/>
                  <a:gd name="adj2" fmla="val 3231286"/>
                </a:avLst>
              </a:prstGeom>
              <a:ln w="38100">
                <a:solidFill>
                  <a:srgbClr val="C4820E"/>
                </a:solidFill>
                <a:tailEnd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D0635BC0-DC04-D94B-BD88-9A35D292673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626547" y="3590775"/>
                <a:ext cx="377408" cy="0"/>
              </a:xfrm>
              <a:prstGeom prst="straightConnector1">
                <a:avLst/>
              </a:prstGeom>
              <a:ln w="38100">
                <a:solidFill>
                  <a:srgbClr val="C4820E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B7223C63-8937-1E4F-BE9F-C17D9D20E3C5}"/>
              </a:ext>
            </a:extLst>
          </p:cNvPr>
          <p:cNvSpPr/>
          <p:nvPr/>
        </p:nvSpPr>
        <p:spPr>
          <a:xfrm>
            <a:off x="2660953" y="170633"/>
            <a:ext cx="7057292" cy="319533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sz="24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Separate distribution from user-facing generator </a:t>
            </a:r>
            <a:r>
              <a:rPr lang="en-US" sz="2400" dirty="0">
                <a:latin typeface="Segoe UI Symbol" panose="020B0502040204020203" pitchFamily="34" charset="0"/>
                <a:ea typeface="Segoe UI Symbol" panose="020B0502040204020203" pitchFamily="34" charset="0"/>
                <a:sym typeface="Wingdings" pitchFamily="2" charset="2"/>
              </a:rPr>
              <a:t> faster fuzzing, new synthesis paradigm</a:t>
            </a:r>
            <a:endParaRPr lang="en-US" sz="24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3ED00DD-C445-8B4D-B1E1-FDBA61187304}"/>
              </a:ext>
            </a:extLst>
          </p:cNvPr>
          <p:cNvGrpSpPr/>
          <p:nvPr/>
        </p:nvGrpSpPr>
        <p:grpSpPr>
          <a:xfrm>
            <a:off x="3833759" y="309512"/>
            <a:ext cx="4810780" cy="2185391"/>
            <a:chOff x="2419896" y="-514476"/>
            <a:chExt cx="7502863" cy="3408322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796A6115-20D1-A349-91D3-E3D649BC22D6}"/>
                </a:ext>
              </a:extLst>
            </p:cNvPr>
            <p:cNvGrpSpPr/>
            <p:nvPr/>
          </p:nvGrpSpPr>
          <p:grpSpPr>
            <a:xfrm>
              <a:off x="7829186" y="-514476"/>
              <a:ext cx="2093573" cy="2093573"/>
              <a:chOff x="7565191" y="2194798"/>
              <a:chExt cx="2721425" cy="2721425"/>
            </a:xfrm>
          </p:grpSpPr>
          <p:pic>
            <p:nvPicPr>
              <p:cNvPr id="37" name="Content Placeholder 7" descr="Document">
                <a:extLst>
                  <a:ext uri="{FF2B5EF4-FFF2-40B4-BE49-F238E27FC236}">
                    <a16:creationId xmlns:a16="http://schemas.microsoft.com/office/drawing/2014/main" id="{B41E379A-AD99-C146-9CF8-483A123492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7565191" y="2194798"/>
                <a:ext cx="2721425" cy="2721425"/>
              </a:xfrm>
              <a:prstGeom prst="rect">
                <a:avLst/>
              </a:prstGeom>
            </p:spPr>
          </p:pic>
          <p:pic>
            <p:nvPicPr>
              <p:cNvPr id="38" name="Graphic 37" descr="Bug">
                <a:extLst>
                  <a:ext uri="{FF2B5EF4-FFF2-40B4-BE49-F238E27FC236}">
                    <a16:creationId xmlns:a16="http://schemas.microsoft.com/office/drawing/2014/main" id="{722B9F34-FECE-B848-ADAB-04F50EFFFC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8266665" y="3630702"/>
                <a:ext cx="309381" cy="309381"/>
              </a:xfrm>
              <a:prstGeom prst="rect">
                <a:avLst/>
              </a:prstGeom>
            </p:spPr>
          </p:pic>
          <p:pic>
            <p:nvPicPr>
              <p:cNvPr id="39" name="Graphic 38" descr="Bug">
                <a:extLst>
                  <a:ext uri="{FF2B5EF4-FFF2-40B4-BE49-F238E27FC236}">
                    <a16:creationId xmlns:a16="http://schemas.microsoft.com/office/drawing/2014/main" id="{D39CF6AC-EFC3-2048-B14B-8D1F037F7F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9223856" y="4080208"/>
                <a:ext cx="309381" cy="309381"/>
              </a:xfrm>
              <a:prstGeom prst="rect">
                <a:avLst/>
              </a:prstGeom>
            </p:spPr>
          </p:pic>
          <p:pic>
            <p:nvPicPr>
              <p:cNvPr id="40" name="Graphic 39" descr="Bug">
                <a:extLst>
                  <a:ext uri="{FF2B5EF4-FFF2-40B4-BE49-F238E27FC236}">
                    <a16:creationId xmlns:a16="http://schemas.microsoft.com/office/drawing/2014/main" id="{88126DA1-41CE-FB4A-B6CF-80EAC49072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9223856" y="3273323"/>
                <a:ext cx="309381" cy="309381"/>
              </a:xfrm>
              <a:prstGeom prst="rect">
                <a:avLst/>
              </a:prstGeom>
            </p:spPr>
          </p:pic>
        </p:grpSp>
        <p:cxnSp>
          <p:nvCxnSpPr>
            <p:cNvPr id="41" name="!!arrow_execute">
              <a:extLst>
                <a:ext uri="{FF2B5EF4-FFF2-40B4-BE49-F238E27FC236}">
                  <a16:creationId xmlns:a16="http://schemas.microsoft.com/office/drawing/2014/main" id="{8F546A96-4063-674E-99C7-980C426146EF}"/>
                </a:ext>
              </a:extLst>
            </p:cNvPr>
            <p:cNvCxnSpPr>
              <a:cxnSpLocks/>
              <a:stCxn id="44" idx="0"/>
            </p:cNvCxnSpPr>
            <p:nvPr/>
          </p:nvCxnSpPr>
          <p:spPr>
            <a:xfrm>
              <a:off x="7103486" y="547476"/>
              <a:ext cx="1092264" cy="0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Elbow Connector 41">
              <a:extLst>
                <a:ext uri="{FF2B5EF4-FFF2-40B4-BE49-F238E27FC236}">
                  <a16:creationId xmlns:a16="http://schemas.microsoft.com/office/drawing/2014/main" id="{9B119428-F598-794F-A27E-63E531695D46}"/>
                </a:ext>
              </a:extLst>
            </p:cNvPr>
            <p:cNvCxnSpPr>
              <a:cxnSpLocks/>
              <a:stCxn id="37" idx="2"/>
              <a:endCxn id="43" idx="3"/>
            </p:cNvCxnSpPr>
            <p:nvPr/>
          </p:nvCxnSpPr>
          <p:spPr>
            <a:xfrm rot="5400000">
              <a:off x="7688327" y="1217201"/>
              <a:ext cx="825750" cy="1549543"/>
            </a:xfrm>
            <a:prstGeom prst="bentConnector2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Rounded Rectangle 42">
              <a:extLst>
                <a:ext uri="{FF2B5EF4-FFF2-40B4-BE49-F238E27FC236}">
                  <a16:creationId xmlns:a16="http://schemas.microsoft.com/office/drawing/2014/main" id="{C539B52A-0754-6D42-8038-7C7359ED0B0C}"/>
                </a:ext>
              </a:extLst>
            </p:cNvPr>
            <p:cNvSpPr/>
            <p:nvPr/>
          </p:nvSpPr>
          <p:spPr>
            <a:xfrm>
              <a:off x="5257859" y="1915848"/>
              <a:ext cx="2068571" cy="977998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Segoe UI Symbol" panose="020B0502040204020203" pitchFamily="34" charset="0"/>
                  <a:ea typeface="Segoe UI Symbol" panose="020B0502040204020203" pitchFamily="34" charset="0"/>
                </a:rPr>
                <a:t>Execution Feedback</a:t>
              </a:r>
            </a:p>
          </p:txBody>
        </p:sp>
        <p:sp>
          <p:nvSpPr>
            <p:cNvPr id="44" name="Round Diagonal Corner Rectangle 43">
              <a:extLst>
                <a:ext uri="{FF2B5EF4-FFF2-40B4-BE49-F238E27FC236}">
                  <a16:creationId xmlns:a16="http://schemas.microsoft.com/office/drawing/2014/main" id="{639E3ED5-2948-534E-A968-6747A28E1D42}"/>
                </a:ext>
              </a:extLst>
            </p:cNvPr>
            <p:cNvSpPr/>
            <p:nvPr/>
          </p:nvSpPr>
          <p:spPr>
            <a:xfrm>
              <a:off x="5411468" y="179831"/>
              <a:ext cx="1692018" cy="735289"/>
            </a:xfrm>
            <a:prstGeom prst="round2Diag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latin typeface="Segoe UI Symbol" panose="020B0502040204020203" pitchFamily="34" charset="0"/>
                  <a:ea typeface="Segoe UI Symbol" panose="020B0502040204020203" pitchFamily="34" charset="0"/>
                </a:rPr>
                <a:t>Generator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70995AFD-CB81-5C4B-A533-B027B17EB02B}"/>
                </a:ext>
              </a:extLst>
            </p:cNvPr>
            <p:cNvSpPr/>
            <p:nvPr/>
          </p:nvSpPr>
          <p:spPr>
            <a:xfrm>
              <a:off x="2419896" y="49397"/>
              <a:ext cx="1840238" cy="977999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Guidance</a:t>
              </a:r>
            </a:p>
          </p:txBody>
        </p:sp>
        <p:cxnSp>
          <p:nvCxnSpPr>
            <p:cNvPr id="46" name="Elbow Connector 45">
              <a:extLst>
                <a:ext uri="{FF2B5EF4-FFF2-40B4-BE49-F238E27FC236}">
                  <a16:creationId xmlns:a16="http://schemas.microsoft.com/office/drawing/2014/main" id="{5CCE8B6D-8F5B-B248-9129-5185C05496E6}"/>
                </a:ext>
              </a:extLst>
            </p:cNvPr>
            <p:cNvCxnSpPr>
              <a:cxnSpLocks/>
              <a:stCxn id="43" idx="1"/>
              <a:endCxn id="45" idx="2"/>
            </p:cNvCxnSpPr>
            <p:nvPr/>
          </p:nvCxnSpPr>
          <p:spPr>
            <a:xfrm rot="10800000">
              <a:off x="3340015" y="1027397"/>
              <a:ext cx="1917844" cy="1377451"/>
            </a:xfrm>
            <a:prstGeom prst="bentConnector2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!!arrow_execute">
              <a:extLst>
                <a:ext uri="{FF2B5EF4-FFF2-40B4-BE49-F238E27FC236}">
                  <a16:creationId xmlns:a16="http://schemas.microsoft.com/office/drawing/2014/main" id="{FFD2F7B1-5726-2E4F-9E0E-024DEE480589}"/>
                </a:ext>
              </a:extLst>
            </p:cNvPr>
            <p:cNvCxnSpPr>
              <a:cxnSpLocks/>
              <a:stCxn id="45" idx="3"/>
              <a:endCxn id="44" idx="2"/>
            </p:cNvCxnSpPr>
            <p:nvPr/>
          </p:nvCxnSpPr>
          <p:spPr>
            <a:xfrm>
              <a:off x="4260134" y="538397"/>
              <a:ext cx="1151334" cy="9079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02891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B3266D-01EA-0F41-BE39-9CB79449B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C20BD-3758-C34F-955D-20FFE47B9983}" type="datetime1">
              <a:rPr lang="en-US" smtClean="0"/>
              <a:t>4/21/23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2921C1-B4D4-9042-B429-C2CE647AFD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Caroline Lemieux --- Expanding the Reach of Fuzzing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B88DFB-D69E-6E43-96A2-C6B901716E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9A0EA-CFA7-AC46-B8D1-7520C822D2F1}" type="slidenum">
              <a:rPr lang="en-US" smtClean="0"/>
              <a:t>160</a:t>
            </a:fld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4EF93D5-613B-F744-B686-228CAD59C48F}"/>
              </a:ext>
            </a:extLst>
          </p:cNvPr>
          <p:cNvSpPr/>
          <p:nvPr/>
        </p:nvSpPr>
        <p:spPr>
          <a:xfrm>
            <a:off x="2919355" y="779812"/>
            <a:ext cx="6353299" cy="847110"/>
          </a:xfrm>
          <a:prstGeom prst="roundRect">
            <a:avLst>
              <a:gd name="adj" fmla="val 4069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Background on Fuzzing</a:t>
            </a:r>
          </a:p>
        </p:txBody>
      </p:sp>
      <p:sp>
        <p:nvSpPr>
          <p:cNvPr id="7" name="!!plz">
            <a:extLst>
              <a:ext uri="{FF2B5EF4-FFF2-40B4-BE49-F238E27FC236}">
                <a16:creationId xmlns:a16="http://schemas.microsoft.com/office/drawing/2014/main" id="{E82DAE01-E01D-9041-8B40-2562AF0779B2}"/>
              </a:ext>
            </a:extLst>
          </p:cNvPr>
          <p:cNvSpPr/>
          <p:nvPr/>
        </p:nvSpPr>
        <p:spPr>
          <a:xfrm>
            <a:off x="2919350" y="3918373"/>
            <a:ext cx="6353299" cy="847110"/>
          </a:xfrm>
          <a:prstGeom prst="roundRect">
            <a:avLst>
              <a:gd name="adj" fmla="val 4069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dirty="0">
                <a:solidFill>
                  <a:schemeClr val="tx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Smart Generators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56BBA310-8D80-E845-9502-E5BC89058E10}"/>
              </a:ext>
            </a:extLst>
          </p:cNvPr>
          <p:cNvSpPr/>
          <p:nvPr/>
        </p:nvSpPr>
        <p:spPr>
          <a:xfrm>
            <a:off x="2919354" y="1825999"/>
            <a:ext cx="6353299" cy="847110"/>
          </a:xfrm>
          <a:prstGeom prst="roundRect">
            <a:avLst>
              <a:gd name="adj" fmla="val 4069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dirty="0">
                <a:solidFill>
                  <a:schemeClr val="tx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Performance Bugs</a:t>
            </a:r>
          </a:p>
        </p:txBody>
      </p:sp>
      <p:sp>
        <p:nvSpPr>
          <p:cNvPr id="12" name="sfa">
            <a:extLst>
              <a:ext uri="{FF2B5EF4-FFF2-40B4-BE49-F238E27FC236}">
                <a16:creationId xmlns:a16="http://schemas.microsoft.com/office/drawing/2014/main" id="{519B3489-33E0-6F46-AB55-D815B54D4F09}"/>
              </a:ext>
            </a:extLst>
          </p:cNvPr>
          <p:cNvSpPr/>
          <p:nvPr/>
        </p:nvSpPr>
        <p:spPr>
          <a:xfrm>
            <a:off x="2919351" y="2872186"/>
            <a:ext cx="6353299" cy="847110"/>
          </a:xfrm>
          <a:prstGeom prst="roundRect">
            <a:avLst>
              <a:gd name="adj" fmla="val 4069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dirty="0">
                <a:solidFill>
                  <a:schemeClr val="tx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Exploring Core Logic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D8FB7CAD-C285-DF49-BFAB-1AA1BD99A5CA}"/>
              </a:ext>
            </a:extLst>
          </p:cNvPr>
          <p:cNvSpPr/>
          <p:nvPr/>
        </p:nvSpPr>
        <p:spPr>
          <a:xfrm>
            <a:off x="2919350" y="4964560"/>
            <a:ext cx="6353299" cy="847110"/>
          </a:xfrm>
          <a:prstGeom prst="roundRect">
            <a:avLst>
              <a:gd name="adj" fmla="val 4069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Future Directions</a:t>
            </a:r>
          </a:p>
        </p:txBody>
      </p:sp>
      <p:pic>
        <p:nvPicPr>
          <p:cNvPr id="15" name="Graphic 14" descr="Butterfly">
            <a:extLst>
              <a:ext uri="{FF2B5EF4-FFF2-40B4-BE49-F238E27FC236}">
                <a16:creationId xmlns:a16="http://schemas.microsoft.com/office/drawing/2014/main" id="{D4A88D2F-8977-BE4C-A617-29D645B612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58246" y="1805146"/>
            <a:ext cx="914400" cy="914400"/>
          </a:xfrm>
          <a:prstGeom prst="rect">
            <a:avLst/>
          </a:prstGeom>
        </p:spPr>
      </p:pic>
      <p:pic>
        <p:nvPicPr>
          <p:cNvPr id="17" name="Graphic 16" descr="Scuba diving">
            <a:extLst>
              <a:ext uri="{FF2B5EF4-FFF2-40B4-BE49-F238E27FC236}">
                <a16:creationId xmlns:a16="http://schemas.microsoft.com/office/drawing/2014/main" id="{B670C619-3464-8A4D-9414-92863F3478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58246" y="2838541"/>
            <a:ext cx="914400" cy="914400"/>
          </a:xfrm>
          <a:prstGeom prst="rect">
            <a:avLst/>
          </a:prstGeom>
        </p:spPr>
      </p:pic>
      <p:pic>
        <p:nvPicPr>
          <p:cNvPr id="19" name="Graphic 18" descr="Head with gears">
            <a:extLst>
              <a:ext uri="{FF2B5EF4-FFF2-40B4-BE49-F238E27FC236}">
                <a16:creationId xmlns:a16="http://schemas.microsoft.com/office/drawing/2014/main" id="{932CBDDA-60F3-934A-93F8-D41D9FC5630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58246" y="3906162"/>
            <a:ext cx="914400" cy="9144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036A8BC5-BC79-394B-A2CE-98AD4F3F2A3A}"/>
              </a:ext>
            </a:extLst>
          </p:cNvPr>
          <p:cNvSpPr/>
          <p:nvPr/>
        </p:nvSpPr>
        <p:spPr>
          <a:xfrm>
            <a:off x="1013908" y="4832773"/>
            <a:ext cx="10436352" cy="1562056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E126811-8683-814C-A25E-D40B81418326}"/>
              </a:ext>
            </a:extLst>
          </p:cNvPr>
          <p:cNvSpPr/>
          <p:nvPr/>
        </p:nvSpPr>
        <p:spPr>
          <a:xfrm>
            <a:off x="741740" y="422338"/>
            <a:ext cx="10436352" cy="3416534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8585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B3266D-01EA-0F41-BE39-9CB79449B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C20BD-3758-C34F-955D-20FFE47B9983}" type="datetime1">
              <a:rPr lang="en-US" smtClean="0"/>
              <a:t>4/21/23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2921C1-B4D4-9042-B429-C2CE647AFD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Caroline Lemieux --- Expanding the Reach of Fuzzing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B88DFB-D69E-6E43-96A2-C6B901716E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9A0EA-CFA7-AC46-B8D1-7520C822D2F1}" type="slidenum">
              <a:rPr lang="en-US" smtClean="0"/>
              <a:t>161</a:t>
            </a:fld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4EF93D5-613B-F744-B686-228CAD59C48F}"/>
              </a:ext>
            </a:extLst>
          </p:cNvPr>
          <p:cNvSpPr/>
          <p:nvPr/>
        </p:nvSpPr>
        <p:spPr>
          <a:xfrm>
            <a:off x="2919355" y="779812"/>
            <a:ext cx="6353299" cy="847110"/>
          </a:xfrm>
          <a:prstGeom prst="roundRect">
            <a:avLst>
              <a:gd name="adj" fmla="val 4069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Background on Fuzzing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82DAE01-E01D-9041-8B40-2562AF0779B2}"/>
              </a:ext>
            </a:extLst>
          </p:cNvPr>
          <p:cNvSpPr/>
          <p:nvPr/>
        </p:nvSpPr>
        <p:spPr>
          <a:xfrm>
            <a:off x="2919350" y="3918373"/>
            <a:ext cx="6353299" cy="847110"/>
          </a:xfrm>
          <a:prstGeom prst="roundRect">
            <a:avLst>
              <a:gd name="adj" fmla="val 4069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dirty="0">
                <a:solidFill>
                  <a:schemeClr val="tx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Smart Generators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56BBA310-8D80-E845-9502-E5BC89058E10}"/>
              </a:ext>
            </a:extLst>
          </p:cNvPr>
          <p:cNvSpPr/>
          <p:nvPr/>
        </p:nvSpPr>
        <p:spPr>
          <a:xfrm>
            <a:off x="2919354" y="1825999"/>
            <a:ext cx="6353299" cy="847110"/>
          </a:xfrm>
          <a:prstGeom prst="roundRect">
            <a:avLst>
              <a:gd name="adj" fmla="val 4069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dirty="0">
                <a:solidFill>
                  <a:schemeClr val="tx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Performance Bugs</a:t>
            </a:r>
          </a:p>
        </p:txBody>
      </p:sp>
      <p:sp>
        <p:nvSpPr>
          <p:cNvPr id="12" name="!!plz">
            <a:extLst>
              <a:ext uri="{FF2B5EF4-FFF2-40B4-BE49-F238E27FC236}">
                <a16:creationId xmlns:a16="http://schemas.microsoft.com/office/drawing/2014/main" id="{519B3489-33E0-6F46-AB55-D815B54D4F09}"/>
              </a:ext>
            </a:extLst>
          </p:cNvPr>
          <p:cNvSpPr/>
          <p:nvPr/>
        </p:nvSpPr>
        <p:spPr>
          <a:xfrm>
            <a:off x="2919351" y="2872186"/>
            <a:ext cx="6353299" cy="847110"/>
          </a:xfrm>
          <a:prstGeom prst="roundRect">
            <a:avLst>
              <a:gd name="adj" fmla="val 4069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dirty="0">
                <a:solidFill>
                  <a:schemeClr val="tx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Exploring Core Logic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D8FB7CAD-C285-DF49-BFAB-1AA1BD99A5CA}"/>
              </a:ext>
            </a:extLst>
          </p:cNvPr>
          <p:cNvSpPr/>
          <p:nvPr/>
        </p:nvSpPr>
        <p:spPr>
          <a:xfrm>
            <a:off x="2919350" y="4964560"/>
            <a:ext cx="6353299" cy="847110"/>
          </a:xfrm>
          <a:prstGeom prst="roundRect">
            <a:avLst>
              <a:gd name="adj" fmla="val 4069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Future Directions</a:t>
            </a:r>
          </a:p>
        </p:txBody>
      </p:sp>
      <p:pic>
        <p:nvPicPr>
          <p:cNvPr id="15" name="Graphic 14" descr="Butterfly">
            <a:extLst>
              <a:ext uri="{FF2B5EF4-FFF2-40B4-BE49-F238E27FC236}">
                <a16:creationId xmlns:a16="http://schemas.microsoft.com/office/drawing/2014/main" id="{D4A88D2F-8977-BE4C-A617-29D645B612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58246" y="1805146"/>
            <a:ext cx="914400" cy="914400"/>
          </a:xfrm>
          <a:prstGeom prst="rect">
            <a:avLst/>
          </a:prstGeom>
        </p:spPr>
      </p:pic>
      <p:pic>
        <p:nvPicPr>
          <p:cNvPr id="17" name="Graphic 16" descr="Scuba diving">
            <a:extLst>
              <a:ext uri="{FF2B5EF4-FFF2-40B4-BE49-F238E27FC236}">
                <a16:creationId xmlns:a16="http://schemas.microsoft.com/office/drawing/2014/main" id="{B670C619-3464-8A4D-9414-92863F3478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58246" y="2838541"/>
            <a:ext cx="914400" cy="914400"/>
          </a:xfrm>
          <a:prstGeom prst="rect">
            <a:avLst/>
          </a:prstGeom>
        </p:spPr>
      </p:pic>
      <p:pic>
        <p:nvPicPr>
          <p:cNvPr id="19" name="Graphic 18" descr="Head with gears">
            <a:extLst>
              <a:ext uri="{FF2B5EF4-FFF2-40B4-BE49-F238E27FC236}">
                <a16:creationId xmlns:a16="http://schemas.microsoft.com/office/drawing/2014/main" id="{932CBDDA-60F3-934A-93F8-D41D9FC5630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58246" y="3906162"/>
            <a:ext cx="914400" cy="9144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2E126811-8683-814C-A25E-D40B81418326}"/>
              </a:ext>
            </a:extLst>
          </p:cNvPr>
          <p:cNvSpPr/>
          <p:nvPr/>
        </p:nvSpPr>
        <p:spPr>
          <a:xfrm>
            <a:off x="741740" y="422338"/>
            <a:ext cx="10436352" cy="4398224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304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72DF5120-24BF-6947-806F-F8EB0B9F9A3B}"/>
              </a:ext>
            </a:extLst>
          </p:cNvPr>
          <p:cNvSpPr/>
          <p:nvPr/>
        </p:nvSpPr>
        <p:spPr>
          <a:xfrm>
            <a:off x="3384513" y="1294899"/>
            <a:ext cx="5214357" cy="5089876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accent1">
                    <a:lumMod val="60000"/>
                    <a:lumOff val="4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Test-Input Generation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312256-D331-014A-944E-982D7A7416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2AEC23-7C45-4F4E-8630-1A2A56A4AA9E}" type="datetime1">
              <a:rPr lang="en-US" smtClean="0"/>
              <a:t>4/21/23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488079C-A83C-EB40-8DEC-39EBE54C34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Expanding the Reach of Fuzzing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2C66F4-B314-8F42-AF27-9DD771DEE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9A0EA-CFA7-AC46-B8D1-7520C822D2F1}" type="slidenum">
              <a:rPr lang="en-US" smtClean="0"/>
              <a:t>162</a:t>
            </a:fld>
            <a:endParaRPr lang="en-US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1BE170D-771B-F240-871F-7B4AEFE85D2F}"/>
              </a:ext>
            </a:extLst>
          </p:cNvPr>
          <p:cNvGrpSpPr/>
          <p:nvPr/>
        </p:nvGrpSpPr>
        <p:grpSpPr>
          <a:xfrm>
            <a:off x="6962608" y="2815843"/>
            <a:ext cx="1752001" cy="1752001"/>
            <a:chOff x="7565191" y="2194798"/>
            <a:chExt cx="2721425" cy="2721425"/>
          </a:xfrm>
        </p:grpSpPr>
        <p:pic>
          <p:nvPicPr>
            <p:cNvPr id="31" name="Content Placeholder 7" descr="Document">
              <a:extLst>
                <a:ext uri="{FF2B5EF4-FFF2-40B4-BE49-F238E27FC236}">
                  <a16:creationId xmlns:a16="http://schemas.microsoft.com/office/drawing/2014/main" id="{4EC98337-8386-7F4E-A0F8-9031EF25AF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565191" y="2194798"/>
              <a:ext cx="2721425" cy="2721425"/>
            </a:xfrm>
            <a:prstGeom prst="rect">
              <a:avLst/>
            </a:prstGeom>
          </p:spPr>
        </p:pic>
        <p:pic>
          <p:nvPicPr>
            <p:cNvPr id="32" name="Graphic 31" descr="Bug">
              <a:extLst>
                <a:ext uri="{FF2B5EF4-FFF2-40B4-BE49-F238E27FC236}">
                  <a16:creationId xmlns:a16="http://schemas.microsoft.com/office/drawing/2014/main" id="{E110E90A-3A1C-CF4A-8232-871E9A1DD0C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266665" y="3630702"/>
              <a:ext cx="309381" cy="309381"/>
            </a:xfrm>
            <a:prstGeom prst="rect">
              <a:avLst/>
            </a:prstGeom>
          </p:spPr>
        </p:pic>
        <p:pic>
          <p:nvPicPr>
            <p:cNvPr id="33" name="Graphic 32" descr="Bug">
              <a:extLst>
                <a:ext uri="{FF2B5EF4-FFF2-40B4-BE49-F238E27FC236}">
                  <a16:creationId xmlns:a16="http://schemas.microsoft.com/office/drawing/2014/main" id="{83B435E1-BB3D-7449-9D87-CDD273382D9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223856" y="4080208"/>
              <a:ext cx="309381" cy="309381"/>
            </a:xfrm>
            <a:prstGeom prst="rect">
              <a:avLst/>
            </a:prstGeom>
          </p:spPr>
        </p:pic>
        <p:pic>
          <p:nvPicPr>
            <p:cNvPr id="34" name="Graphic 33" descr="Bug">
              <a:extLst>
                <a:ext uri="{FF2B5EF4-FFF2-40B4-BE49-F238E27FC236}">
                  <a16:creationId xmlns:a16="http://schemas.microsoft.com/office/drawing/2014/main" id="{29A28B01-D0F8-ED4D-944D-538235E403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223856" y="3273323"/>
              <a:ext cx="309381" cy="309381"/>
            </a:xfrm>
            <a:prstGeom prst="rect">
              <a:avLst/>
            </a:prstGeom>
          </p:spPr>
        </p:pic>
      </p:grpSp>
      <p:cxnSp>
        <p:nvCxnSpPr>
          <p:cNvPr id="36" name="!!force">
            <a:extLst>
              <a:ext uri="{FF2B5EF4-FFF2-40B4-BE49-F238E27FC236}">
                <a16:creationId xmlns:a16="http://schemas.microsoft.com/office/drawing/2014/main" id="{DC574DED-C534-B04D-B1D0-313FF45EB702}"/>
              </a:ext>
            </a:extLst>
          </p:cNvPr>
          <p:cNvCxnSpPr>
            <a:cxnSpLocks/>
            <a:stCxn id="49" idx="3"/>
            <a:endCxn id="31" idx="0"/>
          </p:cNvCxnSpPr>
          <p:nvPr/>
        </p:nvCxnSpPr>
        <p:spPr>
          <a:xfrm rot="5400000" flipH="1" flipV="1">
            <a:off x="5685876" y="1274746"/>
            <a:ext cx="611635" cy="3693831"/>
          </a:xfrm>
          <a:prstGeom prst="curvedConnector3">
            <a:avLst>
              <a:gd name="adj1" fmla="val 137375"/>
            </a:avLst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!!gene">
            <a:extLst>
              <a:ext uri="{FF2B5EF4-FFF2-40B4-BE49-F238E27FC236}">
                <a16:creationId xmlns:a16="http://schemas.microsoft.com/office/drawing/2014/main" id="{51135411-5424-AC40-BE4B-76ECBE37310C}"/>
              </a:ext>
            </a:extLst>
          </p:cNvPr>
          <p:cNvSpPr/>
          <p:nvPr/>
        </p:nvSpPr>
        <p:spPr>
          <a:xfrm>
            <a:off x="3522686" y="3427478"/>
            <a:ext cx="1244183" cy="697844"/>
          </a:xfrm>
          <a:prstGeom prst="round2Diag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endParaRPr lang="en-US" sz="2400" dirty="0">
              <a:solidFill>
                <a:schemeClr val="tx1"/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cxnSp>
        <p:nvCxnSpPr>
          <p:cNvPr id="46" name="Curved Connector 45">
            <a:extLst>
              <a:ext uri="{FF2B5EF4-FFF2-40B4-BE49-F238E27FC236}">
                <a16:creationId xmlns:a16="http://schemas.microsoft.com/office/drawing/2014/main" id="{1C99D968-4806-6140-9C1E-051218DA5545}"/>
              </a:ext>
            </a:extLst>
          </p:cNvPr>
          <p:cNvCxnSpPr>
            <a:cxnSpLocks/>
          </p:cNvCxnSpPr>
          <p:nvPr/>
        </p:nvCxnSpPr>
        <p:spPr>
          <a:xfrm rot="5400000" flipH="1">
            <a:off x="5770433" y="2514658"/>
            <a:ext cx="442522" cy="3693831"/>
          </a:xfrm>
          <a:prstGeom prst="curvedConnector3">
            <a:avLst>
              <a:gd name="adj1" fmla="val -129569"/>
            </a:avLst>
          </a:prstGeom>
          <a:ln w="38100">
            <a:solidFill>
              <a:schemeClr val="tx1"/>
            </a:solidFill>
            <a:tailEnd type="triangle"/>
          </a:ln>
          <a:effectLst>
            <a:outerShdw blurRad="38100" dist="12700" dir="8100000" algn="tr" rotWithShape="0">
              <a:schemeClr val="accent1">
                <a:lumMod val="50000"/>
                <a:alpha val="10000"/>
              </a:scheme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!!no">
            <a:extLst>
              <a:ext uri="{FF2B5EF4-FFF2-40B4-BE49-F238E27FC236}">
                <a16:creationId xmlns:a16="http://schemas.microsoft.com/office/drawing/2014/main" id="{21AF7E8E-5D92-5B4D-BB23-3114C332E960}"/>
              </a:ext>
            </a:extLst>
          </p:cNvPr>
          <p:cNvSpPr/>
          <p:nvPr/>
        </p:nvSpPr>
        <p:spPr>
          <a:xfrm>
            <a:off x="5042339" y="4642508"/>
            <a:ext cx="1907050" cy="769090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>
            <a:outerShdw blurRad="38100" dist="25400" dir="5400000" algn="tr" rotWithShape="0">
              <a:schemeClr val="accent1">
                <a:lumMod val="50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sp>
        <p:nvSpPr>
          <p:cNvPr id="18" name="!!in">
            <a:extLst>
              <a:ext uri="{FF2B5EF4-FFF2-40B4-BE49-F238E27FC236}">
                <a16:creationId xmlns:a16="http://schemas.microsoft.com/office/drawing/2014/main" id="{05950F66-0EF9-6A44-888A-36B009B29992}"/>
              </a:ext>
            </a:extLst>
          </p:cNvPr>
          <p:cNvSpPr/>
          <p:nvPr/>
        </p:nvSpPr>
        <p:spPr>
          <a:xfrm>
            <a:off x="5237511" y="2379215"/>
            <a:ext cx="1508363" cy="399297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latin typeface="Inconsolata" pitchFamily="49" charset="77"/>
              <a:ea typeface="Segoe UI Symbol" panose="020B0502040204020203" pitchFamily="34" charset="0"/>
            </a:endParaRP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BBA59D4B-67FF-3A48-A559-A316206F2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So Far: Innovations in Fuzz Testing</a:t>
            </a:r>
          </a:p>
        </p:txBody>
      </p:sp>
    </p:spTree>
    <p:extLst>
      <p:ext uri="{BB962C8B-B14F-4D97-AF65-F5344CB8AC3E}">
        <p14:creationId xmlns:p14="http://schemas.microsoft.com/office/powerpoint/2010/main" val="17901683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72DF5120-24BF-6947-806F-F8EB0B9F9A3B}"/>
              </a:ext>
            </a:extLst>
          </p:cNvPr>
          <p:cNvSpPr/>
          <p:nvPr/>
        </p:nvSpPr>
        <p:spPr>
          <a:xfrm>
            <a:off x="3384513" y="1294899"/>
            <a:ext cx="5214357" cy="5089876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accent1">
                    <a:lumMod val="60000"/>
                    <a:lumOff val="4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Fuzzing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1BE170D-771B-F240-871F-7B4AEFE85D2F}"/>
              </a:ext>
            </a:extLst>
          </p:cNvPr>
          <p:cNvGrpSpPr/>
          <p:nvPr/>
        </p:nvGrpSpPr>
        <p:grpSpPr>
          <a:xfrm>
            <a:off x="6962608" y="2815843"/>
            <a:ext cx="1752001" cy="1752001"/>
            <a:chOff x="7565191" y="2194798"/>
            <a:chExt cx="2721425" cy="2721425"/>
          </a:xfrm>
        </p:grpSpPr>
        <p:pic>
          <p:nvPicPr>
            <p:cNvPr id="31" name="Content Placeholder 7" descr="Document">
              <a:extLst>
                <a:ext uri="{FF2B5EF4-FFF2-40B4-BE49-F238E27FC236}">
                  <a16:creationId xmlns:a16="http://schemas.microsoft.com/office/drawing/2014/main" id="{4EC98337-8386-7F4E-A0F8-9031EF25AF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565191" y="2194798"/>
              <a:ext cx="2721425" cy="2721425"/>
            </a:xfrm>
            <a:prstGeom prst="rect">
              <a:avLst/>
            </a:prstGeom>
          </p:spPr>
        </p:pic>
        <p:pic>
          <p:nvPicPr>
            <p:cNvPr id="32" name="Graphic 31" descr="Bug">
              <a:extLst>
                <a:ext uri="{FF2B5EF4-FFF2-40B4-BE49-F238E27FC236}">
                  <a16:creationId xmlns:a16="http://schemas.microsoft.com/office/drawing/2014/main" id="{E110E90A-3A1C-CF4A-8232-871E9A1DD0C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266665" y="3630702"/>
              <a:ext cx="309381" cy="309381"/>
            </a:xfrm>
            <a:prstGeom prst="rect">
              <a:avLst/>
            </a:prstGeom>
          </p:spPr>
        </p:pic>
        <p:pic>
          <p:nvPicPr>
            <p:cNvPr id="33" name="Graphic 32" descr="Bug">
              <a:extLst>
                <a:ext uri="{FF2B5EF4-FFF2-40B4-BE49-F238E27FC236}">
                  <a16:creationId xmlns:a16="http://schemas.microsoft.com/office/drawing/2014/main" id="{83B435E1-BB3D-7449-9D87-CDD273382D9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223856" y="4080208"/>
              <a:ext cx="309381" cy="309381"/>
            </a:xfrm>
            <a:prstGeom prst="rect">
              <a:avLst/>
            </a:prstGeom>
          </p:spPr>
        </p:pic>
        <p:pic>
          <p:nvPicPr>
            <p:cNvPr id="34" name="Graphic 33" descr="Bug">
              <a:extLst>
                <a:ext uri="{FF2B5EF4-FFF2-40B4-BE49-F238E27FC236}">
                  <a16:creationId xmlns:a16="http://schemas.microsoft.com/office/drawing/2014/main" id="{29A28B01-D0F8-ED4D-944D-538235E403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223856" y="3273323"/>
              <a:ext cx="309381" cy="309381"/>
            </a:xfrm>
            <a:prstGeom prst="rect">
              <a:avLst/>
            </a:prstGeom>
          </p:spPr>
        </p:pic>
      </p:grpSp>
      <p:cxnSp>
        <p:nvCxnSpPr>
          <p:cNvPr id="36" name="!!force">
            <a:extLst>
              <a:ext uri="{FF2B5EF4-FFF2-40B4-BE49-F238E27FC236}">
                <a16:creationId xmlns:a16="http://schemas.microsoft.com/office/drawing/2014/main" id="{DC574DED-C534-B04D-B1D0-313FF45EB702}"/>
              </a:ext>
            </a:extLst>
          </p:cNvPr>
          <p:cNvCxnSpPr>
            <a:cxnSpLocks/>
            <a:stCxn id="49" idx="3"/>
            <a:endCxn id="31" idx="0"/>
          </p:cNvCxnSpPr>
          <p:nvPr/>
        </p:nvCxnSpPr>
        <p:spPr>
          <a:xfrm rot="5400000" flipH="1" flipV="1">
            <a:off x="5685876" y="1274746"/>
            <a:ext cx="611635" cy="3693831"/>
          </a:xfrm>
          <a:prstGeom prst="curvedConnector3">
            <a:avLst>
              <a:gd name="adj1" fmla="val 137375"/>
            </a:avLst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!!gene">
            <a:extLst>
              <a:ext uri="{FF2B5EF4-FFF2-40B4-BE49-F238E27FC236}">
                <a16:creationId xmlns:a16="http://schemas.microsoft.com/office/drawing/2014/main" id="{51135411-5424-AC40-BE4B-76ECBE37310C}"/>
              </a:ext>
            </a:extLst>
          </p:cNvPr>
          <p:cNvSpPr/>
          <p:nvPr/>
        </p:nvSpPr>
        <p:spPr>
          <a:xfrm>
            <a:off x="3522686" y="3427478"/>
            <a:ext cx="1244183" cy="697844"/>
          </a:xfrm>
          <a:prstGeom prst="round2Diag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endParaRPr lang="en-US" sz="2400" dirty="0">
              <a:solidFill>
                <a:schemeClr val="tx1"/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cxnSp>
        <p:nvCxnSpPr>
          <p:cNvPr id="46" name="Curved Connector 45">
            <a:extLst>
              <a:ext uri="{FF2B5EF4-FFF2-40B4-BE49-F238E27FC236}">
                <a16:creationId xmlns:a16="http://schemas.microsoft.com/office/drawing/2014/main" id="{1C99D968-4806-6140-9C1E-051218DA5545}"/>
              </a:ext>
            </a:extLst>
          </p:cNvPr>
          <p:cNvCxnSpPr>
            <a:cxnSpLocks/>
          </p:cNvCxnSpPr>
          <p:nvPr/>
        </p:nvCxnSpPr>
        <p:spPr>
          <a:xfrm rot="5400000" flipH="1">
            <a:off x="5770433" y="2514658"/>
            <a:ext cx="442522" cy="3693831"/>
          </a:xfrm>
          <a:prstGeom prst="curvedConnector3">
            <a:avLst>
              <a:gd name="adj1" fmla="val -129569"/>
            </a:avLst>
          </a:prstGeom>
          <a:ln w="38100">
            <a:solidFill>
              <a:schemeClr val="tx1"/>
            </a:solidFill>
            <a:tailEnd type="triangle"/>
          </a:ln>
          <a:effectLst>
            <a:outerShdw blurRad="38100" dist="12700" dir="8100000" algn="tr" rotWithShape="0">
              <a:schemeClr val="accent1">
                <a:lumMod val="50000"/>
                <a:alpha val="10000"/>
              </a:scheme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!!no">
            <a:extLst>
              <a:ext uri="{FF2B5EF4-FFF2-40B4-BE49-F238E27FC236}">
                <a16:creationId xmlns:a16="http://schemas.microsoft.com/office/drawing/2014/main" id="{21AF7E8E-5D92-5B4D-BB23-3114C332E960}"/>
              </a:ext>
            </a:extLst>
          </p:cNvPr>
          <p:cNvSpPr/>
          <p:nvPr/>
        </p:nvSpPr>
        <p:spPr>
          <a:xfrm>
            <a:off x="5042339" y="4642508"/>
            <a:ext cx="1907050" cy="769090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>
            <a:outerShdw blurRad="38100" dist="25400" dir="5400000" algn="tr" rotWithShape="0">
              <a:schemeClr val="accent1">
                <a:lumMod val="50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sp>
        <p:nvSpPr>
          <p:cNvPr id="18" name="!!in">
            <a:extLst>
              <a:ext uri="{FF2B5EF4-FFF2-40B4-BE49-F238E27FC236}">
                <a16:creationId xmlns:a16="http://schemas.microsoft.com/office/drawing/2014/main" id="{05950F66-0EF9-6A44-888A-36B009B29992}"/>
              </a:ext>
            </a:extLst>
          </p:cNvPr>
          <p:cNvSpPr/>
          <p:nvPr/>
        </p:nvSpPr>
        <p:spPr>
          <a:xfrm>
            <a:off x="5237511" y="2379215"/>
            <a:ext cx="1508363" cy="399297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latin typeface="Inconsolata" pitchFamily="49" charset="77"/>
              <a:ea typeface="Segoe UI Symbol" panose="020B0502040204020203" pitchFamily="34" charset="0"/>
            </a:endParaRP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BBA59D4B-67FF-3A48-A559-A316206F2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Problems </a:t>
            </a:r>
            <a:r>
              <a:rPr lang="en-US" sz="4000" b="1" dirty="0"/>
              <a:t>Around </a:t>
            </a:r>
            <a:r>
              <a:rPr lang="en-US" sz="4000" dirty="0"/>
              <a:t>Fuzzing</a:t>
            </a:r>
          </a:p>
        </p:txBody>
      </p:sp>
      <p:sp>
        <p:nvSpPr>
          <p:cNvPr id="17" name="!!in">
            <a:extLst>
              <a:ext uri="{FF2B5EF4-FFF2-40B4-BE49-F238E27FC236}">
                <a16:creationId xmlns:a16="http://schemas.microsoft.com/office/drawing/2014/main" id="{62FD37EA-EA3D-8C41-8C31-FA3F238E92D3}"/>
              </a:ext>
            </a:extLst>
          </p:cNvPr>
          <p:cNvSpPr/>
          <p:nvPr/>
        </p:nvSpPr>
        <p:spPr>
          <a:xfrm>
            <a:off x="9297416" y="2190090"/>
            <a:ext cx="2743200" cy="1176843"/>
          </a:xfrm>
          <a:prstGeom prst="roundRect">
            <a:avLst>
              <a:gd name="adj" fmla="val 6393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How do I write a good test driver?</a:t>
            </a:r>
            <a:endParaRPr lang="en-US" sz="2400" b="1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AE201A5-94D9-1F41-849B-308FAD96D987}"/>
              </a:ext>
            </a:extLst>
          </p:cNvPr>
          <p:cNvCxnSpPr>
            <a:cxnSpLocks/>
            <a:stCxn id="17" idx="1"/>
          </p:cNvCxnSpPr>
          <p:nvPr/>
        </p:nvCxnSpPr>
        <p:spPr>
          <a:xfrm flipH="1">
            <a:off x="8218766" y="2778512"/>
            <a:ext cx="1078650" cy="45936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AFE669F-A332-4848-9C42-8DD96FBBC1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343E6-510D-0649-8DE5-4E35B4CEEE15}" type="datetime1">
              <a:rPr lang="en-CA" smtClean="0"/>
              <a:t>2023-04-21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4BE7135-2602-E24B-81C5-0DA13880BF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How Fuzz Testing Works, and When to Use It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212AD5B-E8B5-3D47-B064-6F3F8239F5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9A0EA-CFA7-AC46-B8D1-7520C822D2F1}" type="slidenum">
              <a:rPr lang="en-US" smtClean="0"/>
              <a:t>163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053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72DF5120-24BF-6947-806F-F8EB0B9F9A3B}"/>
              </a:ext>
            </a:extLst>
          </p:cNvPr>
          <p:cNvSpPr/>
          <p:nvPr/>
        </p:nvSpPr>
        <p:spPr>
          <a:xfrm>
            <a:off x="3384513" y="1294899"/>
            <a:ext cx="5214357" cy="5089876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accent1">
                    <a:lumMod val="60000"/>
                    <a:lumOff val="4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Fuzzing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1BE170D-771B-F240-871F-7B4AEFE85D2F}"/>
              </a:ext>
            </a:extLst>
          </p:cNvPr>
          <p:cNvGrpSpPr/>
          <p:nvPr/>
        </p:nvGrpSpPr>
        <p:grpSpPr>
          <a:xfrm>
            <a:off x="6962608" y="2815843"/>
            <a:ext cx="1752001" cy="1752001"/>
            <a:chOff x="7565191" y="2194798"/>
            <a:chExt cx="2721425" cy="2721425"/>
          </a:xfrm>
        </p:grpSpPr>
        <p:pic>
          <p:nvPicPr>
            <p:cNvPr id="31" name="Content Placeholder 7" descr="Document">
              <a:extLst>
                <a:ext uri="{FF2B5EF4-FFF2-40B4-BE49-F238E27FC236}">
                  <a16:creationId xmlns:a16="http://schemas.microsoft.com/office/drawing/2014/main" id="{4EC98337-8386-7F4E-A0F8-9031EF25AF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565191" y="2194798"/>
              <a:ext cx="2721425" cy="2721425"/>
            </a:xfrm>
            <a:prstGeom prst="rect">
              <a:avLst/>
            </a:prstGeom>
          </p:spPr>
        </p:pic>
        <p:pic>
          <p:nvPicPr>
            <p:cNvPr id="32" name="Graphic 31" descr="Bug">
              <a:extLst>
                <a:ext uri="{FF2B5EF4-FFF2-40B4-BE49-F238E27FC236}">
                  <a16:creationId xmlns:a16="http://schemas.microsoft.com/office/drawing/2014/main" id="{E110E90A-3A1C-CF4A-8232-871E9A1DD0C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266665" y="3630702"/>
              <a:ext cx="309381" cy="309381"/>
            </a:xfrm>
            <a:prstGeom prst="rect">
              <a:avLst/>
            </a:prstGeom>
          </p:spPr>
        </p:pic>
        <p:pic>
          <p:nvPicPr>
            <p:cNvPr id="33" name="Graphic 32" descr="Bug">
              <a:extLst>
                <a:ext uri="{FF2B5EF4-FFF2-40B4-BE49-F238E27FC236}">
                  <a16:creationId xmlns:a16="http://schemas.microsoft.com/office/drawing/2014/main" id="{83B435E1-BB3D-7449-9D87-CDD273382D9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223856" y="4080208"/>
              <a:ext cx="309381" cy="309381"/>
            </a:xfrm>
            <a:prstGeom prst="rect">
              <a:avLst/>
            </a:prstGeom>
          </p:spPr>
        </p:pic>
        <p:pic>
          <p:nvPicPr>
            <p:cNvPr id="34" name="Graphic 33" descr="Bug">
              <a:extLst>
                <a:ext uri="{FF2B5EF4-FFF2-40B4-BE49-F238E27FC236}">
                  <a16:creationId xmlns:a16="http://schemas.microsoft.com/office/drawing/2014/main" id="{29A28B01-D0F8-ED4D-944D-538235E403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223856" y="3273323"/>
              <a:ext cx="309381" cy="309381"/>
            </a:xfrm>
            <a:prstGeom prst="rect">
              <a:avLst/>
            </a:prstGeom>
          </p:spPr>
        </p:pic>
      </p:grpSp>
      <p:cxnSp>
        <p:nvCxnSpPr>
          <p:cNvPr id="36" name="!!force">
            <a:extLst>
              <a:ext uri="{FF2B5EF4-FFF2-40B4-BE49-F238E27FC236}">
                <a16:creationId xmlns:a16="http://schemas.microsoft.com/office/drawing/2014/main" id="{DC574DED-C534-B04D-B1D0-313FF45EB702}"/>
              </a:ext>
            </a:extLst>
          </p:cNvPr>
          <p:cNvCxnSpPr>
            <a:cxnSpLocks/>
            <a:stCxn id="49" idx="3"/>
            <a:endCxn id="31" idx="0"/>
          </p:cNvCxnSpPr>
          <p:nvPr/>
        </p:nvCxnSpPr>
        <p:spPr>
          <a:xfrm rot="5400000" flipH="1" flipV="1">
            <a:off x="5685876" y="1274746"/>
            <a:ext cx="611635" cy="3693831"/>
          </a:xfrm>
          <a:prstGeom prst="curvedConnector3">
            <a:avLst>
              <a:gd name="adj1" fmla="val 137375"/>
            </a:avLst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!!gene">
            <a:extLst>
              <a:ext uri="{FF2B5EF4-FFF2-40B4-BE49-F238E27FC236}">
                <a16:creationId xmlns:a16="http://schemas.microsoft.com/office/drawing/2014/main" id="{51135411-5424-AC40-BE4B-76ECBE37310C}"/>
              </a:ext>
            </a:extLst>
          </p:cNvPr>
          <p:cNvSpPr/>
          <p:nvPr/>
        </p:nvSpPr>
        <p:spPr>
          <a:xfrm>
            <a:off x="3522686" y="3427478"/>
            <a:ext cx="1244183" cy="697844"/>
          </a:xfrm>
          <a:prstGeom prst="round2Diag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endParaRPr lang="en-US" sz="2400" dirty="0">
              <a:solidFill>
                <a:schemeClr val="tx1"/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cxnSp>
        <p:nvCxnSpPr>
          <p:cNvPr id="46" name="Curved Connector 45">
            <a:extLst>
              <a:ext uri="{FF2B5EF4-FFF2-40B4-BE49-F238E27FC236}">
                <a16:creationId xmlns:a16="http://schemas.microsoft.com/office/drawing/2014/main" id="{1C99D968-4806-6140-9C1E-051218DA5545}"/>
              </a:ext>
            </a:extLst>
          </p:cNvPr>
          <p:cNvCxnSpPr>
            <a:cxnSpLocks/>
          </p:cNvCxnSpPr>
          <p:nvPr/>
        </p:nvCxnSpPr>
        <p:spPr>
          <a:xfrm rot="5400000" flipH="1">
            <a:off x="5770433" y="2514600"/>
            <a:ext cx="442522" cy="3693831"/>
          </a:xfrm>
          <a:prstGeom prst="curvedConnector3">
            <a:avLst>
              <a:gd name="adj1" fmla="val -129569"/>
            </a:avLst>
          </a:prstGeom>
          <a:ln w="38100">
            <a:solidFill>
              <a:schemeClr val="tx1"/>
            </a:solidFill>
            <a:tailEnd type="triangle"/>
          </a:ln>
          <a:effectLst>
            <a:outerShdw blurRad="38100" dist="12700" dir="8100000" algn="tr" rotWithShape="0">
              <a:schemeClr val="accent1">
                <a:lumMod val="50000"/>
                <a:alpha val="10000"/>
              </a:scheme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!!no">
            <a:extLst>
              <a:ext uri="{FF2B5EF4-FFF2-40B4-BE49-F238E27FC236}">
                <a16:creationId xmlns:a16="http://schemas.microsoft.com/office/drawing/2014/main" id="{21AF7E8E-5D92-5B4D-BB23-3114C332E960}"/>
              </a:ext>
            </a:extLst>
          </p:cNvPr>
          <p:cNvSpPr/>
          <p:nvPr/>
        </p:nvSpPr>
        <p:spPr>
          <a:xfrm>
            <a:off x="5042339" y="4642508"/>
            <a:ext cx="1907050" cy="769090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>
            <a:outerShdw blurRad="38100" dist="25400" dir="5400000" algn="tr" rotWithShape="0">
              <a:schemeClr val="accent1">
                <a:lumMod val="50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sp>
        <p:nvSpPr>
          <p:cNvPr id="18" name="!!in">
            <a:extLst>
              <a:ext uri="{FF2B5EF4-FFF2-40B4-BE49-F238E27FC236}">
                <a16:creationId xmlns:a16="http://schemas.microsoft.com/office/drawing/2014/main" id="{05950F66-0EF9-6A44-888A-36B009B29992}"/>
              </a:ext>
            </a:extLst>
          </p:cNvPr>
          <p:cNvSpPr/>
          <p:nvPr/>
        </p:nvSpPr>
        <p:spPr>
          <a:xfrm>
            <a:off x="5237511" y="2379215"/>
            <a:ext cx="1508363" cy="399297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latin typeface="Inconsolata" pitchFamily="49" charset="77"/>
              <a:ea typeface="Segoe UI Symbol" panose="020B0502040204020203" pitchFamily="34" charset="0"/>
            </a:endParaRP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BBA59D4B-67FF-3A48-A559-A316206F2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Problems </a:t>
            </a:r>
            <a:r>
              <a:rPr lang="en-US" sz="4000" b="1" dirty="0"/>
              <a:t>Around </a:t>
            </a:r>
            <a:r>
              <a:rPr lang="en-US" sz="4000" dirty="0"/>
              <a:t>Fuzzing</a:t>
            </a:r>
          </a:p>
        </p:txBody>
      </p:sp>
      <p:sp>
        <p:nvSpPr>
          <p:cNvPr id="17" name="!!in">
            <a:extLst>
              <a:ext uri="{FF2B5EF4-FFF2-40B4-BE49-F238E27FC236}">
                <a16:creationId xmlns:a16="http://schemas.microsoft.com/office/drawing/2014/main" id="{62FD37EA-EA3D-8C41-8C31-FA3F238E92D3}"/>
              </a:ext>
            </a:extLst>
          </p:cNvPr>
          <p:cNvSpPr/>
          <p:nvPr/>
        </p:nvSpPr>
        <p:spPr>
          <a:xfrm>
            <a:off x="9297416" y="2190090"/>
            <a:ext cx="2743200" cy="1176843"/>
          </a:xfrm>
          <a:prstGeom prst="roundRect">
            <a:avLst>
              <a:gd name="adj" fmla="val 6393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How do I write a good test driver?</a:t>
            </a:r>
            <a:endParaRPr lang="en-US" sz="2400" b="1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AE201A5-94D9-1F41-849B-308FAD96D987}"/>
              </a:ext>
            </a:extLst>
          </p:cNvPr>
          <p:cNvCxnSpPr>
            <a:cxnSpLocks/>
            <a:stCxn id="17" idx="1"/>
          </p:cNvCxnSpPr>
          <p:nvPr/>
        </p:nvCxnSpPr>
        <p:spPr>
          <a:xfrm flipH="1">
            <a:off x="8218766" y="2778512"/>
            <a:ext cx="1078650" cy="45936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0" name="!!in">
            <a:extLst>
              <a:ext uri="{FF2B5EF4-FFF2-40B4-BE49-F238E27FC236}">
                <a16:creationId xmlns:a16="http://schemas.microsoft.com/office/drawing/2014/main" id="{1C63B4FD-A1C8-8545-853A-A815F9713797}"/>
              </a:ext>
            </a:extLst>
          </p:cNvPr>
          <p:cNvSpPr/>
          <p:nvPr/>
        </p:nvSpPr>
        <p:spPr>
          <a:xfrm>
            <a:off x="134041" y="3051965"/>
            <a:ext cx="2385811" cy="1176843"/>
          </a:xfrm>
          <a:prstGeom prst="roundRect">
            <a:avLst>
              <a:gd name="adj" fmla="val 6393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4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How do I specify the structure </a:t>
            </a:r>
          </a:p>
          <a:p>
            <a:pPr algn="ctr"/>
            <a:r>
              <a:rPr lang="en-US" sz="24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of my inputs?</a:t>
            </a:r>
            <a:endParaRPr lang="en-US" sz="2400" b="1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7EC7677-2F60-214D-9E3B-97B80567CB6F}"/>
              </a:ext>
            </a:extLst>
          </p:cNvPr>
          <p:cNvCxnSpPr>
            <a:cxnSpLocks/>
            <a:stCxn id="20" idx="3"/>
          </p:cNvCxnSpPr>
          <p:nvPr/>
        </p:nvCxnSpPr>
        <p:spPr>
          <a:xfrm>
            <a:off x="2519852" y="3640387"/>
            <a:ext cx="965300" cy="10591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0ADD80C-F336-044A-8116-10D2E11552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6019D-F75D-5B43-8EF4-183F7177F627}" type="datetime1">
              <a:rPr lang="en-CA" smtClean="0"/>
              <a:t>2023-04-21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3B4D8EA-4AB0-D54D-8384-CD715DD5FD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How Fuzz Testing Works, and When to Use It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EFE5A29-D269-6C46-A619-E04915709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9A0EA-CFA7-AC46-B8D1-7520C822D2F1}" type="slidenum">
              <a:rPr lang="en-US" smtClean="0"/>
              <a:t>164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197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72DF5120-24BF-6947-806F-F8EB0B9F9A3B}"/>
              </a:ext>
            </a:extLst>
          </p:cNvPr>
          <p:cNvSpPr/>
          <p:nvPr/>
        </p:nvSpPr>
        <p:spPr>
          <a:xfrm>
            <a:off x="3384513" y="1294899"/>
            <a:ext cx="5214357" cy="5089876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accent1">
                    <a:lumMod val="60000"/>
                    <a:lumOff val="4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Fuzzing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1BE170D-771B-F240-871F-7B4AEFE85D2F}"/>
              </a:ext>
            </a:extLst>
          </p:cNvPr>
          <p:cNvGrpSpPr/>
          <p:nvPr/>
        </p:nvGrpSpPr>
        <p:grpSpPr>
          <a:xfrm>
            <a:off x="6962608" y="2815843"/>
            <a:ext cx="1752001" cy="1752001"/>
            <a:chOff x="7565191" y="2194798"/>
            <a:chExt cx="2721425" cy="2721425"/>
          </a:xfrm>
        </p:grpSpPr>
        <p:pic>
          <p:nvPicPr>
            <p:cNvPr id="31" name="Content Placeholder 7" descr="Document">
              <a:extLst>
                <a:ext uri="{FF2B5EF4-FFF2-40B4-BE49-F238E27FC236}">
                  <a16:creationId xmlns:a16="http://schemas.microsoft.com/office/drawing/2014/main" id="{4EC98337-8386-7F4E-A0F8-9031EF25AF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565191" y="2194798"/>
              <a:ext cx="2721425" cy="2721425"/>
            </a:xfrm>
            <a:prstGeom prst="rect">
              <a:avLst/>
            </a:prstGeom>
          </p:spPr>
        </p:pic>
        <p:pic>
          <p:nvPicPr>
            <p:cNvPr id="32" name="Graphic 31" descr="Bug">
              <a:extLst>
                <a:ext uri="{FF2B5EF4-FFF2-40B4-BE49-F238E27FC236}">
                  <a16:creationId xmlns:a16="http://schemas.microsoft.com/office/drawing/2014/main" id="{E110E90A-3A1C-CF4A-8232-871E9A1DD0C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266665" y="3630702"/>
              <a:ext cx="309381" cy="309381"/>
            </a:xfrm>
            <a:prstGeom prst="rect">
              <a:avLst/>
            </a:prstGeom>
          </p:spPr>
        </p:pic>
        <p:pic>
          <p:nvPicPr>
            <p:cNvPr id="33" name="Graphic 32" descr="Bug">
              <a:extLst>
                <a:ext uri="{FF2B5EF4-FFF2-40B4-BE49-F238E27FC236}">
                  <a16:creationId xmlns:a16="http://schemas.microsoft.com/office/drawing/2014/main" id="{83B435E1-BB3D-7449-9D87-CDD273382D9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074882" y="3925176"/>
              <a:ext cx="607334" cy="607334"/>
            </a:xfrm>
            <a:prstGeom prst="rect">
              <a:avLst/>
            </a:prstGeom>
          </p:spPr>
        </p:pic>
        <p:pic>
          <p:nvPicPr>
            <p:cNvPr id="34" name="Graphic 33" descr="Bug">
              <a:extLst>
                <a:ext uri="{FF2B5EF4-FFF2-40B4-BE49-F238E27FC236}">
                  <a16:creationId xmlns:a16="http://schemas.microsoft.com/office/drawing/2014/main" id="{29A28B01-D0F8-ED4D-944D-538235E403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223856" y="3273323"/>
              <a:ext cx="309381" cy="309381"/>
            </a:xfrm>
            <a:prstGeom prst="rect">
              <a:avLst/>
            </a:prstGeom>
          </p:spPr>
        </p:pic>
      </p:grpSp>
      <p:cxnSp>
        <p:nvCxnSpPr>
          <p:cNvPr id="36" name="!!force">
            <a:extLst>
              <a:ext uri="{FF2B5EF4-FFF2-40B4-BE49-F238E27FC236}">
                <a16:creationId xmlns:a16="http://schemas.microsoft.com/office/drawing/2014/main" id="{DC574DED-C534-B04D-B1D0-313FF45EB702}"/>
              </a:ext>
            </a:extLst>
          </p:cNvPr>
          <p:cNvCxnSpPr>
            <a:cxnSpLocks/>
            <a:stCxn id="49" idx="3"/>
            <a:endCxn id="31" idx="0"/>
          </p:cNvCxnSpPr>
          <p:nvPr/>
        </p:nvCxnSpPr>
        <p:spPr>
          <a:xfrm rot="5400000" flipH="1" flipV="1">
            <a:off x="5685876" y="1274746"/>
            <a:ext cx="611635" cy="3693831"/>
          </a:xfrm>
          <a:prstGeom prst="curvedConnector3">
            <a:avLst>
              <a:gd name="adj1" fmla="val 137375"/>
            </a:avLst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!!gene">
            <a:extLst>
              <a:ext uri="{FF2B5EF4-FFF2-40B4-BE49-F238E27FC236}">
                <a16:creationId xmlns:a16="http://schemas.microsoft.com/office/drawing/2014/main" id="{51135411-5424-AC40-BE4B-76ECBE37310C}"/>
              </a:ext>
            </a:extLst>
          </p:cNvPr>
          <p:cNvSpPr/>
          <p:nvPr/>
        </p:nvSpPr>
        <p:spPr>
          <a:xfrm>
            <a:off x="3522686" y="3427478"/>
            <a:ext cx="1244183" cy="697844"/>
          </a:xfrm>
          <a:prstGeom prst="round2Diag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endParaRPr lang="en-US" sz="2400" dirty="0">
              <a:solidFill>
                <a:schemeClr val="tx1"/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cxnSp>
        <p:nvCxnSpPr>
          <p:cNvPr id="46" name="Curved Connector 45">
            <a:extLst>
              <a:ext uri="{FF2B5EF4-FFF2-40B4-BE49-F238E27FC236}">
                <a16:creationId xmlns:a16="http://schemas.microsoft.com/office/drawing/2014/main" id="{1C99D968-4806-6140-9C1E-051218DA5545}"/>
              </a:ext>
            </a:extLst>
          </p:cNvPr>
          <p:cNvCxnSpPr>
            <a:cxnSpLocks/>
          </p:cNvCxnSpPr>
          <p:nvPr/>
        </p:nvCxnSpPr>
        <p:spPr>
          <a:xfrm rot="5400000" flipH="1">
            <a:off x="5770433" y="2514658"/>
            <a:ext cx="442522" cy="3693831"/>
          </a:xfrm>
          <a:prstGeom prst="curvedConnector3">
            <a:avLst>
              <a:gd name="adj1" fmla="val -129569"/>
            </a:avLst>
          </a:prstGeom>
          <a:ln w="38100">
            <a:solidFill>
              <a:schemeClr val="tx1"/>
            </a:solidFill>
            <a:tailEnd type="triangle"/>
          </a:ln>
          <a:effectLst>
            <a:outerShdw blurRad="38100" dist="12700" dir="8100000" algn="tr" rotWithShape="0">
              <a:schemeClr val="accent1">
                <a:lumMod val="50000"/>
                <a:alpha val="10000"/>
              </a:scheme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!!no">
            <a:extLst>
              <a:ext uri="{FF2B5EF4-FFF2-40B4-BE49-F238E27FC236}">
                <a16:creationId xmlns:a16="http://schemas.microsoft.com/office/drawing/2014/main" id="{21AF7E8E-5D92-5B4D-BB23-3114C332E960}"/>
              </a:ext>
            </a:extLst>
          </p:cNvPr>
          <p:cNvSpPr/>
          <p:nvPr/>
        </p:nvSpPr>
        <p:spPr>
          <a:xfrm>
            <a:off x="5042339" y="4642508"/>
            <a:ext cx="1907050" cy="769090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>
            <a:outerShdw blurRad="38100" dist="25400" dir="5400000" algn="tr" rotWithShape="0">
              <a:schemeClr val="accent1">
                <a:lumMod val="50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sp>
        <p:nvSpPr>
          <p:cNvPr id="18" name="!!in">
            <a:extLst>
              <a:ext uri="{FF2B5EF4-FFF2-40B4-BE49-F238E27FC236}">
                <a16:creationId xmlns:a16="http://schemas.microsoft.com/office/drawing/2014/main" id="{05950F66-0EF9-6A44-888A-36B009B29992}"/>
              </a:ext>
            </a:extLst>
          </p:cNvPr>
          <p:cNvSpPr/>
          <p:nvPr/>
        </p:nvSpPr>
        <p:spPr>
          <a:xfrm>
            <a:off x="5237511" y="2379215"/>
            <a:ext cx="1508363" cy="399297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latin typeface="Inconsolata" pitchFamily="49" charset="77"/>
              <a:ea typeface="Segoe UI Symbol" panose="020B0502040204020203" pitchFamily="34" charset="0"/>
            </a:endParaRP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BBA59D4B-67FF-3A48-A559-A316206F2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Problems </a:t>
            </a:r>
            <a:r>
              <a:rPr lang="en-US" sz="4000" b="1" dirty="0"/>
              <a:t>Around</a:t>
            </a:r>
            <a:r>
              <a:rPr lang="en-US" sz="4000" dirty="0"/>
              <a:t> Fuzzing</a:t>
            </a:r>
          </a:p>
        </p:txBody>
      </p:sp>
      <p:sp>
        <p:nvSpPr>
          <p:cNvPr id="17" name="!!in">
            <a:extLst>
              <a:ext uri="{FF2B5EF4-FFF2-40B4-BE49-F238E27FC236}">
                <a16:creationId xmlns:a16="http://schemas.microsoft.com/office/drawing/2014/main" id="{62FD37EA-EA3D-8C41-8C31-FA3F238E92D3}"/>
              </a:ext>
            </a:extLst>
          </p:cNvPr>
          <p:cNvSpPr/>
          <p:nvPr/>
        </p:nvSpPr>
        <p:spPr>
          <a:xfrm>
            <a:off x="9297416" y="2190090"/>
            <a:ext cx="2743200" cy="1176843"/>
          </a:xfrm>
          <a:prstGeom prst="roundRect">
            <a:avLst>
              <a:gd name="adj" fmla="val 6393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How do I write a good test driver?</a:t>
            </a:r>
            <a:endParaRPr lang="en-US" sz="2400" b="1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AE201A5-94D9-1F41-849B-308FAD96D987}"/>
              </a:ext>
            </a:extLst>
          </p:cNvPr>
          <p:cNvCxnSpPr>
            <a:cxnSpLocks/>
            <a:stCxn id="17" idx="1"/>
          </p:cNvCxnSpPr>
          <p:nvPr/>
        </p:nvCxnSpPr>
        <p:spPr>
          <a:xfrm flipH="1">
            <a:off x="8218766" y="2778512"/>
            <a:ext cx="1078650" cy="45936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0" name="!!in">
            <a:extLst>
              <a:ext uri="{FF2B5EF4-FFF2-40B4-BE49-F238E27FC236}">
                <a16:creationId xmlns:a16="http://schemas.microsoft.com/office/drawing/2014/main" id="{1C63B4FD-A1C8-8545-853A-A815F9713797}"/>
              </a:ext>
            </a:extLst>
          </p:cNvPr>
          <p:cNvSpPr/>
          <p:nvPr/>
        </p:nvSpPr>
        <p:spPr>
          <a:xfrm>
            <a:off x="134041" y="3051965"/>
            <a:ext cx="2385811" cy="1176843"/>
          </a:xfrm>
          <a:prstGeom prst="roundRect">
            <a:avLst>
              <a:gd name="adj" fmla="val 6393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4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How do I specify the structure </a:t>
            </a:r>
          </a:p>
          <a:p>
            <a:pPr algn="ctr"/>
            <a:r>
              <a:rPr lang="en-US" sz="24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of my inputs?</a:t>
            </a:r>
            <a:endParaRPr lang="en-US" sz="2400" b="1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7EC7677-2F60-214D-9E3B-97B80567CB6F}"/>
              </a:ext>
            </a:extLst>
          </p:cNvPr>
          <p:cNvCxnSpPr>
            <a:cxnSpLocks/>
            <a:stCxn id="20" idx="3"/>
          </p:cNvCxnSpPr>
          <p:nvPr/>
        </p:nvCxnSpPr>
        <p:spPr>
          <a:xfrm>
            <a:off x="2519852" y="3640387"/>
            <a:ext cx="965300" cy="10591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" name="!!in">
            <a:extLst>
              <a:ext uri="{FF2B5EF4-FFF2-40B4-BE49-F238E27FC236}">
                <a16:creationId xmlns:a16="http://schemas.microsoft.com/office/drawing/2014/main" id="{8385E5ED-007B-4F44-8F41-0F5D99ABA002}"/>
              </a:ext>
            </a:extLst>
          </p:cNvPr>
          <p:cNvSpPr/>
          <p:nvPr/>
        </p:nvSpPr>
        <p:spPr>
          <a:xfrm>
            <a:off x="9034648" y="4755662"/>
            <a:ext cx="2743200" cy="1176843"/>
          </a:xfrm>
          <a:prstGeom prst="roundRect">
            <a:avLst>
              <a:gd name="adj" fmla="val 6393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Do I really care about this bug?</a:t>
            </a:r>
            <a:endParaRPr lang="en-US" sz="2400" b="1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CA196B5-20E9-DC41-96D5-D75459D6D718}"/>
              </a:ext>
            </a:extLst>
          </p:cNvPr>
          <p:cNvCxnSpPr>
            <a:cxnSpLocks/>
            <a:stCxn id="22" idx="1"/>
          </p:cNvCxnSpPr>
          <p:nvPr/>
        </p:nvCxnSpPr>
        <p:spPr>
          <a:xfrm flipH="1" flipV="1">
            <a:off x="8229599" y="4228808"/>
            <a:ext cx="805049" cy="111527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117F7155-14BE-454C-A79D-91B7714BC4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D9427-6D13-E04C-B79E-CEFDE6D2A7CF}" type="datetime1">
              <a:rPr lang="en-CA" smtClean="0"/>
              <a:t>2023-04-21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3EAC7B3-49BA-6F4A-A776-2941F12E85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How Fuzz Testing Works, and When to Use It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C7F0FBD-D19B-284B-A969-34986E303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9A0EA-CFA7-AC46-B8D1-7520C822D2F1}" type="slidenum">
              <a:rPr lang="en-US" smtClean="0"/>
              <a:t>165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8457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72DF5120-24BF-6947-806F-F8EB0B9F9A3B}"/>
              </a:ext>
            </a:extLst>
          </p:cNvPr>
          <p:cNvSpPr/>
          <p:nvPr/>
        </p:nvSpPr>
        <p:spPr>
          <a:xfrm>
            <a:off x="3384513" y="1294899"/>
            <a:ext cx="5214357" cy="5089876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accent1">
                    <a:lumMod val="60000"/>
                    <a:lumOff val="4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Fuzzing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A10DA6D-4D37-1D4F-A807-9EDD484D5E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Solving Problems </a:t>
            </a:r>
            <a:r>
              <a:rPr lang="en-US" sz="4000" b="1" dirty="0"/>
              <a:t>Around</a:t>
            </a:r>
            <a:r>
              <a:rPr lang="en-US" sz="4000" dirty="0"/>
              <a:t> Fuzzing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0B4A9D0-1128-F340-8964-388DF174E7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60D3FB-E3C1-C044-A2D2-D9D4C4EF10AA}" type="datetime1">
              <a:rPr lang="en-CA" smtClean="0"/>
              <a:t>2023-04-21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2A4D8A6-C248-5F4A-8240-B17AF6BDDA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How Fuzz Testing Works, and When to Use It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A3EB7B5-0C67-2B4E-87F6-F86EB28D7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9A0EA-CFA7-AC46-B8D1-7520C822D2F1}" type="slidenum">
              <a:rPr lang="en-US" smtClean="0"/>
              <a:t>166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992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CA10DA6D-4D37-1D4F-A807-9EDD484D5E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Solving Problems </a:t>
            </a:r>
            <a:r>
              <a:rPr lang="en-US" sz="4000" b="1" dirty="0"/>
              <a:t>Around</a:t>
            </a:r>
            <a:r>
              <a:rPr lang="en-US" sz="4000" dirty="0"/>
              <a:t> Fuzzing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7C8389A-B377-FC4D-9865-71E9509B7FBA}"/>
              </a:ext>
            </a:extLst>
          </p:cNvPr>
          <p:cNvSpPr/>
          <p:nvPr/>
        </p:nvSpPr>
        <p:spPr>
          <a:xfrm>
            <a:off x="3383280" y="1298779"/>
            <a:ext cx="5212080" cy="5093208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bg1">
                <a:lumMod val="9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3200" dirty="0">
              <a:solidFill>
                <a:schemeClr val="accent6">
                  <a:lumMod val="75000"/>
                </a:schemeClr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82F24DD-8E0D-C049-8C4B-4275F79594C8}"/>
              </a:ext>
            </a:extLst>
          </p:cNvPr>
          <p:cNvSpPr/>
          <p:nvPr/>
        </p:nvSpPr>
        <p:spPr>
          <a:xfrm>
            <a:off x="5418389" y="3288081"/>
            <a:ext cx="1141862" cy="111460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Fuzzing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27473E6-6492-0A45-BCBC-9CE94B019A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08CDC-F6E7-DB4C-8E5F-9AE28AF07594}" type="datetime1">
              <a:rPr lang="en-CA" smtClean="0"/>
              <a:t>2023-04-21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CAFFFBE-7738-4546-84B5-0DC6237AE5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How Fuzz Testing Works, and When to Use It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280F385-1A40-4846-8CE2-9B77836458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9A0EA-CFA7-AC46-B8D1-7520C822D2F1}" type="slidenum">
              <a:rPr lang="en-US" smtClean="0"/>
              <a:t>167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5166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B7703624-6E12-494B-804E-EC1351501A65}"/>
              </a:ext>
            </a:extLst>
          </p:cNvPr>
          <p:cNvSpPr/>
          <p:nvPr/>
        </p:nvSpPr>
        <p:spPr>
          <a:xfrm>
            <a:off x="3383280" y="1298779"/>
            <a:ext cx="5212080" cy="5093208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bg1">
                <a:lumMod val="9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3200" dirty="0">
              <a:solidFill>
                <a:schemeClr val="accent6">
                  <a:lumMod val="75000"/>
                </a:schemeClr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sp>
        <p:nvSpPr>
          <p:cNvPr id="9" name="Pie 8">
            <a:extLst>
              <a:ext uri="{FF2B5EF4-FFF2-40B4-BE49-F238E27FC236}">
                <a16:creationId xmlns:a16="http://schemas.microsoft.com/office/drawing/2014/main" id="{B876891C-A610-5A42-804B-8BF976374ACF}"/>
              </a:ext>
            </a:extLst>
          </p:cNvPr>
          <p:cNvSpPr/>
          <p:nvPr/>
        </p:nvSpPr>
        <p:spPr>
          <a:xfrm>
            <a:off x="3383280" y="1298779"/>
            <a:ext cx="5276088" cy="5093208"/>
          </a:xfrm>
          <a:prstGeom prst="pie">
            <a:avLst>
              <a:gd name="adj1" fmla="val 8687903"/>
              <a:gd name="adj2" fmla="val 16176299"/>
            </a:avLst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F7B4CA7-CFF5-EF48-BB0E-BB2CF5C440C4}"/>
              </a:ext>
            </a:extLst>
          </p:cNvPr>
          <p:cNvSpPr txBox="1"/>
          <p:nvPr/>
        </p:nvSpPr>
        <p:spPr>
          <a:xfrm flipH="1">
            <a:off x="3529253" y="2980259"/>
            <a:ext cx="24920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Automating Fuzzing “Infrastructure”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A74917D-08DB-7F4D-B6C5-D7EEA19C5766}"/>
              </a:ext>
            </a:extLst>
          </p:cNvPr>
          <p:cNvGrpSpPr/>
          <p:nvPr/>
        </p:nvGrpSpPr>
        <p:grpSpPr>
          <a:xfrm>
            <a:off x="3383280" y="1294740"/>
            <a:ext cx="5212080" cy="5093208"/>
            <a:chOff x="3383280" y="1294740"/>
            <a:chExt cx="5212080" cy="5093208"/>
          </a:xfrm>
        </p:grpSpPr>
        <p:sp>
          <p:nvSpPr>
            <p:cNvPr id="11" name="Pie 10">
              <a:extLst>
                <a:ext uri="{FF2B5EF4-FFF2-40B4-BE49-F238E27FC236}">
                  <a16:creationId xmlns:a16="http://schemas.microsoft.com/office/drawing/2014/main" id="{3E13904B-0004-8741-B310-8ADD98C50DCB}"/>
                </a:ext>
              </a:extLst>
            </p:cNvPr>
            <p:cNvSpPr/>
            <p:nvPr/>
          </p:nvSpPr>
          <p:spPr>
            <a:xfrm>
              <a:off x="3383280" y="1294740"/>
              <a:ext cx="5212080" cy="5093208"/>
            </a:xfrm>
            <a:prstGeom prst="pie">
              <a:avLst>
                <a:gd name="adj1" fmla="val 16205053"/>
                <a:gd name="adj2" fmla="val 2028186"/>
              </a:avLst>
            </a:prstGeom>
            <a:solidFill>
              <a:schemeClr val="accent6">
                <a:lumMod val="20000"/>
                <a:lumOff val="80000"/>
              </a:schemeClr>
            </a:solidFill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C9A02B6-6E88-9040-8DD5-7CA9A4284D9C}"/>
                </a:ext>
              </a:extLst>
            </p:cNvPr>
            <p:cNvSpPr txBox="1"/>
            <p:nvPr/>
          </p:nvSpPr>
          <p:spPr>
            <a:xfrm flipH="1">
              <a:off x="6021323" y="2980259"/>
              <a:ext cx="242806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solidFill>
                    <a:schemeClr val="accent6">
                      <a:lumMod val="50000"/>
                    </a:schemeClr>
                  </a:solidFill>
                  <a:latin typeface="Segoe UI Symbol" panose="020B0502040204020203" pitchFamily="34" charset="0"/>
                  <a:ea typeface="Segoe UI Symbol" panose="020B0502040204020203" pitchFamily="34" charset="0"/>
                </a:rPr>
                <a:t>Leveraging Easy Human Insights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833AE53-FA1F-0E4B-A842-2F057FA24833}"/>
              </a:ext>
            </a:extLst>
          </p:cNvPr>
          <p:cNvGrpSpPr/>
          <p:nvPr/>
        </p:nvGrpSpPr>
        <p:grpSpPr>
          <a:xfrm>
            <a:off x="3383280" y="1294740"/>
            <a:ext cx="5212080" cy="5093208"/>
            <a:chOff x="3383280" y="1294740"/>
            <a:chExt cx="5212080" cy="5093208"/>
          </a:xfrm>
        </p:grpSpPr>
        <p:sp>
          <p:nvSpPr>
            <p:cNvPr id="13" name="Pie 12">
              <a:extLst>
                <a:ext uri="{FF2B5EF4-FFF2-40B4-BE49-F238E27FC236}">
                  <a16:creationId xmlns:a16="http://schemas.microsoft.com/office/drawing/2014/main" id="{0F110B1E-1192-5445-B11D-799329E3F997}"/>
                </a:ext>
              </a:extLst>
            </p:cNvPr>
            <p:cNvSpPr/>
            <p:nvPr/>
          </p:nvSpPr>
          <p:spPr>
            <a:xfrm>
              <a:off x="3383280" y="1294740"/>
              <a:ext cx="5212080" cy="5093208"/>
            </a:xfrm>
            <a:prstGeom prst="pie">
              <a:avLst>
                <a:gd name="adj1" fmla="val 2018578"/>
                <a:gd name="adj2" fmla="val 8667987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7D5FA0A-E08F-5444-AD88-0E94BC7885CE}"/>
                </a:ext>
              </a:extLst>
            </p:cNvPr>
            <p:cNvSpPr txBox="1"/>
            <p:nvPr/>
          </p:nvSpPr>
          <p:spPr>
            <a:xfrm flipH="1">
              <a:off x="4775288" y="4912890"/>
              <a:ext cx="249207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4">
                      <a:lumMod val="50000"/>
                    </a:schemeClr>
                  </a:solidFill>
                  <a:latin typeface="Segoe UI Symbol" panose="020B0502040204020203" pitchFamily="34" charset="0"/>
                  <a:ea typeface="Segoe UI Symbol" panose="020B0502040204020203" pitchFamily="34" charset="0"/>
                </a:rPr>
                <a:t>Understanding Fuzzing Formally</a:t>
              </a:r>
            </a:p>
          </p:txBody>
        </p:sp>
      </p:grpSp>
      <p:sp>
        <p:nvSpPr>
          <p:cNvPr id="10" name="Oval 9">
            <a:extLst>
              <a:ext uri="{FF2B5EF4-FFF2-40B4-BE49-F238E27FC236}">
                <a16:creationId xmlns:a16="http://schemas.microsoft.com/office/drawing/2014/main" id="{1DF4F70B-ACE7-9F4E-8009-699B628E3201}"/>
              </a:ext>
            </a:extLst>
          </p:cNvPr>
          <p:cNvSpPr/>
          <p:nvPr/>
        </p:nvSpPr>
        <p:spPr>
          <a:xfrm>
            <a:off x="5418389" y="3288081"/>
            <a:ext cx="1141862" cy="111460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Fuzzing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078F49D-3589-4747-9CEA-2AD8E539EA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48BB5-58BB-4147-B7AE-BBFF02BE805B}" type="datetime1">
              <a:rPr lang="en-CA" smtClean="0"/>
              <a:t>2023-04-21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9AFCD8-A66D-E14C-8E8C-858E8FD6E4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How Fuzz Testing Works, and When to Use It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4386371-342D-7247-83C1-7D440129B8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9A0EA-CFA7-AC46-B8D1-7520C822D2F1}" type="slidenum">
              <a:rPr lang="en-US" smtClean="0"/>
              <a:t>168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744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B3266D-01EA-0F41-BE39-9CB79449B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92462-92D6-B646-9E33-54702C230275}" type="datetime1">
              <a:rPr lang="en-US" smtClean="0"/>
              <a:t>4/21/23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2921C1-B4D4-9042-B429-C2CE647AFD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Caroline Lemieux --- Expanding the Reach of Fuzzing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B88DFB-D69E-6E43-96A2-C6B901716E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9A0EA-CFA7-AC46-B8D1-7520C822D2F1}" type="slidenum">
              <a:rPr lang="en-US" smtClean="0"/>
              <a:t>16</a:t>
            </a:fld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4EF93D5-613B-F744-B686-228CAD59C48F}"/>
              </a:ext>
            </a:extLst>
          </p:cNvPr>
          <p:cNvSpPr/>
          <p:nvPr/>
        </p:nvSpPr>
        <p:spPr>
          <a:xfrm>
            <a:off x="2919355" y="779812"/>
            <a:ext cx="6353299" cy="847110"/>
          </a:xfrm>
          <a:prstGeom prst="roundRect">
            <a:avLst>
              <a:gd name="adj" fmla="val 4069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Background on Fuzzing</a:t>
            </a:r>
          </a:p>
        </p:txBody>
      </p:sp>
      <p:sp>
        <p:nvSpPr>
          <p:cNvPr id="7" name="!!plz2">
            <a:extLst>
              <a:ext uri="{FF2B5EF4-FFF2-40B4-BE49-F238E27FC236}">
                <a16:creationId xmlns:a16="http://schemas.microsoft.com/office/drawing/2014/main" id="{E82DAE01-E01D-9041-8B40-2562AF0779B2}"/>
              </a:ext>
            </a:extLst>
          </p:cNvPr>
          <p:cNvSpPr/>
          <p:nvPr/>
        </p:nvSpPr>
        <p:spPr>
          <a:xfrm>
            <a:off x="2919350" y="3918373"/>
            <a:ext cx="6353299" cy="847110"/>
          </a:xfrm>
          <a:prstGeom prst="roundRect">
            <a:avLst>
              <a:gd name="adj" fmla="val 4069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dirty="0">
                <a:solidFill>
                  <a:schemeClr val="tx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Smart Generators</a:t>
            </a:r>
          </a:p>
        </p:txBody>
      </p:sp>
      <p:sp>
        <p:nvSpPr>
          <p:cNvPr id="11" name="!!perf">
            <a:extLst>
              <a:ext uri="{FF2B5EF4-FFF2-40B4-BE49-F238E27FC236}">
                <a16:creationId xmlns:a16="http://schemas.microsoft.com/office/drawing/2014/main" id="{56BBA310-8D80-E845-9502-E5BC89058E10}"/>
              </a:ext>
            </a:extLst>
          </p:cNvPr>
          <p:cNvSpPr/>
          <p:nvPr/>
        </p:nvSpPr>
        <p:spPr>
          <a:xfrm>
            <a:off x="2919354" y="1825999"/>
            <a:ext cx="6353299" cy="847110"/>
          </a:xfrm>
          <a:prstGeom prst="roundRect">
            <a:avLst>
              <a:gd name="adj" fmla="val 4069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dirty="0">
                <a:solidFill>
                  <a:schemeClr val="tx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Performance Bugs</a:t>
            </a:r>
          </a:p>
        </p:txBody>
      </p:sp>
      <p:sp>
        <p:nvSpPr>
          <p:cNvPr id="12" name="!!plz">
            <a:extLst>
              <a:ext uri="{FF2B5EF4-FFF2-40B4-BE49-F238E27FC236}">
                <a16:creationId xmlns:a16="http://schemas.microsoft.com/office/drawing/2014/main" id="{519B3489-33E0-6F46-AB55-D815B54D4F09}"/>
              </a:ext>
            </a:extLst>
          </p:cNvPr>
          <p:cNvSpPr/>
          <p:nvPr/>
        </p:nvSpPr>
        <p:spPr>
          <a:xfrm>
            <a:off x="2919351" y="2872186"/>
            <a:ext cx="6353299" cy="847110"/>
          </a:xfrm>
          <a:prstGeom prst="roundRect">
            <a:avLst>
              <a:gd name="adj" fmla="val 4069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dirty="0">
                <a:solidFill>
                  <a:schemeClr val="tx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Exploring Core Logic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D8FB7CAD-C285-DF49-BFAB-1AA1BD99A5CA}"/>
              </a:ext>
            </a:extLst>
          </p:cNvPr>
          <p:cNvSpPr/>
          <p:nvPr/>
        </p:nvSpPr>
        <p:spPr>
          <a:xfrm>
            <a:off x="2919350" y="4964560"/>
            <a:ext cx="6353299" cy="847110"/>
          </a:xfrm>
          <a:prstGeom prst="roundRect">
            <a:avLst>
              <a:gd name="adj" fmla="val 4069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Future Directions</a:t>
            </a:r>
          </a:p>
        </p:txBody>
      </p:sp>
      <p:pic>
        <p:nvPicPr>
          <p:cNvPr id="15" name="Graphic 14" descr="Butterfly">
            <a:extLst>
              <a:ext uri="{FF2B5EF4-FFF2-40B4-BE49-F238E27FC236}">
                <a16:creationId xmlns:a16="http://schemas.microsoft.com/office/drawing/2014/main" id="{D4A88D2F-8977-BE4C-A617-29D645B612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58246" y="1805146"/>
            <a:ext cx="914400" cy="914400"/>
          </a:xfrm>
          <a:prstGeom prst="rect">
            <a:avLst/>
          </a:prstGeom>
        </p:spPr>
      </p:pic>
      <p:pic>
        <p:nvPicPr>
          <p:cNvPr id="17" name="Graphic 16" descr="Scuba diving">
            <a:extLst>
              <a:ext uri="{FF2B5EF4-FFF2-40B4-BE49-F238E27FC236}">
                <a16:creationId xmlns:a16="http://schemas.microsoft.com/office/drawing/2014/main" id="{B670C619-3464-8A4D-9414-92863F3478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58246" y="2838541"/>
            <a:ext cx="914400" cy="914400"/>
          </a:xfrm>
          <a:prstGeom prst="rect">
            <a:avLst/>
          </a:prstGeom>
        </p:spPr>
      </p:pic>
      <p:pic>
        <p:nvPicPr>
          <p:cNvPr id="19" name="Graphic 18" descr="Head with gears">
            <a:extLst>
              <a:ext uri="{FF2B5EF4-FFF2-40B4-BE49-F238E27FC236}">
                <a16:creationId xmlns:a16="http://schemas.microsoft.com/office/drawing/2014/main" id="{932CBDDA-60F3-934A-93F8-D41D9FC5630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58246" y="390616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570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920C8C71-79D0-B34C-B772-3F4911930EAE}"/>
              </a:ext>
            </a:extLst>
          </p:cNvPr>
          <p:cNvSpPr/>
          <p:nvPr/>
        </p:nvSpPr>
        <p:spPr>
          <a:xfrm>
            <a:off x="3383280" y="1298779"/>
            <a:ext cx="5212080" cy="5093208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bg1">
                <a:lumMod val="9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3200" dirty="0">
              <a:solidFill>
                <a:schemeClr val="accent6">
                  <a:lumMod val="75000"/>
                </a:schemeClr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8688A1D-1E4F-1940-B354-A0DDDA097FDB}"/>
              </a:ext>
            </a:extLst>
          </p:cNvPr>
          <p:cNvGrpSpPr/>
          <p:nvPr/>
        </p:nvGrpSpPr>
        <p:grpSpPr>
          <a:xfrm>
            <a:off x="3383280" y="1294740"/>
            <a:ext cx="5212080" cy="5093208"/>
            <a:chOff x="3383280" y="1294740"/>
            <a:chExt cx="5212080" cy="5093208"/>
          </a:xfrm>
        </p:grpSpPr>
        <p:sp>
          <p:nvSpPr>
            <p:cNvPr id="11" name="Pie 10">
              <a:extLst>
                <a:ext uri="{FF2B5EF4-FFF2-40B4-BE49-F238E27FC236}">
                  <a16:creationId xmlns:a16="http://schemas.microsoft.com/office/drawing/2014/main" id="{7FCEB97A-137C-FB4A-9FC9-4EB2B3786B41}"/>
                </a:ext>
              </a:extLst>
            </p:cNvPr>
            <p:cNvSpPr/>
            <p:nvPr/>
          </p:nvSpPr>
          <p:spPr>
            <a:xfrm>
              <a:off x="3383280" y="1294740"/>
              <a:ext cx="5212080" cy="5093208"/>
            </a:xfrm>
            <a:prstGeom prst="pie">
              <a:avLst>
                <a:gd name="adj1" fmla="val 16205053"/>
                <a:gd name="adj2" fmla="val 2028186"/>
              </a:avLst>
            </a:prstGeom>
            <a:solidFill>
              <a:schemeClr val="accent6">
                <a:lumMod val="20000"/>
                <a:lumOff val="80000"/>
              </a:schemeClr>
            </a:solidFill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6C3BE84-A33C-4C48-8A06-6E120AA26EC1}"/>
                </a:ext>
              </a:extLst>
            </p:cNvPr>
            <p:cNvSpPr txBox="1"/>
            <p:nvPr/>
          </p:nvSpPr>
          <p:spPr>
            <a:xfrm flipH="1">
              <a:off x="6021323" y="2980259"/>
              <a:ext cx="242806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solidFill>
                    <a:schemeClr val="accent6">
                      <a:lumMod val="50000"/>
                    </a:schemeClr>
                  </a:solidFill>
                  <a:latin typeface="Segoe UI Symbol" panose="020B0502040204020203" pitchFamily="34" charset="0"/>
                  <a:ea typeface="Segoe UI Symbol" panose="020B0502040204020203" pitchFamily="34" charset="0"/>
                </a:rPr>
                <a:t>Leveraging Easy Human Insights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32404CA-3634-0844-955B-384B0489E3E4}"/>
              </a:ext>
            </a:extLst>
          </p:cNvPr>
          <p:cNvGrpSpPr/>
          <p:nvPr/>
        </p:nvGrpSpPr>
        <p:grpSpPr>
          <a:xfrm>
            <a:off x="3383280" y="1294740"/>
            <a:ext cx="5212080" cy="5093208"/>
            <a:chOff x="3383280" y="1294740"/>
            <a:chExt cx="5212080" cy="5093208"/>
          </a:xfrm>
        </p:grpSpPr>
        <p:sp>
          <p:nvSpPr>
            <p:cNvPr id="14" name="Pie 13">
              <a:extLst>
                <a:ext uri="{FF2B5EF4-FFF2-40B4-BE49-F238E27FC236}">
                  <a16:creationId xmlns:a16="http://schemas.microsoft.com/office/drawing/2014/main" id="{5B0F1DEC-1DD6-7145-A4F2-CDEA65143AAD}"/>
                </a:ext>
              </a:extLst>
            </p:cNvPr>
            <p:cNvSpPr/>
            <p:nvPr/>
          </p:nvSpPr>
          <p:spPr>
            <a:xfrm>
              <a:off x="3383280" y="1294740"/>
              <a:ext cx="5212080" cy="5093208"/>
            </a:xfrm>
            <a:prstGeom prst="pie">
              <a:avLst>
                <a:gd name="adj1" fmla="val 2018578"/>
                <a:gd name="adj2" fmla="val 8667987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EC98D45-03C4-624C-BFC2-5CD1F929588B}"/>
                </a:ext>
              </a:extLst>
            </p:cNvPr>
            <p:cNvSpPr txBox="1"/>
            <p:nvPr/>
          </p:nvSpPr>
          <p:spPr>
            <a:xfrm flipH="1">
              <a:off x="4775288" y="4912890"/>
              <a:ext cx="249207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4">
                      <a:lumMod val="50000"/>
                    </a:schemeClr>
                  </a:solidFill>
                  <a:latin typeface="Segoe UI Symbol" panose="020B0502040204020203" pitchFamily="34" charset="0"/>
                  <a:ea typeface="Segoe UI Symbol" panose="020B0502040204020203" pitchFamily="34" charset="0"/>
                </a:rPr>
                <a:t>Understanding Fuzzing Formally</a:t>
              </a:r>
            </a:p>
          </p:txBody>
        </p:sp>
      </p:grpSp>
      <p:sp>
        <p:nvSpPr>
          <p:cNvPr id="18" name="Oval 17">
            <a:extLst>
              <a:ext uri="{FF2B5EF4-FFF2-40B4-BE49-F238E27FC236}">
                <a16:creationId xmlns:a16="http://schemas.microsoft.com/office/drawing/2014/main" id="{C1C255A7-744F-1843-BCBC-45624D2DB69A}"/>
              </a:ext>
            </a:extLst>
          </p:cNvPr>
          <p:cNvSpPr/>
          <p:nvPr/>
        </p:nvSpPr>
        <p:spPr>
          <a:xfrm>
            <a:off x="5418389" y="3288081"/>
            <a:ext cx="1141862" cy="111460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Fuzzing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09EA3A1-826A-2548-86D8-0BF3E11A9367}"/>
              </a:ext>
            </a:extLst>
          </p:cNvPr>
          <p:cNvSpPr/>
          <p:nvPr/>
        </p:nvSpPr>
        <p:spPr>
          <a:xfrm>
            <a:off x="2402505" y="304360"/>
            <a:ext cx="10436352" cy="6083588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ie 8">
            <a:extLst>
              <a:ext uri="{FF2B5EF4-FFF2-40B4-BE49-F238E27FC236}">
                <a16:creationId xmlns:a16="http://schemas.microsoft.com/office/drawing/2014/main" id="{B876891C-A610-5A42-804B-8BF976374ACF}"/>
              </a:ext>
            </a:extLst>
          </p:cNvPr>
          <p:cNvSpPr/>
          <p:nvPr/>
        </p:nvSpPr>
        <p:spPr>
          <a:xfrm>
            <a:off x="2743200" y="641597"/>
            <a:ext cx="6637645" cy="6407571"/>
          </a:xfrm>
          <a:prstGeom prst="pie">
            <a:avLst>
              <a:gd name="adj1" fmla="val 8687903"/>
              <a:gd name="adj2" fmla="val 16176299"/>
            </a:avLst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F7B4CA7-CFF5-EF48-BB0E-BB2CF5C440C4}"/>
              </a:ext>
            </a:extLst>
          </p:cNvPr>
          <p:cNvSpPr txBox="1"/>
          <p:nvPr/>
        </p:nvSpPr>
        <p:spPr>
          <a:xfrm flipH="1">
            <a:off x="2960821" y="2598004"/>
            <a:ext cx="31351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Automating Fuzzing “Infrastructure”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F05BBA0-103C-AB45-8380-AE89B7A84F02}"/>
              </a:ext>
            </a:extLst>
          </p:cNvPr>
          <p:cNvSpPr/>
          <p:nvPr/>
        </p:nvSpPr>
        <p:spPr>
          <a:xfrm>
            <a:off x="5479774" y="3328586"/>
            <a:ext cx="3969026" cy="19104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ysClr val="windowText" lastClr="00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Example Projects:</a:t>
            </a:r>
          </a:p>
          <a:p>
            <a:pPr marL="285750" indent="-285750">
              <a:buFont typeface="Wingdings" pitchFamily="2" charset="2"/>
              <a:buChar char="à"/>
            </a:pPr>
            <a:r>
              <a:rPr lang="en-US" dirty="0">
                <a:solidFill>
                  <a:sysClr val="windowText" lastClr="000000"/>
                </a:solidFill>
                <a:latin typeface="Segoe UI Symbol" panose="020B0502040204020203" pitchFamily="34" charset="0"/>
                <a:ea typeface="Segoe UI Symbol" panose="020B0502040204020203" pitchFamily="34" charset="0"/>
                <a:sym typeface="Wingdings" pitchFamily="2" charset="2"/>
              </a:rPr>
              <a:t>Fuzz driver synthesis</a:t>
            </a:r>
          </a:p>
          <a:p>
            <a:pPr marL="285750" indent="-285750">
              <a:buFont typeface="Wingdings" pitchFamily="2" charset="2"/>
              <a:buChar char="à"/>
            </a:pPr>
            <a:r>
              <a:rPr lang="en-US" dirty="0">
                <a:solidFill>
                  <a:sysClr val="windowText" lastClr="000000"/>
                </a:solidFill>
                <a:latin typeface="Segoe UI Symbol" panose="020B0502040204020203" pitchFamily="34" charset="0"/>
                <a:ea typeface="Segoe UI Symbol" panose="020B0502040204020203" pitchFamily="34" charset="0"/>
                <a:sym typeface="Wingdings" pitchFamily="2" charset="2"/>
              </a:rPr>
              <a:t>Grammar synthesis</a:t>
            </a:r>
          </a:p>
          <a:p>
            <a:pPr marL="285750" indent="-285750">
              <a:buFont typeface="Wingdings" pitchFamily="2" charset="2"/>
              <a:buChar char="à"/>
            </a:pPr>
            <a:r>
              <a:rPr lang="en-US" dirty="0">
                <a:solidFill>
                  <a:sysClr val="windowText" lastClr="000000"/>
                </a:solidFill>
                <a:latin typeface="Segoe UI Symbol" panose="020B0502040204020203" pitchFamily="34" charset="0"/>
                <a:ea typeface="Segoe UI Symbol" panose="020B0502040204020203" pitchFamily="34" charset="0"/>
                <a:sym typeface="Wingdings" pitchFamily="2" charset="2"/>
              </a:rPr>
              <a:t>Data-structure generator synthesis</a:t>
            </a:r>
          </a:p>
          <a:p>
            <a:pPr marL="285750" indent="-285750">
              <a:buFont typeface="Wingdings" pitchFamily="2" charset="2"/>
              <a:buChar char="à"/>
            </a:pPr>
            <a:r>
              <a:rPr lang="en-US" dirty="0">
                <a:solidFill>
                  <a:sysClr val="windowText" lastClr="000000"/>
                </a:solidFill>
                <a:latin typeface="Segoe UI Symbol" panose="020B0502040204020203" pitchFamily="34" charset="0"/>
                <a:ea typeface="Segoe UI Symbol" panose="020B0502040204020203" pitchFamily="34" charset="0"/>
                <a:sym typeface="Wingdings" pitchFamily="2" charset="2"/>
              </a:rPr>
              <a:t>Automated bug patching</a:t>
            </a:r>
            <a:endParaRPr lang="en-US" dirty="0">
              <a:solidFill>
                <a:sysClr val="windowText" lastClr="000000"/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1145657-BDDF-C640-8B49-2358A2644A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ED7DE2-0803-C64D-A947-E168A81DC585}" type="datetime1">
              <a:rPr lang="en-CA" smtClean="0"/>
              <a:t>2023-04-21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B405590-F80F-644A-8957-F800C7B872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How Fuzz Testing Works, and When to Use It</a:t>
            </a: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0495B3C4-1926-5740-BE17-B0C0DBFFEE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9A0EA-CFA7-AC46-B8D1-7520C822D2F1}" type="slidenum">
              <a:rPr lang="en-US" smtClean="0"/>
              <a:t>169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26493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920C8C71-79D0-B34C-B772-3F4911930EAE}"/>
              </a:ext>
            </a:extLst>
          </p:cNvPr>
          <p:cNvSpPr/>
          <p:nvPr/>
        </p:nvSpPr>
        <p:spPr>
          <a:xfrm>
            <a:off x="3383280" y="1298779"/>
            <a:ext cx="5212080" cy="5093208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bg1">
                <a:lumMod val="9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3200" dirty="0">
              <a:solidFill>
                <a:schemeClr val="accent6">
                  <a:lumMod val="75000"/>
                </a:schemeClr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8688A1D-1E4F-1940-B354-A0DDDA097FDB}"/>
              </a:ext>
            </a:extLst>
          </p:cNvPr>
          <p:cNvGrpSpPr/>
          <p:nvPr/>
        </p:nvGrpSpPr>
        <p:grpSpPr>
          <a:xfrm>
            <a:off x="3383280" y="1294740"/>
            <a:ext cx="5212080" cy="5093208"/>
            <a:chOff x="3383280" y="1294740"/>
            <a:chExt cx="5212080" cy="5093208"/>
          </a:xfrm>
        </p:grpSpPr>
        <p:sp>
          <p:nvSpPr>
            <p:cNvPr id="11" name="Pie 10">
              <a:extLst>
                <a:ext uri="{FF2B5EF4-FFF2-40B4-BE49-F238E27FC236}">
                  <a16:creationId xmlns:a16="http://schemas.microsoft.com/office/drawing/2014/main" id="{7FCEB97A-137C-FB4A-9FC9-4EB2B3786B41}"/>
                </a:ext>
              </a:extLst>
            </p:cNvPr>
            <p:cNvSpPr/>
            <p:nvPr/>
          </p:nvSpPr>
          <p:spPr>
            <a:xfrm>
              <a:off x="3383280" y="1294740"/>
              <a:ext cx="5212080" cy="5093208"/>
            </a:xfrm>
            <a:prstGeom prst="pie">
              <a:avLst>
                <a:gd name="adj1" fmla="val 16205053"/>
                <a:gd name="adj2" fmla="val 2028186"/>
              </a:avLst>
            </a:prstGeom>
            <a:solidFill>
              <a:schemeClr val="accent6">
                <a:lumMod val="20000"/>
                <a:lumOff val="80000"/>
              </a:schemeClr>
            </a:solidFill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6C3BE84-A33C-4C48-8A06-6E120AA26EC1}"/>
                </a:ext>
              </a:extLst>
            </p:cNvPr>
            <p:cNvSpPr txBox="1"/>
            <p:nvPr/>
          </p:nvSpPr>
          <p:spPr>
            <a:xfrm flipH="1">
              <a:off x="6021323" y="2980259"/>
              <a:ext cx="242806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solidFill>
                    <a:schemeClr val="accent6">
                      <a:lumMod val="50000"/>
                    </a:schemeClr>
                  </a:solidFill>
                  <a:latin typeface="Segoe UI Symbol" panose="020B0502040204020203" pitchFamily="34" charset="0"/>
                  <a:ea typeface="Segoe UI Symbol" panose="020B0502040204020203" pitchFamily="34" charset="0"/>
                </a:rPr>
                <a:t>Leveraging Easy Human Insights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32404CA-3634-0844-955B-384B0489E3E4}"/>
              </a:ext>
            </a:extLst>
          </p:cNvPr>
          <p:cNvGrpSpPr/>
          <p:nvPr/>
        </p:nvGrpSpPr>
        <p:grpSpPr>
          <a:xfrm>
            <a:off x="3383280" y="1294740"/>
            <a:ext cx="5212080" cy="5093208"/>
            <a:chOff x="3383280" y="1294740"/>
            <a:chExt cx="5212080" cy="5093208"/>
          </a:xfrm>
        </p:grpSpPr>
        <p:sp>
          <p:nvSpPr>
            <p:cNvPr id="14" name="Pie 13">
              <a:extLst>
                <a:ext uri="{FF2B5EF4-FFF2-40B4-BE49-F238E27FC236}">
                  <a16:creationId xmlns:a16="http://schemas.microsoft.com/office/drawing/2014/main" id="{5B0F1DEC-1DD6-7145-A4F2-CDEA65143AAD}"/>
                </a:ext>
              </a:extLst>
            </p:cNvPr>
            <p:cNvSpPr/>
            <p:nvPr/>
          </p:nvSpPr>
          <p:spPr>
            <a:xfrm>
              <a:off x="3383280" y="1294740"/>
              <a:ext cx="5212080" cy="5093208"/>
            </a:xfrm>
            <a:prstGeom prst="pie">
              <a:avLst>
                <a:gd name="adj1" fmla="val 2018578"/>
                <a:gd name="adj2" fmla="val 8667987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EC98D45-03C4-624C-BFC2-5CD1F929588B}"/>
                </a:ext>
              </a:extLst>
            </p:cNvPr>
            <p:cNvSpPr txBox="1"/>
            <p:nvPr/>
          </p:nvSpPr>
          <p:spPr>
            <a:xfrm flipH="1">
              <a:off x="4775288" y="4912890"/>
              <a:ext cx="249207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4">
                      <a:lumMod val="50000"/>
                    </a:schemeClr>
                  </a:solidFill>
                  <a:latin typeface="Segoe UI Symbol" panose="020B0502040204020203" pitchFamily="34" charset="0"/>
                  <a:ea typeface="Segoe UI Symbol" panose="020B0502040204020203" pitchFamily="34" charset="0"/>
                </a:rPr>
                <a:t>Understanding Fuzzing Formally</a:t>
              </a:r>
            </a:p>
          </p:txBody>
        </p:sp>
      </p:grpSp>
      <p:sp>
        <p:nvSpPr>
          <p:cNvPr id="18" name="Oval 17">
            <a:extLst>
              <a:ext uri="{FF2B5EF4-FFF2-40B4-BE49-F238E27FC236}">
                <a16:creationId xmlns:a16="http://schemas.microsoft.com/office/drawing/2014/main" id="{C1C255A7-744F-1843-BCBC-45624D2DB69A}"/>
              </a:ext>
            </a:extLst>
          </p:cNvPr>
          <p:cNvSpPr/>
          <p:nvPr/>
        </p:nvSpPr>
        <p:spPr>
          <a:xfrm>
            <a:off x="5418389" y="3288081"/>
            <a:ext cx="1141862" cy="111460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Fuzzing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09EA3A1-826A-2548-86D8-0BF3E11A9367}"/>
              </a:ext>
            </a:extLst>
          </p:cNvPr>
          <p:cNvSpPr/>
          <p:nvPr/>
        </p:nvSpPr>
        <p:spPr>
          <a:xfrm>
            <a:off x="2402505" y="304360"/>
            <a:ext cx="10436352" cy="6083588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ie 8">
            <a:extLst>
              <a:ext uri="{FF2B5EF4-FFF2-40B4-BE49-F238E27FC236}">
                <a16:creationId xmlns:a16="http://schemas.microsoft.com/office/drawing/2014/main" id="{B876891C-A610-5A42-804B-8BF976374ACF}"/>
              </a:ext>
            </a:extLst>
          </p:cNvPr>
          <p:cNvSpPr/>
          <p:nvPr/>
        </p:nvSpPr>
        <p:spPr>
          <a:xfrm>
            <a:off x="2743200" y="641597"/>
            <a:ext cx="6637645" cy="6407571"/>
          </a:xfrm>
          <a:prstGeom prst="pie">
            <a:avLst>
              <a:gd name="adj1" fmla="val 8687903"/>
              <a:gd name="adj2" fmla="val 16176299"/>
            </a:avLst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F7B4CA7-CFF5-EF48-BB0E-BB2CF5C440C4}"/>
              </a:ext>
            </a:extLst>
          </p:cNvPr>
          <p:cNvSpPr txBox="1"/>
          <p:nvPr/>
        </p:nvSpPr>
        <p:spPr>
          <a:xfrm flipH="1">
            <a:off x="2960821" y="2598004"/>
            <a:ext cx="31351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Automating Fuzzing “Infrastructure”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F05BBA0-103C-AB45-8380-AE89B7A84F02}"/>
              </a:ext>
            </a:extLst>
          </p:cNvPr>
          <p:cNvSpPr/>
          <p:nvPr/>
        </p:nvSpPr>
        <p:spPr>
          <a:xfrm>
            <a:off x="5479774" y="3328586"/>
            <a:ext cx="3969026" cy="19104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ysClr val="windowText" lastClr="00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Example Projects:</a:t>
            </a:r>
          </a:p>
          <a:p>
            <a:pPr marL="285750" indent="-285750">
              <a:buFont typeface="Wingdings" pitchFamily="2" charset="2"/>
              <a:buChar char="à"/>
            </a:pPr>
            <a:r>
              <a:rPr lang="en-US" dirty="0">
                <a:solidFill>
                  <a:sysClr val="windowText" lastClr="000000"/>
                </a:solidFill>
                <a:latin typeface="Segoe UI Symbol" panose="020B0502040204020203" pitchFamily="34" charset="0"/>
                <a:ea typeface="Segoe UI Symbol" panose="020B0502040204020203" pitchFamily="34" charset="0"/>
                <a:sym typeface="Wingdings" pitchFamily="2" charset="2"/>
              </a:rPr>
              <a:t>Fuzz driver synthesis</a:t>
            </a:r>
          </a:p>
          <a:p>
            <a:pPr marL="285750" indent="-285750">
              <a:buFont typeface="Wingdings" pitchFamily="2" charset="2"/>
              <a:buChar char="à"/>
            </a:pPr>
            <a:r>
              <a:rPr lang="en-US" dirty="0">
                <a:solidFill>
                  <a:sysClr val="windowText" lastClr="000000"/>
                </a:solidFill>
                <a:latin typeface="Segoe UI Symbol" panose="020B0502040204020203" pitchFamily="34" charset="0"/>
                <a:ea typeface="Segoe UI Symbol" panose="020B0502040204020203" pitchFamily="34" charset="0"/>
                <a:sym typeface="Wingdings" pitchFamily="2" charset="2"/>
              </a:rPr>
              <a:t>Grammar synthesis</a:t>
            </a:r>
          </a:p>
          <a:p>
            <a:pPr marL="285750" indent="-285750">
              <a:buFont typeface="Wingdings" pitchFamily="2" charset="2"/>
              <a:buChar char="à"/>
            </a:pPr>
            <a:r>
              <a:rPr lang="en-US" dirty="0">
                <a:solidFill>
                  <a:sysClr val="windowText" lastClr="000000"/>
                </a:solidFill>
                <a:latin typeface="Segoe UI Symbol" panose="020B0502040204020203" pitchFamily="34" charset="0"/>
                <a:ea typeface="Segoe UI Symbol" panose="020B0502040204020203" pitchFamily="34" charset="0"/>
                <a:sym typeface="Wingdings" pitchFamily="2" charset="2"/>
              </a:rPr>
              <a:t>Data-structure generator synthesis</a:t>
            </a:r>
          </a:p>
          <a:p>
            <a:pPr marL="285750" indent="-285750">
              <a:buFont typeface="Wingdings" pitchFamily="2" charset="2"/>
              <a:buChar char="à"/>
            </a:pPr>
            <a:r>
              <a:rPr lang="en-US" dirty="0">
                <a:solidFill>
                  <a:sysClr val="windowText" lastClr="000000"/>
                </a:solidFill>
                <a:latin typeface="Segoe UI Symbol" panose="020B0502040204020203" pitchFamily="34" charset="0"/>
                <a:ea typeface="Segoe UI Symbol" panose="020B0502040204020203" pitchFamily="34" charset="0"/>
                <a:sym typeface="Wingdings" pitchFamily="2" charset="2"/>
              </a:rPr>
              <a:t>Automated bug patching</a:t>
            </a:r>
            <a:endParaRPr lang="en-US" dirty="0">
              <a:solidFill>
                <a:sysClr val="windowText" lastClr="000000"/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776B877-5DF8-CF4E-8CBB-1C72AA999D21}"/>
              </a:ext>
            </a:extLst>
          </p:cNvPr>
          <p:cNvSpPr txBox="1"/>
          <p:nvPr/>
        </p:nvSpPr>
        <p:spPr>
          <a:xfrm>
            <a:off x="882568" y="3434568"/>
            <a:ext cx="3199915" cy="1354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FUDGE</a:t>
            </a:r>
          </a:p>
          <a:p>
            <a:r>
              <a:rPr lang="en-US" sz="16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Babic, Bucur, Chen, </a:t>
            </a:r>
            <a:r>
              <a:rPr lang="en-US" sz="1600" dirty="0" err="1">
                <a:latin typeface="Segoe UI Symbol" panose="020B0502040204020203" pitchFamily="34" charset="0"/>
                <a:ea typeface="Segoe UI Symbol" panose="020B0502040204020203" pitchFamily="34" charset="0"/>
              </a:rPr>
              <a:t>Ivancic</a:t>
            </a:r>
            <a:r>
              <a:rPr lang="en-US" sz="16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, King, </a:t>
            </a:r>
          </a:p>
          <a:p>
            <a:r>
              <a:rPr lang="en-US" sz="1600" dirty="0" err="1">
                <a:latin typeface="Segoe UI Symbol" panose="020B0502040204020203" pitchFamily="34" charset="0"/>
                <a:ea typeface="Segoe UI Symbol" panose="020B0502040204020203" pitchFamily="34" charset="0"/>
              </a:rPr>
              <a:t>Kusano</a:t>
            </a:r>
            <a:r>
              <a:rPr lang="en-US" sz="16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, </a:t>
            </a:r>
            <a:r>
              <a:rPr lang="en-US" sz="1600" b="1" u="sng" dirty="0">
                <a:latin typeface="Segoe UI Symbol" panose="020B0502040204020203" pitchFamily="34" charset="0"/>
                <a:ea typeface="Segoe UI Symbol" panose="020B0502040204020203" pitchFamily="34" charset="0"/>
              </a:rPr>
              <a:t>Lemieux</a:t>
            </a:r>
            <a:r>
              <a:rPr lang="en-US" sz="16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, Szekeres, Wang</a:t>
            </a:r>
          </a:p>
          <a:p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ESEC/FSE’19</a:t>
            </a:r>
            <a:r>
              <a:rPr 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 (Industry Track)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7C00DEA-479E-5E43-8C76-A3D4C5EE7B95}"/>
              </a:ext>
            </a:extLst>
          </p:cNvPr>
          <p:cNvCxnSpPr>
            <a:cxnSpLocks/>
          </p:cNvCxnSpPr>
          <p:nvPr/>
        </p:nvCxnSpPr>
        <p:spPr>
          <a:xfrm flipV="1">
            <a:off x="3942013" y="4084163"/>
            <a:ext cx="1408421" cy="5415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130F4C88-EF01-F347-9615-B3157D06C452}"/>
              </a:ext>
            </a:extLst>
          </p:cNvPr>
          <p:cNvSpPr/>
          <p:nvPr/>
        </p:nvSpPr>
        <p:spPr>
          <a:xfrm>
            <a:off x="959285" y="4779021"/>
            <a:ext cx="2743200" cy="914400"/>
          </a:xfrm>
          <a:prstGeom prst="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 w="50800" h="50800"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00" dirty="0">
                <a:solidFill>
                  <a:schemeClr val="accent4">
                    <a:lumMod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Best Paper Award </a:t>
            </a:r>
          </a:p>
          <a:p>
            <a:pPr algn="ctr"/>
            <a:r>
              <a:rPr lang="en-US" sz="1900" dirty="0">
                <a:solidFill>
                  <a:schemeClr val="accent4">
                    <a:lumMod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(Industry Track)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AD91B96-04B9-6240-B1B0-DE5E2324E13B}"/>
              </a:ext>
            </a:extLst>
          </p:cNvPr>
          <p:cNvSpPr txBox="1"/>
          <p:nvPr/>
        </p:nvSpPr>
        <p:spPr>
          <a:xfrm>
            <a:off x="5350434" y="5404262"/>
            <a:ext cx="6500792" cy="70788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ysClr val="windowText" lastClr="00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200 drivers integrated into open-source projects</a:t>
            </a:r>
          </a:p>
          <a:p>
            <a:pPr algn="ctr"/>
            <a:r>
              <a:rPr lang="en-US" sz="2000" dirty="0">
                <a:solidFill>
                  <a:sysClr val="windowText" lastClr="000000"/>
                </a:solidFill>
                <a:latin typeface="Segoe UI Symbol" panose="020B0502040204020203" pitchFamily="34" charset="0"/>
                <a:ea typeface="Segoe UI Symbol" panose="020B0502040204020203" pitchFamily="34" charset="0"/>
                <a:sym typeface="Wingdings" pitchFamily="2" charset="2"/>
              </a:rPr>
              <a:t></a:t>
            </a:r>
            <a:r>
              <a:rPr lang="en-US" sz="2000" b="1" u="sng" dirty="0">
                <a:solidFill>
                  <a:sysClr val="windowText" lastClr="00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150 security-improving fixes </a:t>
            </a:r>
            <a:endParaRPr lang="en-US" sz="1200" b="1" u="sng" dirty="0">
              <a:solidFill>
                <a:sysClr val="windowText" lastClr="000000"/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AF3D6D64-0762-2E48-A4F9-8C14859220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2902" y="3289540"/>
            <a:ext cx="6023849" cy="2121473"/>
          </a:xfrm>
          <a:prstGeom prst="rect">
            <a:avLst/>
          </a:prstGeom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33E282-A7A6-0441-A106-2246A12EE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690E4-F36C-9941-879A-EAC21533F015}" type="datetime1">
              <a:rPr lang="en-CA" smtClean="0"/>
              <a:t>2023-04-21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08B15BC-D825-3F4B-BA5A-CF00457F35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How Fuzz Testing Works, and When to Use It</a:t>
            </a:r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84BD3BF7-68FE-0A4A-BD52-A25698E489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9A0EA-CFA7-AC46-B8D1-7520C822D2F1}" type="slidenum">
              <a:rPr lang="en-US" smtClean="0"/>
              <a:t>170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500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920C8C71-79D0-B34C-B772-3F4911930EAE}"/>
              </a:ext>
            </a:extLst>
          </p:cNvPr>
          <p:cNvSpPr/>
          <p:nvPr/>
        </p:nvSpPr>
        <p:spPr>
          <a:xfrm>
            <a:off x="3383280" y="1298779"/>
            <a:ext cx="5212080" cy="5093208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bg1">
                <a:lumMod val="9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3200" dirty="0">
              <a:solidFill>
                <a:schemeClr val="accent6">
                  <a:lumMod val="75000"/>
                </a:schemeClr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8688A1D-1E4F-1940-B354-A0DDDA097FDB}"/>
              </a:ext>
            </a:extLst>
          </p:cNvPr>
          <p:cNvGrpSpPr/>
          <p:nvPr/>
        </p:nvGrpSpPr>
        <p:grpSpPr>
          <a:xfrm>
            <a:off x="3383280" y="1294740"/>
            <a:ext cx="5212080" cy="5093208"/>
            <a:chOff x="3383280" y="1294740"/>
            <a:chExt cx="5212080" cy="5093208"/>
          </a:xfrm>
        </p:grpSpPr>
        <p:sp>
          <p:nvSpPr>
            <p:cNvPr id="11" name="Pie 10">
              <a:extLst>
                <a:ext uri="{FF2B5EF4-FFF2-40B4-BE49-F238E27FC236}">
                  <a16:creationId xmlns:a16="http://schemas.microsoft.com/office/drawing/2014/main" id="{7FCEB97A-137C-FB4A-9FC9-4EB2B3786B41}"/>
                </a:ext>
              </a:extLst>
            </p:cNvPr>
            <p:cNvSpPr/>
            <p:nvPr/>
          </p:nvSpPr>
          <p:spPr>
            <a:xfrm>
              <a:off x="3383280" y="1294740"/>
              <a:ext cx="5212080" cy="5093208"/>
            </a:xfrm>
            <a:prstGeom prst="pie">
              <a:avLst>
                <a:gd name="adj1" fmla="val 16205053"/>
                <a:gd name="adj2" fmla="val 2028186"/>
              </a:avLst>
            </a:prstGeom>
            <a:solidFill>
              <a:schemeClr val="accent6">
                <a:lumMod val="20000"/>
                <a:lumOff val="80000"/>
              </a:schemeClr>
            </a:solidFill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6C3BE84-A33C-4C48-8A06-6E120AA26EC1}"/>
                </a:ext>
              </a:extLst>
            </p:cNvPr>
            <p:cNvSpPr txBox="1"/>
            <p:nvPr/>
          </p:nvSpPr>
          <p:spPr>
            <a:xfrm flipH="1">
              <a:off x="6021323" y="2980259"/>
              <a:ext cx="242806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solidFill>
                    <a:schemeClr val="accent6">
                      <a:lumMod val="50000"/>
                    </a:schemeClr>
                  </a:solidFill>
                  <a:latin typeface="Segoe UI Symbol" panose="020B0502040204020203" pitchFamily="34" charset="0"/>
                  <a:ea typeface="Segoe UI Symbol" panose="020B0502040204020203" pitchFamily="34" charset="0"/>
                </a:rPr>
                <a:t>Leveraging Easy Human Insights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32404CA-3634-0844-955B-384B0489E3E4}"/>
              </a:ext>
            </a:extLst>
          </p:cNvPr>
          <p:cNvGrpSpPr/>
          <p:nvPr/>
        </p:nvGrpSpPr>
        <p:grpSpPr>
          <a:xfrm>
            <a:off x="3383280" y="1294740"/>
            <a:ext cx="5212080" cy="5093208"/>
            <a:chOff x="3383280" y="1294740"/>
            <a:chExt cx="5212080" cy="5093208"/>
          </a:xfrm>
        </p:grpSpPr>
        <p:sp>
          <p:nvSpPr>
            <p:cNvPr id="14" name="Pie 13">
              <a:extLst>
                <a:ext uri="{FF2B5EF4-FFF2-40B4-BE49-F238E27FC236}">
                  <a16:creationId xmlns:a16="http://schemas.microsoft.com/office/drawing/2014/main" id="{5B0F1DEC-1DD6-7145-A4F2-CDEA65143AAD}"/>
                </a:ext>
              </a:extLst>
            </p:cNvPr>
            <p:cNvSpPr/>
            <p:nvPr/>
          </p:nvSpPr>
          <p:spPr>
            <a:xfrm>
              <a:off x="3383280" y="1294740"/>
              <a:ext cx="5212080" cy="5093208"/>
            </a:xfrm>
            <a:prstGeom prst="pie">
              <a:avLst>
                <a:gd name="adj1" fmla="val 2018578"/>
                <a:gd name="adj2" fmla="val 8667987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EC98D45-03C4-624C-BFC2-5CD1F929588B}"/>
                </a:ext>
              </a:extLst>
            </p:cNvPr>
            <p:cNvSpPr txBox="1"/>
            <p:nvPr/>
          </p:nvSpPr>
          <p:spPr>
            <a:xfrm flipH="1">
              <a:off x="4775288" y="4912890"/>
              <a:ext cx="249207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4">
                      <a:lumMod val="50000"/>
                    </a:schemeClr>
                  </a:solidFill>
                  <a:latin typeface="Segoe UI Symbol" panose="020B0502040204020203" pitchFamily="34" charset="0"/>
                  <a:ea typeface="Segoe UI Symbol" panose="020B0502040204020203" pitchFamily="34" charset="0"/>
                </a:rPr>
                <a:t>Understanding Fuzzing Formally</a:t>
              </a:r>
            </a:p>
          </p:txBody>
        </p:sp>
      </p:grpSp>
      <p:sp>
        <p:nvSpPr>
          <p:cNvPr id="18" name="Oval 17">
            <a:extLst>
              <a:ext uri="{FF2B5EF4-FFF2-40B4-BE49-F238E27FC236}">
                <a16:creationId xmlns:a16="http://schemas.microsoft.com/office/drawing/2014/main" id="{C1C255A7-744F-1843-BCBC-45624D2DB69A}"/>
              </a:ext>
            </a:extLst>
          </p:cNvPr>
          <p:cNvSpPr/>
          <p:nvPr/>
        </p:nvSpPr>
        <p:spPr>
          <a:xfrm>
            <a:off x="5418389" y="3288081"/>
            <a:ext cx="1141862" cy="111460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Fuzzing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09EA3A1-826A-2548-86D8-0BF3E11A9367}"/>
              </a:ext>
            </a:extLst>
          </p:cNvPr>
          <p:cNvSpPr/>
          <p:nvPr/>
        </p:nvSpPr>
        <p:spPr>
          <a:xfrm>
            <a:off x="2402505" y="304360"/>
            <a:ext cx="10436352" cy="6083588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ie 8">
            <a:extLst>
              <a:ext uri="{FF2B5EF4-FFF2-40B4-BE49-F238E27FC236}">
                <a16:creationId xmlns:a16="http://schemas.microsoft.com/office/drawing/2014/main" id="{B876891C-A610-5A42-804B-8BF976374ACF}"/>
              </a:ext>
            </a:extLst>
          </p:cNvPr>
          <p:cNvSpPr/>
          <p:nvPr/>
        </p:nvSpPr>
        <p:spPr>
          <a:xfrm>
            <a:off x="2743200" y="641597"/>
            <a:ext cx="6637645" cy="6407571"/>
          </a:xfrm>
          <a:prstGeom prst="pie">
            <a:avLst>
              <a:gd name="adj1" fmla="val 8687903"/>
              <a:gd name="adj2" fmla="val 16176299"/>
            </a:avLst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F7B4CA7-CFF5-EF48-BB0E-BB2CF5C440C4}"/>
              </a:ext>
            </a:extLst>
          </p:cNvPr>
          <p:cNvSpPr txBox="1"/>
          <p:nvPr/>
        </p:nvSpPr>
        <p:spPr>
          <a:xfrm flipH="1">
            <a:off x="2960821" y="2598004"/>
            <a:ext cx="31351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Automating Fuzzing “Infrastructure”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F05BBA0-103C-AB45-8380-AE89B7A84F02}"/>
              </a:ext>
            </a:extLst>
          </p:cNvPr>
          <p:cNvSpPr/>
          <p:nvPr/>
        </p:nvSpPr>
        <p:spPr>
          <a:xfrm>
            <a:off x="5479774" y="3328586"/>
            <a:ext cx="3969026" cy="19104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ysClr val="windowText" lastClr="00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Example Projects:</a:t>
            </a:r>
          </a:p>
          <a:p>
            <a:pPr marL="285750" indent="-285750">
              <a:buFont typeface="Wingdings" pitchFamily="2" charset="2"/>
              <a:buChar char="à"/>
            </a:pPr>
            <a:r>
              <a:rPr lang="en-US" dirty="0">
                <a:solidFill>
                  <a:sysClr val="windowText" lastClr="000000"/>
                </a:solidFill>
                <a:latin typeface="Segoe UI Symbol" panose="020B0502040204020203" pitchFamily="34" charset="0"/>
                <a:ea typeface="Segoe UI Symbol" panose="020B0502040204020203" pitchFamily="34" charset="0"/>
                <a:sym typeface="Wingdings" pitchFamily="2" charset="2"/>
              </a:rPr>
              <a:t>Fuzz driver synthesis</a:t>
            </a:r>
          </a:p>
          <a:p>
            <a:pPr marL="285750" indent="-285750">
              <a:buFont typeface="Wingdings" pitchFamily="2" charset="2"/>
              <a:buChar char="à"/>
            </a:pPr>
            <a:r>
              <a:rPr lang="en-US" dirty="0">
                <a:solidFill>
                  <a:sysClr val="windowText" lastClr="000000"/>
                </a:solidFill>
                <a:latin typeface="Segoe UI Symbol" panose="020B0502040204020203" pitchFamily="34" charset="0"/>
                <a:ea typeface="Segoe UI Symbol" panose="020B0502040204020203" pitchFamily="34" charset="0"/>
                <a:sym typeface="Wingdings" pitchFamily="2" charset="2"/>
              </a:rPr>
              <a:t>Grammar synthesis</a:t>
            </a:r>
          </a:p>
          <a:p>
            <a:pPr marL="285750" indent="-285750">
              <a:buFont typeface="Wingdings" pitchFamily="2" charset="2"/>
              <a:buChar char="à"/>
            </a:pPr>
            <a:r>
              <a:rPr lang="en-US" dirty="0">
                <a:solidFill>
                  <a:sysClr val="windowText" lastClr="000000"/>
                </a:solidFill>
                <a:latin typeface="Segoe UI Symbol" panose="020B0502040204020203" pitchFamily="34" charset="0"/>
                <a:ea typeface="Segoe UI Symbol" panose="020B0502040204020203" pitchFamily="34" charset="0"/>
                <a:sym typeface="Wingdings" pitchFamily="2" charset="2"/>
              </a:rPr>
              <a:t>Data-structure generator synthesis</a:t>
            </a:r>
          </a:p>
          <a:p>
            <a:pPr marL="285750" indent="-285750">
              <a:buFont typeface="Wingdings" pitchFamily="2" charset="2"/>
              <a:buChar char="à"/>
            </a:pPr>
            <a:r>
              <a:rPr lang="en-US" dirty="0">
                <a:solidFill>
                  <a:sysClr val="windowText" lastClr="000000"/>
                </a:solidFill>
                <a:latin typeface="Segoe UI Symbol" panose="020B0502040204020203" pitchFamily="34" charset="0"/>
                <a:ea typeface="Segoe UI Symbol" panose="020B0502040204020203" pitchFamily="34" charset="0"/>
                <a:sym typeface="Wingdings" pitchFamily="2" charset="2"/>
              </a:rPr>
              <a:t>Automated bug patching</a:t>
            </a:r>
            <a:endParaRPr lang="en-US" dirty="0">
              <a:solidFill>
                <a:sysClr val="windowText" lastClr="000000"/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C20AF86-1E6C-2240-8FC6-919A916023E1}"/>
              </a:ext>
            </a:extLst>
          </p:cNvPr>
          <p:cNvSpPr txBox="1"/>
          <p:nvPr/>
        </p:nvSpPr>
        <p:spPr>
          <a:xfrm>
            <a:off x="760287" y="3401955"/>
            <a:ext cx="236436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Arvada </a:t>
            </a:r>
          </a:p>
          <a:p>
            <a:r>
              <a:rPr lang="en-US" sz="16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Kulkarni*, </a:t>
            </a:r>
            <a:r>
              <a:rPr lang="en-US" sz="1600" b="1" u="sng" dirty="0">
                <a:latin typeface="Segoe UI Symbol" panose="020B0502040204020203" pitchFamily="34" charset="0"/>
                <a:ea typeface="Segoe UI Symbol" panose="020B0502040204020203" pitchFamily="34" charset="0"/>
              </a:rPr>
              <a:t>Lemieux</a:t>
            </a:r>
            <a:r>
              <a:rPr lang="en-US" sz="16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*</a:t>
            </a:r>
            <a:r>
              <a:rPr lang="en-US" sz="16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, Sen</a:t>
            </a:r>
          </a:p>
          <a:p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ASE’21</a:t>
            </a:r>
            <a:endParaRPr lang="en-US" b="1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FA500F8-7649-4646-B455-FEA3C201D637}"/>
              </a:ext>
            </a:extLst>
          </p:cNvPr>
          <p:cNvCxnSpPr>
            <a:cxnSpLocks/>
          </p:cNvCxnSpPr>
          <p:nvPr/>
        </p:nvCxnSpPr>
        <p:spPr>
          <a:xfrm>
            <a:off x="3124652" y="4084163"/>
            <a:ext cx="2437375" cy="19967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BA77A3AD-75AE-C249-A128-3379DC3380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7134" y="3291333"/>
            <a:ext cx="8946911" cy="192715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7309F586-F4B1-6547-8D35-39ED39219A27}"/>
              </a:ext>
            </a:extLst>
          </p:cNvPr>
          <p:cNvSpPr txBox="1"/>
          <p:nvPr/>
        </p:nvSpPr>
        <p:spPr>
          <a:xfrm>
            <a:off x="5129414" y="5333791"/>
            <a:ext cx="5484912" cy="83099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ysClr val="windowText" lastClr="00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5x higher recall that state-of-the-art </a:t>
            </a:r>
            <a:r>
              <a:rPr lang="en-US" sz="2400" dirty="0">
                <a:solidFill>
                  <a:sysClr val="windowText" lastClr="000000"/>
                </a:solidFill>
                <a:latin typeface="Segoe UI Symbol" panose="020B0502040204020203" pitchFamily="34" charset="0"/>
                <a:ea typeface="Segoe UI Symbol" panose="020B0502040204020203" pitchFamily="34" charset="0"/>
                <a:sym typeface="Wingdings" pitchFamily="2" charset="2"/>
              </a:rPr>
              <a:t> </a:t>
            </a:r>
          </a:p>
          <a:p>
            <a:pPr algn="ctr"/>
            <a:r>
              <a:rPr lang="en-US" sz="2400" dirty="0">
                <a:solidFill>
                  <a:sysClr val="windowText" lastClr="000000"/>
                </a:solidFill>
                <a:latin typeface="Segoe UI Symbol" panose="020B0502040204020203" pitchFamily="34" charset="0"/>
                <a:ea typeface="Segoe UI Symbol" panose="020B0502040204020203" pitchFamily="34" charset="0"/>
                <a:sym typeface="Wingdings" pitchFamily="2" charset="2"/>
              </a:rPr>
              <a:t>1.27x slowdown </a:t>
            </a:r>
            <a:endParaRPr lang="en-US" sz="1400" b="1" u="sng" dirty="0">
              <a:solidFill>
                <a:sysClr val="windowText" lastClr="000000"/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DB02581-7A31-B040-9A8F-08759B6436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4FA4F-1BAD-8749-89B4-85DE75877FF6}" type="datetime1">
              <a:rPr lang="en-CA" smtClean="0"/>
              <a:t>2023-04-21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B0EA3E2-B96A-6640-B2E7-EC0D9C70F3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How Fuzz Testing Works, and When to Use It</a:t>
            </a:r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3CEE3BEA-3543-364E-8232-1CC429F44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9A0EA-CFA7-AC46-B8D1-7520C822D2F1}" type="slidenum">
              <a:rPr lang="en-US" smtClean="0"/>
              <a:t>171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65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2" grpId="0" animBg="1"/>
    </p:bld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920C8C71-79D0-B34C-B772-3F4911930EAE}"/>
              </a:ext>
            </a:extLst>
          </p:cNvPr>
          <p:cNvSpPr/>
          <p:nvPr/>
        </p:nvSpPr>
        <p:spPr>
          <a:xfrm>
            <a:off x="3383280" y="1298779"/>
            <a:ext cx="5212080" cy="5093208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bg1">
                <a:lumMod val="9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3200" dirty="0">
              <a:solidFill>
                <a:schemeClr val="accent6">
                  <a:lumMod val="75000"/>
                </a:schemeClr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sp>
        <p:nvSpPr>
          <p:cNvPr id="11" name="Pie 10">
            <a:extLst>
              <a:ext uri="{FF2B5EF4-FFF2-40B4-BE49-F238E27FC236}">
                <a16:creationId xmlns:a16="http://schemas.microsoft.com/office/drawing/2014/main" id="{7FCEB97A-137C-FB4A-9FC9-4EB2B3786B41}"/>
              </a:ext>
            </a:extLst>
          </p:cNvPr>
          <p:cNvSpPr/>
          <p:nvPr/>
        </p:nvSpPr>
        <p:spPr>
          <a:xfrm>
            <a:off x="3383280" y="1294740"/>
            <a:ext cx="5212080" cy="5093208"/>
          </a:xfrm>
          <a:prstGeom prst="pie">
            <a:avLst>
              <a:gd name="adj1" fmla="val 16205053"/>
              <a:gd name="adj2" fmla="val 2028186"/>
            </a:avLst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6C3BE84-A33C-4C48-8A06-6E120AA26EC1}"/>
              </a:ext>
            </a:extLst>
          </p:cNvPr>
          <p:cNvSpPr txBox="1"/>
          <p:nvPr/>
        </p:nvSpPr>
        <p:spPr>
          <a:xfrm flipH="1">
            <a:off x="6021323" y="2980259"/>
            <a:ext cx="24280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Leveraging Easy Human Insights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32404CA-3634-0844-955B-384B0489E3E4}"/>
              </a:ext>
            </a:extLst>
          </p:cNvPr>
          <p:cNvGrpSpPr/>
          <p:nvPr/>
        </p:nvGrpSpPr>
        <p:grpSpPr>
          <a:xfrm>
            <a:off x="3383280" y="1294740"/>
            <a:ext cx="5212080" cy="5093208"/>
            <a:chOff x="3383280" y="1294740"/>
            <a:chExt cx="5212080" cy="5093208"/>
          </a:xfrm>
        </p:grpSpPr>
        <p:sp>
          <p:nvSpPr>
            <p:cNvPr id="14" name="Pie 13">
              <a:extLst>
                <a:ext uri="{FF2B5EF4-FFF2-40B4-BE49-F238E27FC236}">
                  <a16:creationId xmlns:a16="http://schemas.microsoft.com/office/drawing/2014/main" id="{5B0F1DEC-1DD6-7145-A4F2-CDEA65143AAD}"/>
                </a:ext>
              </a:extLst>
            </p:cNvPr>
            <p:cNvSpPr/>
            <p:nvPr/>
          </p:nvSpPr>
          <p:spPr>
            <a:xfrm>
              <a:off x="3383280" y="1294740"/>
              <a:ext cx="5212080" cy="5093208"/>
            </a:xfrm>
            <a:prstGeom prst="pie">
              <a:avLst>
                <a:gd name="adj1" fmla="val 2018578"/>
                <a:gd name="adj2" fmla="val 8667987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EC98D45-03C4-624C-BFC2-5CD1F929588B}"/>
                </a:ext>
              </a:extLst>
            </p:cNvPr>
            <p:cNvSpPr txBox="1"/>
            <p:nvPr/>
          </p:nvSpPr>
          <p:spPr>
            <a:xfrm flipH="1">
              <a:off x="4775288" y="4912890"/>
              <a:ext cx="249207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4">
                      <a:lumMod val="50000"/>
                    </a:schemeClr>
                  </a:solidFill>
                  <a:latin typeface="Segoe UI Symbol" panose="020B0502040204020203" pitchFamily="34" charset="0"/>
                  <a:ea typeface="Segoe UI Symbol" panose="020B0502040204020203" pitchFamily="34" charset="0"/>
                </a:rPr>
                <a:t>Understanding Fuzzing Formally</a:t>
              </a:r>
            </a:p>
          </p:txBody>
        </p:sp>
      </p:grpSp>
      <p:sp>
        <p:nvSpPr>
          <p:cNvPr id="18" name="Oval 17">
            <a:extLst>
              <a:ext uri="{FF2B5EF4-FFF2-40B4-BE49-F238E27FC236}">
                <a16:creationId xmlns:a16="http://schemas.microsoft.com/office/drawing/2014/main" id="{C1C255A7-744F-1843-BCBC-45624D2DB69A}"/>
              </a:ext>
            </a:extLst>
          </p:cNvPr>
          <p:cNvSpPr/>
          <p:nvPr/>
        </p:nvSpPr>
        <p:spPr>
          <a:xfrm>
            <a:off x="5418389" y="3288081"/>
            <a:ext cx="1141862" cy="111460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Fuzzing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09EA3A1-826A-2548-86D8-0BF3E11A9367}"/>
              </a:ext>
            </a:extLst>
          </p:cNvPr>
          <p:cNvSpPr/>
          <p:nvPr/>
        </p:nvSpPr>
        <p:spPr>
          <a:xfrm>
            <a:off x="1006252" y="426201"/>
            <a:ext cx="10436352" cy="6083588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ie 8">
            <a:extLst>
              <a:ext uri="{FF2B5EF4-FFF2-40B4-BE49-F238E27FC236}">
                <a16:creationId xmlns:a16="http://schemas.microsoft.com/office/drawing/2014/main" id="{B876891C-A610-5A42-804B-8BF976374ACF}"/>
              </a:ext>
            </a:extLst>
          </p:cNvPr>
          <p:cNvSpPr/>
          <p:nvPr/>
        </p:nvSpPr>
        <p:spPr>
          <a:xfrm>
            <a:off x="2743200" y="641597"/>
            <a:ext cx="6637645" cy="6407571"/>
          </a:xfrm>
          <a:prstGeom prst="pie">
            <a:avLst>
              <a:gd name="adj1" fmla="val 8687903"/>
              <a:gd name="adj2" fmla="val 16176299"/>
            </a:avLst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F7B4CA7-CFF5-EF48-BB0E-BB2CF5C440C4}"/>
              </a:ext>
            </a:extLst>
          </p:cNvPr>
          <p:cNvSpPr txBox="1"/>
          <p:nvPr/>
        </p:nvSpPr>
        <p:spPr>
          <a:xfrm flipH="1">
            <a:off x="2960821" y="2598004"/>
            <a:ext cx="31351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Automating Fuzzing “Infrastructure”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F05BBA0-103C-AB45-8380-AE89B7A84F02}"/>
              </a:ext>
            </a:extLst>
          </p:cNvPr>
          <p:cNvSpPr/>
          <p:nvPr/>
        </p:nvSpPr>
        <p:spPr>
          <a:xfrm>
            <a:off x="5479774" y="3328586"/>
            <a:ext cx="3969026" cy="19104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ysClr val="windowText" lastClr="00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Example Projects:</a:t>
            </a:r>
          </a:p>
          <a:p>
            <a:pPr marL="285750" indent="-285750">
              <a:buFont typeface="Wingdings" pitchFamily="2" charset="2"/>
              <a:buChar char="à"/>
            </a:pPr>
            <a:r>
              <a:rPr lang="en-US" dirty="0">
                <a:solidFill>
                  <a:sysClr val="windowText" lastClr="000000"/>
                </a:solidFill>
                <a:latin typeface="Segoe UI Symbol" panose="020B0502040204020203" pitchFamily="34" charset="0"/>
                <a:ea typeface="Segoe UI Symbol" panose="020B0502040204020203" pitchFamily="34" charset="0"/>
                <a:sym typeface="Wingdings" pitchFamily="2" charset="2"/>
              </a:rPr>
              <a:t>Fuzz driver synthesis</a:t>
            </a:r>
          </a:p>
          <a:p>
            <a:pPr marL="285750" indent="-285750">
              <a:buFont typeface="Wingdings" pitchFamily="2" charset="2"/>
              <a:buChar char="à"/>
            </a:pPr>
            <a:r>
              <a:rPr lang="en-US" dirty="0">
                <a:solidFill>
                  <a:sysClr val="windowText" lastClr="000000"/>
                </a:solidFill>
                <a:latin typeface="Segoe UI Symbol" panose="020B0502040204020203" pitchFamily="34" charset="0"/>
                <a:ea typeface="Segoe UI Symbol" panose="020B0502040204020203" pitchFamily="34" charset="0"/>
                <a:sym typeface="Wingdings" pitchFamily="2" charset="2"/>
              </a:rPr>
              <a:t>Grammar synthesis</a:t>
            </a:r>
          </a:p>
          <a:p>
            <a:pPr marL="285750" indent="-285750">
              <a:buFont typeface="Wingdings" pitchFamily="2" charset="2"/>
              <a:buChar char="à"/>
            </a:pPr>
            <a:r>
              <a:rPr lang="en-US" dirty="0">
                <a:solidFill>
                  <a:sysClr val="windowText" lastClr="000000"/>
                </a:solidFill>
                <a:latin typeface="Segoe UI Symbol" panose="020B0502040204020203" pitchFamily="34" charset="0"/>
                <a:ea typeface="Segoe UI Symbol" panose="020B0502040204020203" pitchFamily="34" charset="0"/>
                <a:sym typeface="Wingdings" pitchFamily="2" charset="2"/>
              </a:rPr>
              <a:t>Data-structure generator synthesis</a:t>
            </a:r>
          </a:p>
          <a:p>
            <a:pPr marL="285750" indent="-285750">
              <a:buFont typeface="Wingdings" pitchFamily="2" charset="2"/>
              <a:buChar char="à"/>
            </a:pPr>
            <a:r>
              <a:rPr lang="en-US" dirty="0">
                <a:solidFill>
                  <a:sysClr val="windowText" lastClr="000000"/>
                </a:solidFill>
                <a:latin typeface="Segoe UI Symbol" panose="020B0502040204020203" pitchFamily="34" charset="0"/>
                <a:ea typeface="Segoe UI Symbol" panose="020B0502040204020203" pitchFamily="34" charset="0"/>
                <a:sym typeface="Wingdings" pitchFamily="2" charset="2"/>
              </a:rPr>
              <a:t>Automated bug patching</a:t>
            </a:r>
            <a:endParaRPr lang="en-US" dirty="0">
              <a:solidFill>
                <a:sysClr val="windowText" lastClr="000000"/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CEF0689-AB79-5847-B4D8-F3C2F9BCEC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37E4E4-F8BA-5D4B-B0EC-D034266B93A5}" type="datetime1">
              <a:rPr lang="en-CA" smtClean="0"/>
              <a:t>2023-04-21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260051C-4288-1D43-B96A-944EEAFAAA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How Fuzz Testing Works, and When to Use It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D3AF844-467E-614C-B50C-D25543D637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9A0EA-CFA7-AC46-B8D1-7520C822D2F1}" type="slidenum">
              <a:rPr lang="en-US" smtClean="0"/>
              <a:t>172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3503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B7703624-6E12-494B-804E-EC1351501A65}"/>
              </a:ext>
            </a:extLst>
          </p:cNvPr>
          <p:cNvSpPr/>
          <p:nvPr/>
        </p:nvSpPr>
        <p:spPr>
          <a:xfrm>
            <a:off x="3383280" y="1298779"/>
            <a:ext cx="5212080" cy="5093208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bg1">
                <a:lumMod val="9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3200" dirty="0">
              <a:solidFill>
                <a:schemeClr val="accent6">
                  <a:lumMod val="75000"/>
                </a:schemeClr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sp>
        <p:nvSpPr>
          <p:cNvPr id="9" name="Pie 8">
            <a:extLst>
              <a:ext uri="{FF2B5EF4-FFF2-40B4-BE49-F238E27FC236}">
                <a16:creationId xmlns:a16="http://schemas.microsoft.com/office/drawing/2014/main" id="{B876891C-A610-5A42-804B-8BF976374ACF}"/>
              </a:ext>
            </a:extLst>
          </p:cNvPr>
          <p:cNvSpPr/>
          <p:nvPr/>
        </p:nvSpPr>
        <p:spPr>
          <a:xfrm>
            <a:off x="3383280" y="1298779"/>
            <a:ext cx="5276088" cy="5093208"/>
          </a:xfrm>
          <a:prstGeom prst="pie">
            <a:avLst>
              <a:gd name="adj1" fmla="val 8687903"/>
              <a:gd name="adj2" fmla="val 16176299"/>
            </a:avLst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F7B4CA7-CFF5-EF48-BB0E-BB2CF5C440C4}"/>
              </a:ext>
            </a:extLst>
          </p:cNvPr>
          <p:cNvSpPr txBox="1"/>
          <p:nvPr/>
        </p:nvSpPr>
        <p:spPr>
          <a:xfrm flipH="1">
            <a:off x="3529253" y="2980259"/>
            <a:ext cx="24920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Automating Fuzzing “Infrastructure”</a:t>
            </a:r>
          </a:p>
        </p:txBody>
      </p:sp>
      <p:sp>
        <p:nvSpPr>
          <p:cNvPr id="11" name="Pie 10">
            <a:extLst>
              <a:ext uri="{FF2B5EF4-FFF2-40B4-BE49-F238E27FC236}">
                <a16:creationId xmlns:a16="http://schemas.microsoft.com/office/drawing/2014/main" id="{3E13904B-0004-8741-B310-8ADD98C50DCB}"/>
              </a:ext>
            </a:extLst>
          </p:cNvPr>
          <p:cNvSpPr/>
          <p:nvPr/>
        </p:nvSpPr>
        <p:spPr>
          <a:xfrm>
            <a:off x="3383280" y="1294740"/>
            <a:ext cx="5212080" cy="5093208"/>
          </a:xfrm>
          <a:prstGeom prst="pie">
            <a:avLst>
              <a:gd name="adj1" fmla="val 16205053"/>
              <a:gd name="adj2" fmla="val 2028186"/>
            </a:avLst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C9A02B6-6E88-9040-8DD5-7CA9A4284D9C}"/>
              </a:ext>
            </a:extLst>
          </p:cNvPr>
          <p:cNvSpPr txBox="1"/>
          <p:nvPr/>
        </p:nvSpPr>
        <p:spPr>
          <a:xfrm flipH="1">
            <a:off x="6021323" y="2980259"/>
            <a:ext cx="24280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Leveraging Easy Human Insights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833AE53-FA1F-0E4B-A842-2F057FA24833}"/>
              </a:ext>
            </a:extLst>
          </p:cNvPr>
          <p:cNvGrpSpPr/>
          <p:nvPr/>
        </p:nvGrpSpPr>
        <p:grpSpPr>
          <a:xfrm>
            <a:off x="3383280" y="1294740"/>
            <a:ext cx="5212080" cy="5093208"/>
            <a:chOff x="3383280" y="1294740"/>
            <a:chExt cx="5212080" cy="5093208"/>
          </a:xfrm>
        </p:grpSpPr>
        <p:sp>
          <p:nvSpPr>
            <p:cNvPr id="13" name="Pie 12">
              <a:extLst>
                <a:ext uri="{FF2B5EF4-FFF2-40B4-BE49-F238E27FC236}">
                  <a16:creationId xmlns:a16="http://schemas.microsoft.com/office/drawing/2014/main" id="{0F110B1E-1192-5445-B11D-799329E3F997}"/>
                </a:ext>
              </a:extLst>
            </p:cNvPr>
            <p:cNvSpPr/>
            <p:nvPr/>
          </p:nvSpPr>
          <p:spPr>
            <a:xfrm>
              <a:off x="3383280" y="1294740"/>
              <a:ext cx="5212080" cy="5093208"/>
            </a:xfrm>
            <a:prstGeom prst="pie">
              <a:avLst>
                <a:gd name="adj1" fmla="val 2018578"/>
                <a:gd name="adj2" fmla="val 8667987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7D5FA0A-E08F-5444-AD88-0E94BC7885CE}"/>
                </a:ext>
              </a:extLst>
            </p:cNvPr>
            <p:cNvSpPr txBox="1"/>
            <p:nvPr/>
          </p:nvSpPr>
          <p:spPr>
            <a:xfrm flipH="1">
              <a:off x="4775288" y="4912890"/>
              <a:ext cx="249207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4">
                      <a:lumMod val="50000"/>
                    </a:schemeClr>
                  </a:solidFill>
                  <a:latin typeface="Segoe UI Symbol" panose="020B0502040204020203" pitchFamily="34" charset="0"/>
                  <a:ea typeface="Segoe UI Symbol" panose="020B0502040204020203" pitchFamily="34" charset="0"/>
                </a:rPr>
                <a:t>Understanding Fuzzing Formally</a:t>
              </a:r>
            </a:p>
          </p:txBody>
        </p:sp>
      </p:grpSp>
      <p:sp>
        <p:nvSpPr>
          <p:cNvPr id="10" name="Oval 9">
            <a:extLst>
              <a:ext uri="{FF2B5EF4-FFF2-40B4-BE49-F238E27FC236}">
                <a16:creationId xmlns:a16="http://schemas.microsoft.com/office/drawing/2014/main" id="{1DF4F70B-ACE7-9F4E-8009-699B628E3201}"/>
              </a:ext>
            </a:extLst>
          </p:cNvPr>
          <p:cNvSpPr/>
          <p:nvPr/>
        </p:nvSpPr>
        <p:spPr>
          <a:xfrm>
            <a:off x="5418389" y="3288081"/>
            <a:ext cx="1141862" cy="111460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Fuzzing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1239DAC-B74F-8D4F-B6FD-7381C69612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2C74350-C94F-1E40-AC5A-213096C48C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9949A-A092-0F49-A5A8-5EAAD4CC094D}" type="datetime1">
              <a:rPr lang="en-CA" smtClean="0"/>
              <a:t>2023-04-21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B788337-6256-2548-BE8D-04337FAA7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How Fuzz Testing Works, and When to Use It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3DABA516-D9D7-1F4A-AD21-481C85C584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9A0EA-CFA7-AC46-B8D1-7520C822D2F1}" type="slidenum">
              <a:rPr lang="en-US" smtClean="0"/>
              <a:t>173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9942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B7703624-6E12-494B-804E-EC1351501A65}"/>
              </a:ext>
            </a:extLst>
          </p:cNvPr>
          <p:cNvSpPr/>
          <p:nvPr/>
        </p:nvSpPr>
        <p:spPr>
          <a:xfrm>
            <a:off x="3383280" y="1298779"/>
            <a:ext cx="5212080" cy="5093208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bg1">
                <a:lumMod val="9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3200" dirty="0">
              <a:solidFill>
                <a:schemeClr val="accent6">
                  <a:lumMod val="75000"/>
                </a:schemeClr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sp>
        <p:nvSpPr>
          <p:cNvPr id="9" name="Pie 8">
            <a:extLst>
              <a:ext uri="{FF2B5EF4-FFF2-40B4-BE49-F238E27FC236}">
                <a16:creationId xmlns:a16="http://schemas.microsoft.com/office/drawing/2014/main" id="{B876891C-A610-5A42-804B-8BF976374ACF}"/>
              </a:ext>
            </a:extLst>
          </p:cNvPr>
          <p:cNvSpPr/>
          <p:nvPr/>
        </p:nvSpPr>
        <p:spPr>
          <a:xfrm>
            <a:off x="3383280" y="1298779"/>
            <a:ext cx="5276088" cy="5093208"/>
          </a:xfrm>
          <a:prstGeom prst="pie">
            <a:avLst>
              <a:gd name="adj1" fmla="val 8687903"/>
              <a:gd name="adj2" fmla="val 16176299"/>
            </a:avLst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F7B4CA7-CFF5-EF48-BB0E-BB2CF5C440C4}"/>
              </a:ext>
            </a:extLst>
          </p:cNvPr>
          <p:cNvSpPr txBox="1"/>
          <p:nvPr/>
        </p:nvSpPr>
        <p:spPr>
          <a:xfrm flipH="1">
            <a:off x="3529253" y="2980259"/>
            <a:ext cx="24920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Automating Fuzzing “Infrastructure”</a:t>
            </a:r>
          </a:p>
        </p:txBody>
      </p:sp>
      <p:sp>
        <p:nvSpPr>
          <p:cNvPr id="13" name="Pie 12">
            <a:extLst>
              <a:ext uri="{FF2B5EF4-FFF2-40B4-BE49-F238E27FC236}">
                <a16:creationId xmlns:a16="http://schemas.microsoft.com/office/drawing/2014/main" id="{0F110B1E-1192-5445-B11D-799329E3F997}"/>
              </a:ext>
            </a:extLst>
          </p:cNvPr>
          <p:cNvSpPr/>
          <p:nvPr/>
        </p:nvSpPr>
        <p:spPr>
          <a:xfrm>
            <a:off x="3383280" y="1294740"/>
            <a:ext cx="5212080" cy="5093208"/>
          </a:xfrm>
          <a:prstGeom prst="pie">
            <a:avLst>
              <a:gd name="adj1" fmla="val 2018578"/>
              <a:gd name="adj2" fmla="val 8667987"/>
            </a:avLst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7D5FA0A-E08F-5444-AD88-0E94BC7885CE}"/>
              </a:ext>
            </a:extLst>
          </p:cNvPr>
          <p:cNvSpPr txBox="1"/>
          <p:nvPr/>
        </p:nvSpPr>
        <p:spPr>
          <a:xfrm flipH="1">
            <a:off x="4775288" y="4912890"/>
            <a:ext cx="24920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4">
                    <a:lumMod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Understanding Fuzzing Formally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DF4F70B-ACE7-9F4E-8009-699B628E3201}"/>
              </a:ext>
            </a:extLst>
          </p:cNvPr>
          <p:cNvSpPr/>
          <p:nvPr/>
        </p:nvSpPr>
        <p:spPr>
          <a:xfrm>
            <a:off x="5418389" y="3288081"/>
            <a:ext cx="1141862" cy="111460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Fuzzing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347B1C3-C542-9E47-9252-B093DF03601B}"/>
              </a:ext>
            </a:extLst>
          </p:cNvPr>
          <p:cNvSpPr/>
          <p:nvPr/>
        </p:nvSpPr>
        <p:spPr>
          <a:xfrm>
            <a:off x="803147" y="321480"/>
            <a:ext cx="10436352" cy="6083588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ie 10">
            <a:extLst>
              <a:ext uri="{FF2B5EF4-FFF2-40B4-BE49-F238E27FC236}">
                <a16:creationId xmlns:a16="http://schemas.microsoft.com/office/drawing/2014/main" id="{3E13904B-0004-8741-B310-8ADD98C50DCB}"/>
              </a:ext>
            </a:extLst>
          </p:cNvPr>
          <p:cNvSpPr/>
          <p:nvPr/>
        </p:nvSpPr>
        <p:spPr>
          <a:xfrm>
            <a:off x="2670048" y="737847"/>
            <a:ext cx="6638544" cy="6409944"/>
          </a:xfrm>
          <a:prstGeom prst="pie">
            <a:avLst>
              <a:gd name="adj1" fmla="val 16205053"/>
              <a:gd name="adj2" fmla="val 2028186"/>
            </a:avLst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C9A02B6-6E88-9040-8DD5-7CA9A4284D9C}"/>
              </a:ext>
            </a:extLst>
          </p:cNvPr>
          <p:cNvSpPr txBox="1"/>
          <p:nvPr/>
        </p:nvSpPr>
        <p:spPr>
          <a:xfrm flipH="1">
            <a:off x="6096000" y="2532277"/>
            <a:ext cx="29142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Leveraging Easy Human Insights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6A390D1-FF26-CC49-BB3F-F97BC955E372}"/>
              </a:ext>
            </a:extLst>
          </p:cNvPr>
          <p:cNvSpPr/>
          <p:nvPr/>
        </p:nvSpPr>
        <p:spPr>
          <a:xfrm>
            <a:off x="2591225" y="3363274"/>
            <a:ext cx="3969026" cy="19104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ysClr val="windowText" lastClr="00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Example Projects:</a:t>
            </a:r>
          </a:p>
          <a:p>
            <a:pPr marL="285750" indent="-285750">
              <a:buFont typeface="Wingdings" pitchFamily="2" charset="2"/>
              <a:buChar char="à"/>
            </a:pPr>
            <a:r>
              <a:rPr lang="en-US" dirty="0">
                <a:solidFill>
                  <a:sysClr val="windowText" lastClr="000000"/>
                </a:solidFill>
                <a:latin typeface="Segoe UI Symbol" panose="020B0502040204020203" pitchFamily="34" charset="0"/>
                <a:ea typeface="Segoe UI Symbol" panose="020B0502040204020203" pitchFamily="34" charset="0"/>
                <a:sym typeface="Wingdings" pitchFamily="2" charset="2"/>
              </a:rPr>
              <a:t>UI for user-directed fuzzing</a:t>
            </a:r>
          </a:p>
          <a:p>
            <a:pPr marL="285750" indent="-285750">
              <a:buFont typeface="Wingdings" pitchFamily="2" charset="2"/>
              <a:buChar char="à"/>
            </a:pPr>
            <a:r>
              <a:rPr lang="en-US" dirty="0">
                <a:solidFill>
                  <a:sysClr val="windowText" lastClr="000000"/>
                </a:solidFill>
                <a:latin typeface="Segoe UI Symbol" panose="020B0502040204020203" pitchFamily="34" charset="0"/>
                <a:ea typeface="Segoe UI Symbol" panose="020B0502040204020203" pitchFamily="34" charset="0"/>
                <a:sym typeface="Wingdings" pitchFamily="2" charset="2"/>
              </a:rPr>
              <a:t>Human feedback to tune generator search space</a:t>
            </a:r>
          </a:p>
          <a:p>
            <a:pPr marL="285750" indent="-285750">
              <a:buFont typeface="Wingdings" pitchFamily="2" charset="2"/>
              <a:buChar char="à"/>
            </a:pPr>
            <a:r>
              <a:rPr lang="en-US" dirty="0">
                <a:solidFill>
                  <a:sysClr val="windowText" lastClr="000000"/>
                </a:solidFill>
                <a:latin typeface="Segoe UI Symbol" panose="020B0502040204020203" pitchFamily="34" charset="0"/>
                <a:ea typeface="Segoe UI Symbol" panose="020B0502040204020203" pitchFamily="34" charset="0"/>
                <a:sym typeface="Wingdings" pitchFamily="2" charset="2"/>
              </a:rPr>
              <a:t>Assisted test-oracle synthesis</a:t>
            </a:r>
            <a:endParaRPr lang="en-US" dirty="0">
              <a:solidFill>
                <a:sysClr val="windowText" lastClr="000000"/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E121BB85-4F70-C542-B6FE-630C10311F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5CD66C-4A90-C948-BFED-89DA25137061}" type="datetime1">
              <a:rPr lang="en-CA" smtClean="0"/>
              <a:t>2023-04-21</a:t>
            </a:fld>
            <a:endParaRPr lang="en-US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03CF3F29-22A5-204B-A64E-A434442875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How Fuzz Testing Works, and When to Use It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529EBA72-9FF5-0048-9F3E-B3B89292D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9A0EA-CFA7-AC46-B8D1-7520C822D2F1}" type="slidenum">
              <a:rPr lang="en-US" smtClean="0"/>
              <a:t>174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877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B7703624-6E12-494B-804E-EC1351501A65}"/>
              </a:ext>
            </a:extLst>
          </p:cNvPr>
          <p:cNvSpPr/>
          <p:nvPr/>
        </p:nvSpPr>
        <p:spPr>
          <a:xfrm>
            <a:off x="3383280" y="1298779"/>
            <a:ext cx="5212080" cy="5093208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bg1">
                <a:lumMod val="9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3200" dirty="0">
              <a:solidFill>
                <a:schemeClr val="accent6">
                  <a:lumMod val="75000"/>
                </a:schemeClr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sp>
        <p:nvSpPr>
          <p:cNvPr id="9" name="Pie 8">
            <a:extLst>
              <a:ext uri="{FF2B5EF4-FFF2-40B4-BE49-F238E27FC236}">
                <a16:creationId xmlns:a16="http://schemas.microsoft.com/office/drawing/2014/main" id="{B876891C-A610-5A42-804B-8BF976374ACF}"/>
              </a:ext>
            </a:extLst>
          </p:cNvPr>
          <p:cNvSpPr/>
          <p:nvPr/>
        </p:nvSpPr>
        <p:spPr>
          <a:xfrm>
            <a:off x="3383280" y="1298779"/>
            <a:ext cx="5276088" cy="5093208"/>
          </a:xfrm>
          <a:prstGeom prst="pie">
            <a:avLst>
              <a:gd name="adj1" fmla="val 8687903"/>
              <a:gd name="adj2" fmla="val 16176299"/>
            </a:avLst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F7B4CA7-CFF5-EF48-BB0E-BB2CF5C440C4}"/>
              </a:ext>
            </a:extLst>
          </p:cNvPr>
          <p:cNvSpPr txBox="1"/>
          <p:nvPr/>
        </p:nvSpPr>
        <p:spPr>
          <a:xfrm flipH="1">
            <a:off x="3529253" y="2980259"/>
            <a:ext cx="24920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Automating Fuzzing “Infrastructure”</a:t>
            </a:r>
          </a:p>
        </p:txBody>
      </p:sp>
      <p:sp>
        <p:nvSpPr>
          <p:cNvPr id="11" name="Pie 10">
            <a:extLst>
              <a:ext uri="{FF2B5EF4-FFF2-40B4-BE49-F238E27FC236}">
                <a16:creationId xmlns:a16="http://schemas.microsoft.com/office/drawing/2014/main" id="{3E13904B-0004-8741-B310-8ADD98C50DCB}"/>
              </a:ext>
            </a:extLst>
          </p:cNvPr>
          <p:cNvSpPr/>
          <p:nvPr/>
        </p:nvSpPr>
        <p:spPr>
          <a:xfrm>
            <a:off x="3383280" y="1294740"/>
            <a:ext cx="5212080" cy="5093208"/>
          </a:xfrm>
          <a:prstGeom prst="pie">
            <a:avLst>
              <a:gd name="adj1" fmla="val 16205053"/>
              <a:gd name="adj2" fmla="val 2028186"/>
            </a:avLst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C9A02B6-6E88-9040-8DD5-7CA9A4284D9C}"/>
              </a:ext>
            </a:extLst>
          </p:cNvPr>
          <p:cNvSpPr txBox="1"/>
          <p:nvPr/>
        </p:nvSpPr>
        <p:spPr>
          <a:xfrm flipH="1">
            <a:off x="6021323" y="2980259"/>
            <a:ext cx="24280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Leveraging Easy Human Insights</a:t>
            </a:r>
          </a:p>
        </p:txBody>
      </p:sp>
      <p:sp>
        <p:nvSpPr>
          <p:cNvPr id="13" name="Pie 12">
            <a:extLst>
              <a:ext uri="{FF2B5EF4-FFF2-40B4-BE49-F238E27FC236}">
                <a16:creationId xmlns:a16="http://schemas.microsoft.com/office/drawing/2014/main" id="{0F110B1E-1192-5445-B11D-799329E3F997}"/>
              </a:ext>
            </a:extLst>
          </p:cNvPr>
          <p:cNvSpPr/>
          <p:nvPr/>
        </p:nvSpPr>
        <p:spPr>
          <a:xfrm>
            <a:off x="3383280" y="1294740"/>
            <a:ext cx="5212080" cy="5093208"/>
          </a:xfrm>
          <a:prstGeom prst="pie">
            <a:avLst>
              <a:gd name="adj1" fmla="val 2018578"/>
              <a:gd name="adj2" fmla="val 8667987"/>
            </a:avLst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7D5FA0A-E08F-5444-AD88-0E94BC7885CE}"/>
              </a:ext>
            </a:extLst>
          </p:cNvPr>
          <p:cNvSpPr txBox="1"/>
          <p:nvPr/>
        </p:nvSpPr>
        <p:spPr>
          <a:xfrm flipH="1">
            <a:off x="4775288" y="4912890"/>
            <a:ext cx="24920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4">
                    <a:lumMod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Understanding Fuzzing Formally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DF4F70B-ACE7-9F4E-8009-699B628E3201}"/>
              </a:ext>
            </a:extLst>
          </p:cNvPr>
          <p:cNvSpPr/>
          <p:nvPr/>
        </p:nvSpPr>
        <p:spPr>
          <a:xfrm>
            <a:off x="5418389" y="3288081"/>
            <a:ext cx="1141862" cy="111460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Fuzzing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1239DAC-B74F-8D4F-B6FD-7381C69612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C2B913-07AA-E544-BB13-910A1BB061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49A1A-45DA-2A45-A38B-6DBEA05819D4}" type="datetime1">
              <a:rPr lang="en-CA" smtClean="0"/>
              <a:t>2023-04-21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D2E95A0-A59C-8A4A-810F-A225DBAB75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How Fuzz Testing Works, and When to Use It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4807F18C-5B91-0C44-8A03-DA6C01B4DA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9A0EA-CFA7-AC46-B8D1-7520C822D2F1}" type="slidenum">
              <a:rPr lang="en-US" smtClean="0"/>
              <a:t>175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27967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EFA291-F201-C048-A696-F8B2BBCAC9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How Fuzz Testing Works, and When to Use It</a:t>
            </a:r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7703624-6E12-494B-804E-EC1351501A65}"/>
              </a:ext>
            </a:extLst>
          </p:cNvPr>
          <p:cNvSpPr/>
          <p:nvPr/>
        </p:nvSpPr>
        <p:spPr>
          <a:xfrm>
            <a:off x="3383280" y="1298779"/>
            <a:ext cx="5212080" cy="5093208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bg1">
                <a:lumMod val="9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3200" dirty="0">
              <a:solidFill>
                <a:schemeClr val="accent6">
                  <a:lumMod val="75000"/>
                </a:schemeClr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sp>
        <p:nvSpPr>
          <p:cNvPr id="9" name="Pie 8">
            <a:extLst>
              <a:ext uri="{FF2B5EF4-FFF2-40B4-BE49-F238E27FC236}">
                <a16:creationId xmlns:a16="http://schemas.microsoft.com/office/drawing/2014/main" id="{B876891C-A610-5A42-804B-8BF976374ACF}"/>
              </a:ext>
            </a:extLst>
          </p:cNvPr>
          <p:cNvSpPr/>
          <p:nvPr/>
        </p:nvSpPr>
        <p:spPr>
          <a:xfrm>
            <a:off x="3383280" y="1298779"/>
            <a:ext cx="5276088" cy="5093208"/>
          </a:xfrm>
          <a:prstGeom prst="pie">
            <a:avLst>
              <a:gd name="adj1" fmla="val 8687903"/>
              <a:gd name="adj2" fmla="val 16176299"/>
            </a:avLst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F7B4CA7-CFF5-EF48-BB0E-BB2CF5C440C4}"/>
              </a:ext>
            </a:extLst>
          </p:cNvPr>
          <p:cNvSpPr txBox="1"/>
          <p:nvPr/>
        </p:nvSpPr>
        <p:spPr>
          <a:xfrm flipH="1">
            <a:off x="3529253" y="2980259"/>
            <a:ext cx="24920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Automating Fuzzing “Infrastructure”</a:t>
            </a:r>
          </a:p>
        </p:txBody>
      </p:sp>
      <p:sp>
        <p:nvSpPr>
          <p:cNvPr id="11" name="Pie 10">
            <a:extLst>
              <a:ext uri="{FF2B5EF4-FFF2-40B4-BE49-F238E27FC236}">
                <a16:creationId xmlns:a16="http://schemas.microsoft.com/office/drawing/2014/main" id="{3E13904B-0004-8741-B310-8ADD98C50DCB}"/>
              </a:ext>
            </a:extLst>
          </p:cNvPr>
          <p:cNvSpPr/>
          <p:nvPr/>
        </p:nvSpPr>
        <p:spPr>
          <a:xfrm>
            <a:off x="3383280" y="1294740"/>
            <a:ext cx="5212080" cy="5093208"/>
          </a:xfrm>
          <a:prstGeom prst="pie">
            <a:avLst>
              <a:gd name="adj1" fmla="val 16205053"/>
              <a:gd name="adj2" fmla="val 2028186"/>
            </a:avLst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C9A02B6-6E88-9040-8DD5-7CA9A4284D9C}"/>
              </a:ext>
            </a:extLst>
          </p:cNvPr>
          <p:cNvSpPr txBox="1"/>
          <p:nvPr/>
        </p:nvSpPr>
        <p:spPr>
          <a:xfrm flipH="1">
            <a:off x="6021323" y="2980259"/>
            <a:ext cx="24280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Leveraging Easy Human Insights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DF4F70B-ACE7-9F4E-8009-699B628E3201}"/>
              </a:ext>
            </a:extLst>
          </p:cNvPr>
          <p:cNvSpPr/>
          <p:nvPr/>
        </p:nvSpPr>
        <p:spPr>
          <a:xfrm>
            <a:off x="5418389" y="3288081"/>
            <a:ext cx="1141862" cy="111460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Fuzzing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095432A-64D5-A741-A99D-5DA0EA304DC1}"/>
              </a:ext>
            </a:extLst>
          </p:cNvPr>
          <p:cNvSpPr/>
          <p:nvPr/>
        </p:nvSpPr>
        <p:spPr>
          <a:xfrm>
            <a:off x="803147" y="605016"/>
            <a:ext cx="10436352" cy="5800051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Pie 12">
            <a:extLst>
              <a:ext uri="{FF2B5EF4-FFF2-40B4-BE49-F238E27FC236}">
                <a16:creationId xmlns:a16="http://schemas.microsoft.com/office/drawing/2014/main" id="{0F110B1E-1192-5445-B11D-799329E3F997}"/>
              </a:ext>
            </a:extLst>
          </p:cNvPr>
          <p:cNvSpPr/>
          <p:nvPr/>
        </p:nvSpPr>
        <p:spPr>
          <a:xfrm>
            <a:off x="2948457" y="822692"/>
            <a:ext cx="6145731" cy="6005565"/>
          </a:xfrm>
          <a:prstGeom prst="pie">
            <a:avLst>
              <a:gd name="adj1" fmla="val 2018578"/>
              <a:gd name="adj2" fmla="val 8667987"/>
            </a:avLst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7D5FA0A-E08F-5444-AD88-0E94BC7885CE}"/>
              </a:ext>
            </a:extLst>
          </p:cNvPr>
          <p:cNvSpPr txBox="1"/>
          <p:nvPr/>
        </p:nvSpPr>
        <p:spPr>
          <a:xfrm flipH="1">
            <a:off x="4626759" y="4979817"/>
            <a:ext cx="29384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4">
                    <a:lumMod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Understanding Fuzzing Formally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2DB065A-C803-2E44-89D6-F8074FB98F18}"/>
              </a:ext>
            </a:extLst>
          </p:cNvPr>
          <p:cNvSpPr/>
          <p:nvPr/>
        </p:nvSpPr>
        <p:spPr>
          <a:xfrm>
            <a:off x="4111486" y="1755698"/>
            <a:ext cx="3969026" cy="19104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ysClr val="windowText" lastClr="00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Example Projects:</a:t>
            </a:r>
          </a:p>
          <a:p>
            <a:pPr marL="285750" indent="-285750">
              <a:buFont typeface="Wingdings" pitchFamily="2" charset="2"/>
              <a:buChar char="à"/>
            </a:pPr>
            <a:r>
              <a:rPr lang="en-US" dirty="0">
                <a:solidFill>
                  <a:sysClr val="windowText" lastClr="000000"/>
                </a:solidFill>
                <a:latin typeface="Segoe UI Symbol" panose="020B0502040204020203" pitchFamily="34" charset="0"/>
                <a:ea typeface="Segoe UI Symbol" panose="020B0502040204020203" pitchFamily="34" charset="0"/>
                <a:sym typeface="Wingdings" pitchFamily="2" charset="2"/>
              </a:rPr>
              <a:t>How does mutation size affect coverage and bug finding?</a:t>
            </a:r>
          </a:p>
          <a:p>
            <a:pPr marL="285750" indent="-285750">
              <a:buFont typeface="Wingdings" pitchFamily="2" charset="2"/>
              <a:buChar char="à"/>
            </a:pPr>
            <a:r>
              <a:rPr lang="en-US" dirty="0">
                <a:solidFill>
                  <a:sysClr val="windowText" lastClr="000000"/>
                </a:solidFill>
                <a:latin typeface="Segoe UI Symbol" panose="020B0502040204020203" pitchFamily="34" charset="0"/>
                <a:ea typeface="Segoe UI Symbol" panose="020B0502040204020203" pitchFamily="34" charset="0"/>
                <a:sym typeface="Wingdings" pitchFamily="2" charset="2"/>
              </a:rPr>
              <a:t>What are the limitations of any fuzzing tool? (How do I choose which fuzzing tool to use?)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A7D49E-A4AA-DD49-9B90-698C2F6B80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8E709-77E0-604C-A1A5-EE284E04DA6C}" type="datetime1">
              <a:rPr lang="en-CA" smtClean="0"/>
              <a:t>2023-04-21</a:t>
            </a:fld>
            <a:endParaRPr lang="en-US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B0C0192D-ED02-C94B-9120-8A79E6C64D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9A0EA-CFA7-AC46-B8D1-7520C822D2F1}" type="slidenum">
              <a:rPr lang="en-US" smtClean="0"/>
              <a:t>176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3233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B7703624-6E12-494B-804E-EC1351501A65}"/>
              </a:ext>
            </a:extLst>
          </p:cNvPr>
          <p:cNvSpPr/>
          <p:nvPr/>
        </p:nvSpPr>
        <p:spPr>
          <a:xfrm>
            <a:off x="3383280" y="1298779"/>
            <a:ext cx="5212080" cy="5093208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bg1">
                <a:lumMod val="9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3200" dirty="0">
              <a:solidFill>
                <a:schemeClr val="accent6">
                  <a:lumMod val="75000"/>
                </a:schemeClr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sp>
        <p:nvSpPr>
          <p:cNvPr id="9" name="Pie 8">
            <a:extLst>
              <a:ext uri="{FF2B5EF4-FFF2-40B4-BE49-F238E27FC236}">
                <a16:creationId xmlns:a16="http://schemas.microsoft.com/office/drawing/2014/main" id="{B876891C-A610-5A42-804B-8BF976374ACF}"/>
              </a:ext>
            </a:extLst>
          </p:cNvPr>
          <p:cNvSpPr/>
          <p:nvPr/>
        </p:nvSpPr>
        <p:spPr>
          <a:xfrm>
            <a:off x="3383280" y="1298779"/>
            <a:ext cx="5276088" cy="5093208"/>
          </a:xfrm>
          <a:prstGeom prst="pie">
            <a:avLst>
              <a:gd name="adj1" fmla="val 8687903"/>
              <a:gd name="adj2" fmla="val 16176299"/>
            </a:avLst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F7B4CA7-CFF5-EF48-BB0E-BB2CF5C440C4}"/>
              </a:ext>
            </a:extLst>
          </p:cNvPr>
          <p:cNvSpPr txBox="1"/>
          <p:nvPr/>
        </p:nvSpPr>
        <p:spPr>
          <a:xfrm flipH="1">
            <a:off x="3529253" y="2980259"/>
            <a:ext cx="24920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Automating Fuzzing “Infrastructure”</a:t>
            </a:r>
          </a:p>
        </p:txBody>
      </p:sp>
      <p:sp>
        <p:nvSpPr>
          <p:cNvPr id="11" name="Pie 10">
            <a:extLst>
              <a:ext uri="{FF2B5EF4-FFF2-40B4-BE49-F238E27FC236}">
                <a16:creationId xmlns:a16="http://schemas.microsoft.com/office/drawing/2014/main" id="{3E13904B-0004-8741-B310-8ADD98C50DCB}"/>
              </a:ext>
            </a:extLst>
          </p:cNvPr>
          <p:cNvSpPr/>
          <p:nvPr/>
        </p:nvSpPr>
        <p:spPr>
          <a:xfrm>
            <a:off x="3383280" y="1294740"/>
            <a:ext cx="5212080" cy="5093208"/>
          </a:xfrm>
          <a:prstGeom prst="pie">
            <a:avLst>
              <a:gd name="adj1" fmla="val 16205053"/>
              <a:gd name="adj2" fmla="val 2028186"/>
            </a:avLst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C9A02B6-6E88-9040-8DD5-7CA9A4284D9C}"/>
              </a:ext>
            </a:extLst>
          </p:cNvPr>
          <p:cNvSpPr txBox="1"/>
          <p:nvPr/>
        </p:nvSpPr>
        <p:spPr>
          <a:xfrm flipH="1">
            <a:off x="6021323" y="2980259"/>
            <a:ext cx="24280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Leveraging Easy Human Insights</a:t>
            </a:r>
          </a:p>
        </p:txBody>
      </p:sp>
      <p:sp>
        <p:nvSpPr>
          <p:cNvPr id="13" name="Pie 12">
            <a:extLst>
              <a:ext uri="{FF2B5EF4-FFF2-40B4-BE49-F238E27FC236}">
                <a16:creationId xmlns:a16="http://schemas.microsoft.com/office/drawing/2014/main" id="{0F110B1E-1192-5445-B11D-799329E3F997}"/>
              </a:ext>
            </a:extLst>
          </p:cNvPr>
          <p:cNvSpPr/>
          <p:nvPr/>
        </p:nvSpPr>
        <p:spPr>
          <a:xfrm>
            <a:off x="3383280" y="1294740"/>
            <a:ext cx="5212080" cy="5093208"/>
          </a:xfrm>
          <a:prstGeom prst="pie">
            <a:avLst>
              <a:gd name="adj1" fmla="val 2018578"/>
              <a:gd name="adj2" fmla="val 8667987"/>
            </a:avLst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7D5FA0A-E08F-5444-AD88-0E94BC7885CE}"/>
              </a:ext>
            </a:extLst>
          </p:cNvPr>
          <p:cNvSpPr txBox="1"/>
          <p:nvPr/>
        </p:nvSpPr>
        <p:spPr>
          <a:xfrm flipH="1">
            <a:off x="4775288" y="4912890"/>
            <a:ext cx="24920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4">
                    <a:lumMod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Understanding Fuzzing Formally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DF4F70B-ACE7-9F4E-8009-699B628E3201}"/>
              </a:ext>
            </a:extLst>
          </p:cNvPr>
          <p:cNvSpPr/>
          <p:nvPr/>
        </p:nvSpPr>
        <p:spPr>
          <a:xfrm>
            <a:off x="5418389" y="3288081"/>
            <a:ext cx="1141862" cy="111460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Fuzzing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78138C1-3C60-8C48-96CA-12F550607EFA}"/>
              </a:ext>
            </a:extLst>
          </p:cNvPr>
          <p:cNvSpPr/>
          <p:nvPr/>
        </p:nvSpPr>
        <p:spPr>
          <a:xfrm>
            <a:off x="8513460" y="4691729"/>
            <a:ext cx="3284124" cy="173498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solidFill>
                  <a:sysClr val="windowText" lastClr="00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Example Projects:</a:t>
            </a:r>
          </a:p>
          <a:p>
            <a:pPr marL="285750" indent="-285750">
              <a:buFont typeface="Wingdings" pitchFamily="2" charset="2"/>
              <a:buChar char="à"/>
            </a:pPr>
            <a:r>
              <a:rPr lang="en-US" sz="1600" dirty="0">
                <a:solidFill>
                  <a:sysClr val="windowText" lastClr="000000"/>
                </a:solidFill>
                <a:latin typeface="Segoe UI Symbol" panose="020B0502040204020203" pitchFamily="34" charset="0"/>
                <a:ea typeface="Segoe UI Symbol" panose="020B0502040204020203" pitchFamily="34" charset="0"/>
                <a:sym typeface="Wingdings" pitchFamily="2" charset="2"/>
              </a:rPr>
              <a:t>What are the limitations of any fuzzing tool? (How do I choose which fuzzing tool to use?)</a:t>
            </a:r>
          </a:p>
          <a:p>
            <a:pPr marL="285750" indent="-285750">
              <a:buFont typeface="Wingdings" pitchFamily="2" charset="2"/>
              <a:buChar char="à"/>
            </a:pPr>
            <a:r>
              <a:rPr lang="en-US" sz="1600" dirty="0">
                <a:solidFill>
                  <a:sysClr val="windowText" lastClr="000000"/>
                </a:solidFill>
                <a:latin typeface="Segoe UI Symbol" panose="020B0502040204020203" pitchFamily="34" charset="0"/>
                <a:ea typeface="Segoe UI Symbol" panose="020B0502040204020203" pitchFamily="34" charset="0"/>
                <a:sym typeface="Wingdings" pitchFamily="2" charset="2"/>
              </a:rPr>
              <a:t>How does mutation size affect coverage and bug finding?</a:t>
            </a:r>
            <a:endParaRPr lang="en-US" sz="1600" dirty="0">
              <a:solidFill>
                <a:sysClr val="windowText" lastClr="000000"/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0C89631-0301-F94B-BCC0-D1009939B299}"/>
              </a:ext>
            </a:extLst>
          </p:cNvPr>
          <p:cNvSpPr/>
          <p:nvPr/>
        </p:nvSpPr>
        <p:spPr>
          <a:xfrm>
            <a:off x="313018" y="2759098"/>
            <a:ext cx="2924288" cy="173498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solidFill>
                  <a:sysClr val="windowText" lastClr="00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Example Projects:</a:t>
            </a:r>
          </a:p>
          <a:p>
            <a:pPr marL="285750" indent="-285750">
              <a:buFont typeface="Wingdings" pitchFamily="2" charset="2"/>
              <a:buChar char="à"/>
            </a:pPr>
            <a:r>
              <a:rPr lang="en-US" sz="1600" dirty="0">
                <a:solidFill>
                  <a:sysClr val="windowText" lastClr="000000"/>
                </a:solidFill>
                <a:latin typeface="Segoe UI Symbol" panose="020B0502040204020203" pitchFamily="34" charset="0"/>
                <a:ea typeface="Segoe UI Symbol" panose="020B0502040204020203" pitchFamily="34" charset="0"/>
                <a:sym typeface="Wingdings" pitchFamily="2" charset="2"/>
              </a:rPr>
              <a:t>Fuzz driver synthesis</a:t>
            </a:r>
          </a:p>
          <a:p>
            <a:pPr marL="285750" indent="-285750">
              <a:buFont typeface="Wingdings" pitchFamily="2" charset="2"/>
              <a:buChar char="à"/>
            </a:pPr>
            <a:r>
              <a:rPr lang="en-US" sz="1600" dirty="0">
                <a:solidFill>
                  <a:sysClr val="windowText" lastClr="000000"/>
                </a:solidFill>
                <a:latin typeface="Segoe UI Symbol" panose="020B0502040204020203" pitchFamily="34" charset="0"/>
                <a:ea typeface="Segoe UI Symbol" panose="020B0502040204020203" pitchFamily="34" charset="0"/>
                <a:sym typeface="Wingdings" pitchFamily="2" charset="2"/>
              </a:rPr>
              <a:t>Grammar synthesis</a:t>
            </a:r>
          </a:p>
          <a:p>
            <a:pPr marL="285750" indent="-285750">
              <a:buFont typeface="Wingdings" pitchFamily="2" charset="2"/>
              <a:buChar char="à"/>
            </a:pPr>
            <a:r>
              <a:rPr lang="en-US" sz="1600" dirty="0">
                <a:solidFill>
                  <a:sysClr val="windowText" lastClr="000000"/>
                </a:solidFill>
                <a:latin typeface="Segoe UI Symbol" panose="020B0502040204020203" pitchFamily="34" charset="0"/>
                <a:ea typeface="Segoe UI Symbol" panose="020B0502040204020203" pitchFamily="34" charset="0"/>
                <a:sym typeface="Wingdings" pitchFamily="2" charset="2"/>
              </a:rPr>
              <a:t>Data-structure generator synthesis</a:t>
            </a:r>
          </a:p>
          <a:p>
            <a:pPr marL="285750" indent="-285750">
              <a:buFont typeface="Wingdings" pitchFamily="2" charset="2"/>
              <a:buChar char="à"/>
            </a:pPr>
            <a:r>
              <a:rPr lang="en-US" sz="1600" dirty="0">
                <a:solidFill>
                  <a:sysClr val="windowText" lastClr="000000"/>
                </a:solidFill>
                <a:latin typeface="Segoe UI Symbol" panose="020B0502040204020203" pitchFamily="34" charset="0"/>
                <a:ea typeface="Segoe UI Symbol" panose="020B0502040204020203" pitchFamily="34" charset="0"/>
                <a:sym typeface="Wingdings" pitchFamily="2" charset="2"/>
              </a:rPr>
              <a:t>Automated bug patching</a:t>
            </a:r>
            <a:endParaRPr lang="en-US" sz="1600" dirty="0">
              <a:solidFill>
                <a:sysClr val="windowText" lastClr="000000"/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4D87115-F49F-D34C-939B-004E729EF112}"/>
              </a:ext>
            </a:extLst>
          </p:cNvPr>
          <p:cNvSpPr/>
          <p:nvPr/>
        </p:nvSpPr>
        <p:spPr>
          <a:xfrm>
            <a:off x="8641378" y="1483894"/>
            <a:ext cx="3284124" cy="164101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solidFill>
                  <a:sysClr val="windowText" lastClr="00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Example Projects:</a:t>
            </a:r>
          </a:p>
          <a:p>
            <a:pPr marL="285750" indent="-285750">
              <a:buFont typeface="Wingdings" pitchFamily="2" charset="2"/>
              <a:buChar char="à"/>
            </a:pPr>
            <a:r>
              <a:rPr lang="en-US" sz="1600" dirty="0">
                <a:solidFill>
                  <a:sysClr val="windowText" lastClr="000000"/>
                </a:solidFill>
                <a:latin typeface="Segoe UI Symbol" panose="020B0502040204020203" pitchFamily="34" charset="0"/>
                <a:ea typeface="Segoe UI Symbol" panose="020B0502040204020203" pitchFamily="34" charset="0"/>
                <a:sym typeface="Wingdings" pitchFamily="2" charset="2"/>
              </a:rPr>
              <a:t>UI for user-directed fuzzing</a:t>
            </a:r>
          </a:p>
          <a:p>
            <a:pPr marL="285750" indent="-285750">
              <a:buFont typeface="Wingdings" pitchFamily="2" charset="2"/>
              <a:buChar char="à"/>
            </a:pPr>
            <a:r>
              <a:rPr lang="en-US" sz="1600" dirty="0">
                <a:solidFill>
                  <a:sysClr val="windowText" lastClr="000000"/>
                </a:solidFill>
                <a:latin typeface="Segoe UI Symbol" panose="020B0502040204020203" pitchFamily="34" charset="0"/>
                <a:ea typeface="Segoe UI Symbol" panose="020B0502040204020203" pitchFamily="34" charset="0"/>
                <a:sym typeface="Wingdings" pitchFamily="2" charset="2"/>
              </a:rPr>
              <a:t>Human feedback to tune generator search space</a:t>
            </a:r>
          </a:p>
          <a:p>
            <a:pPr marL="285750" indent="-285750">
              <a:buFont typeface="Wingdings" pitchFamily="2" charset="2"/>
              <a:buChar char="à"/>
            </a:pPr>
            <a:r>
              <a:rPr lang="en-US" sz="1600" dirty="0">
                <a:solidFill>
                  <a:sysClr val="windowText" lastClr="000000"/>
                </a:solidFill>
                <a:latin typeface="Segoe UI Symbol" panose="020B0502040204020203" pitchFamily="34" charset="0"/>
                <a:ea typeface="Segoe UI Symbol" panose="020B0502040204020203" pitchFamily="34" charset="0"/>
                <a:sym typeface="Wingdings" pitchFamily="2" charset="2"/>
              </a:rPr>
              <a:t>Assisted test-oracle synthesis</a:t>
            </a:r>
            <a:endParaRPr lang="en-US" sz="1600" dirty="0">
              <a:solidFill>
                <a:sysClr val="windowText" lastClr="000000"/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C2370333-45AF-F045-BE13-A5235546EA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633E3-F7A3-8046-946F-D2028BBE8B2C}" type="datetime1">
              <a:rPr lang="en-CA" smtClean="0"/>
              <a:t>2023-04-21</a:t>
            </a:fld>
            <a:endParaRPr lang="en-US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B0D2138B-2104-1748-8B58-A037429097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How Fuzz Testing Works, and When to Use It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F9EF137D-8DD7-2042-899E-752041EF0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9A0EA-CFA7-AC46-B8D1-7520C822D2F1}" type="slidenum">
              <a:rPr lang="en-US" smtClean="0"/>
              <a:t>177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D0E23B1-6573-DB1D-B218-9FBA5D693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Problems Around Fuzzing</a:t>
            </a:r>
          </a:p>
        </p:txBody>
      </p:sp>
    </p:spTree>
    <p:extLst>
      <p:ext uri="{BB962C8B-B14F-4D97-AF65-F5344CB8AC3E}">
        <p14:creationId xmlns:p14="http://schemas.microsoft.com/office/powerpoint/2010/main" val="5755815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6" grpId="0" animBg="1"/>
      <p:bldP spid="8" grpId="0" animBg="1"/>
    </p:bld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A7E733-8116-F44C-ACD9-FE3C3D37A7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1B1D11-795D-9B4A-8C68-D51B9065367F}" type="datetime1">
              <a:rPr lang="en-US" smtClean="0"/>
              <a:t>4/21/23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3E3B4D-C9AF-5349-88AE-6D25B79D06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Caroline Lemieux --- Expanding the Reach of Fuzzing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33B96B-DFC7-7D47-A8D6-669F20812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9A0EA-CFA7-AC46-B8D1-7520C822D2F1}" type="slidenum">
              <a:rPr lang="en-US" smtClean="0"/>
              <a:t>178</a:t>
            </a:fld>
            <a:endParaRPr lang="en-US"/>
          </a:p>
        </p:txBody>
      </p: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24100E1F-2D94-D84F-AAB2-CB308516AC32}"/>
              </a:ext>
            </a:extLst>
          </p:cNvPr>
          <p:cNvGrpSpPr/>
          <p:nvPr/>
        </p:nvGrpSpPr>
        <p:grpSpPr>
          <a:xfrm>
            <a:off x="680604" y="284383"/>
            <a:ext cx="5156601" cy="2079772"/>
            <a:chOff x="682246" y="404433"/>
            <a:chExt cx="7057292" cy="2846363"/>
          </a:xfrm>
        </p:grpSpPr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401AAE96-0B07-E842-9E63-C0BE6F0C6261}"/>
                </a:ext>
              </a:extLst>
            </p:cNvPr>
            <p:cNvSpPr/>
            <p:nvPr/>
          </p:nvSpPr>
          <p:spPr>
            <a:xfrm>
              <a:off x="682246" y="404433"/>
              <a:ext cx="7057292" cy="2846363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rIns="0" rtlCol="0" anchor="b"/>
            <a:lstStyle/>
            <a:p>
              <a:pPr algn="ctr"/>
              <a:r>
                <a:rPr lang="en-US" dirty="0">
                  <a:latin typeface="Segoe UI Symbol" panose="020B0502040204020203" pitchFamily="34" charset="0"/>
                  <a:ea typeface="Segoe UI Symbol" panose="020B0502040204020203" pitchFamily="34" charset="0"/>
                </a:rPr>
                <a:t>Generalize “feedback” with map-based abstraction </a:t>
              </a:r>
              <a:r>
                <a:rPr lang="en-US" dirty="0">
                  <a:latin typeface="Segoe UI Symbol" panose="020B0502040204020203" pitchFamily="34" charset="0"/>
                  <a:ea typeface="Segoe UI Symbol" panose="020B0502040204020203" pitchFamily="34" charset="0"/>
                  <a:sym typeface="Wingdings" pitchFamily="2" charset="2"/>
                </a:rPr>
                <a:t> new bug domains</a:t>
              </a:r>
              <a:endParaRPr lang="en-US" dirty="0">
                <a:latin typeface="Segoe UI Symbol" panose="020B0502040204020203" pitchFamily="34" charset="0"/>
                <a:ea typeface="Segoe UI Symbol" panose="020B0502040204020203" pitchFamily="34" charset="0"/>
              </a:endParaRPr>
            </a:p>
          </p:txBody>
        </p:sp>
        <p:sp>
          <p:nvSpPr>
            <p:cNvPr id="84" name="Rounded Rectangle 83">
              <a:extLst>
                <a:ext uri="{FF2B5EF4-FFF2-40B4-BE49-F238E27FC236}">
                  <a16:creationId xmlns:a16="http://schemas.microsoft.com/office/drawing/2014/main" id="{283C2A46-E710-3440-AF85-717EE8897B6D}"/>
                </a:ext>
              </a:extLst>
            </p:cNvPr>
            <p:cNvSpPr/>
            <p:nvPr/>
          </p:nvSpPr>
          <p:spPr>
            <a:xfrm>
              <a:off x="3309294" y="791577"/>
              <a:ext cx="632768" cy="284100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000" dirty="0">
                  <a:latin typeface="Segoe UI Symbol" panose="020B0502040204020203" pitchFamily="34" charset="0"/>
                  <a:ea typeface="Segoe UI Symbol" panose="020B0502040204020203" pitchFamily="34" charset="0"/>
                </a:rPr>
                <a:t>Input</a:t>
              </a:r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9D040BEC-66B9-3841-BF80-22889759CBCD}"/>
                </a:ext>
              </a:extLst>
            </p:cNvPr>
            <p:cNvSpPr/>
            <p:nvPr/>
          </p:nvSpPr>
          <p:spPr>
            <a:xfrm>
              <a:off x="4024544" y="714395"/>
              <a:ext cx="521042" cy="318852"/>
            </a:xfrm>
            <a:prstGeom prst="rect">
              <a:avLst/>
            </a:prstGeom>
          </p:spPr>
          <p:txBody>
            <a:bodyPr wrap="none" lIns="0" rIns="0">
              <a:spAutoFit/>
            </a:bodyPr>
            <a:lstStyle/>
            <a:p>
              <a:pPr algn="ctr"/>
              <a:r>
                <a:rPr lang="en-US" sz="1000" dirty="0">
                  <a:latin typeface="Segoe UI Symbol" panose="020B0502040204020203" pitchFamily="34" charset="0"/>
                  <a:ea typeface="Segoe UI Symbol" panose="020B0502040204020203" pitchFamily="34" charset="0"/>
                </a:rPr>
                <a:t>mutate</a:t>
              </a:r>
            </a:p>
          </p:txBody>
        </p:sp>
        <p:cxnSp>
          <p:nvCxnSpPr>
            <p:cNvPr id="86" name="!!arrow_execute">
              <a:extLst>
                <a:ext uri="{FF2B5EF4-FFF2-40B4-BE49-F238E27FC236}">
                  <a16:creationId xmlns:a16="http://schemas.microsoft.com/office/drawing/2014/main" id="{BF0ACB98-1F33-CB42-AFC8-491665AF2558}"/>
                </a:ext>
              </a:extLst>
            </p:cNvPr>
            <p:cNvCxnSpPr>
              <a:cxnSpLocks/>
            </p:cNvCxnSpPr>
            <p:nvPr/>
          </p:nvCxnSpPr>
          <p:spPr>
            <a:xfrm>
              <a:off x="5434901" y="933627"/>
              <a:ext cx="68939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8DB07B22-A925-CE4C-A55A-5C939D8EEA39}"/>
                </a:ext>
              </a:extLst>
            </p:cNvPr>
            <p:cNvSpPr/>
            <p:nvPr/>
          </p:nvSpPr>
          <p:spPr>
            <a:xfrm>
              <a:off x="5448486" y="722225"/>
              <a:ext cx="564635" cy="318852"/>
            </a:xfrm>
            <a:prstGeom prst="rect">
              <a:avLst/>
            </a:prstGeom>
          </p:spPr>
          <p:txBody>
            <a:bodyPr wrap="none" lIns="0" rIns="0">
              <a:spAutoFit/>
            </a:bodyPr>
            <a:lstStyle/>
            <a:p>
              <a:pPr algn="ctr"/>
              <a:r>
                <a:rPr lang="en-US" sz="1000" dirty="0">
                  <a:latin typeface="Segoe UI Symbol" panose="020B0502040204020203" pitchFamily="34" charset="0"/>
                  <a:ea typeface="Segoe UI Symbol" panose="020B0502040204020203" pitchFamily="34" charset="0"/>
                </a:rPr>
                <a:t>execute</a:t>
              </a:r>
            </a:p>
          </p:txBody>
        </p:sp>
        <p:sp>
          <p:nvSpPr>
            <p:cNvPr id="88" name="Rounded Rectangle 87">
              <a:extLst>
                <a:ext uri="{FF2B5EF4-FFF2-40B4-BE49-F238E27FC236}">
                  <a16:creationId xmlns:a16="http://schemas.microsoft.com/office/drawing/2014/main" id="{24BD9FF6-7E50-5444-AC4E-EB8EE8306EE7}"/>
                </a:ext>
              </a:extLst>
            </p:cNvPr>
            <p:cNvSpPr/>
            <p:nvPr/>
          </p:nvSpPr>
          <p:spPr>
            <a:xfrm>
              <a:off x="4505691" y="515118"/>
              <a:ext cx="632768" cy="284100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000" dirty="0">
                  <a:latin typeface="Segoe UI Symbol" panose="020B0502040204020203" pitchFamily="34" charset="0"/>
                  <a:ea typeface="Segoe UI Symbol" panose="020B0502040204020203" pitchFamily="34" charset="0"/>
                </a:rPr>
                <a:t>Input</a:t>
              </a:r>
            </a:p>
          </p:txBody>
        </p:sp>
        <p:sp>
          <p:nvSpPr>
            <p:cNvPr id="89" name="Rounded Rectangle 88">
              <a:extLst>
                <a:ext uri="{FF2B5EF4-FFF2-40B4-BE49-F238E27FC236}">
                  <a16:creationId xmlns:a16="http://schemas.microsoft.com/office/drawing/2014/main" id="{D97C9B76-02D5-DD4F-B41A-C5A7B0259E07}"/>
                </a:ext>
              </a:extLst>
            </p:cNvPr>
            <p:cNvSpPr/>
            <p:nvPr/>
          </p:nvSpPr>
          <p:spPr>
            <a:xfrm>
              <a:off x="4599315" y="608742"/>
              <a:ext cx="632768" cy="2841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000" dirty="0">
                  <a:latin typeface="Segoe UI Symbol" panose="020B0502040204020203" pitchFamily="34" charset="0"/>
                  <a:ea typeface="Segoe UI Symbol" panose="020B0502040204020203" pitchFamily="34" charset="0"/>
                </a:rPr>
                <a:t>Input</a:t>
              </a:r>
            </a:p>
          </p:txBody>
        </p:sp>
        <p:sp>
          <p:nvSpPr>
            <p:cNvPr id="90" name="Rounded Rectangle 89">
              <a:extLst>
                <a:ext uri="{FF2B5EF4-FFF2-40B4-BE49-F238E27FC236}">
                  <a16:creationId xmlns:a16="http://schemas.microsoft.com/office/drawing/2014/main" id="{B20E72A3-8D34-A548-BA3C-D21D101A7748}"/>
                </a:ext>
              </a:extLst>
            </p:cNvPr>
            <p:cNvSpPr/>
            <p:nvPr/>
          </p:nvSpPr>
          <p:spPr>
            <a:xfrm>
              <a:off x="4692939" y="702366"/>
              <a:ext cx="632768" cy="28410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000" dirty="0">
                  <a:latin typeface="Segoe UI Symbol" panose="020B0502040204020203" pitchFamily="34" charset="0"/>
                  <a:ea typeface="Segoe UI Symbol" panose="020B0502040204020203" pitchFamily="34" charset="0"/>
                </a:rPr>
                <a:t>Input</a:t>
              </a:r>
            </a:p>
          </p:txBody>
        </p:sp>
        <p:sp>
          <p:nvSpPr>
            <p:cNvPr id="91" name="Rounded Rectangle 90">
              <a:extLst>
                <a:ext uri="{FF2B5EF4-FFF2-40B4-BE49-F238E27FC236}">
                  <a16:creationId xmlns:a16="http://schemas.microsoft.com/office/drawing/2014/main" id="{41813B2A-1331-D542-B92D-48006B99404A}"/>
                </a:ext>
              </a:extLst>
            </p:cNvPr>
            <p:cNvSpPr/>
            <p:nvPr/>
          </p:nvSpPr>
          <p:spPr>
            <a:xfrm>
              <a:off x="4786563" y="795990"/>
              <a:ext cx="632768" cy="284100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000" dirty="0">
                  <a:latin typeface="Segoe UI Symbol" panose="020B0502040204020203" pitchFamily="34" charset="0"/>
                  <a:ea typeface="Segoe UI Symbol" panose="020B0502040204020203" pitchFamily="34" charset="0"/>
                </a:rPr>
                <a:t>Input</a:t>
              </a:r>
              <a:r>
                <a:rPr lang="en-US" sz="1000" baseline="-25000" dirty="0">
                  <a:latin typeface="Segoe UI Symbol" panose="020B0502040204020203" pitchFamily="34" charset="0"/>
                  <a:ea typeface="Segoe UI Symbol" panose="020B0502040204020203" pitchFamily="34" charset="0"/>
                </a:rPr>
                <a:t>n</a:t>
              </a:r>
              <a:r>
                <a:rPr lang="en-US" sz="1000" dirty="0">
                  <a:latin typeface="Segoe UI Symbol" panose="020B0502040204020203" pitchFamily="34" charset="0"/>
                  <a:ea typeface="Segoe UI Symbol" panose="020B0502040204020203" pitchFamily="34" charset="0"/>
                </a:rPr>
                <a:t>’</a:t>
              </a:r>
            </a:p>
          </p:txBody>
        </p:sp>
        <p:cxnSp>
          <p:nvCxnSpPr>
            <p:cNvPr id="92" name="!!arrow_mutate">
              <a:extLst>
                <a:ext uri="{FF2B5EF4-FFF2-40B4-BE49-F238E27FC236}">
                  <a16:creationId xmlns:a16="http://schemas.microsoft.com/office/drawing/2014/main" id="{0D6DB9B9-C60D-BD4B-91AD-BCE082CC86F8}"/>
                </a:ext>
              </a:extLst>
            </p:cNvPr>
            <p:cNvCxnSpPr>
              <a:cxnSpLocks/>
            </p:cNvCxnSpPr>
            <p:nvPr/>
          </p:nvCxnSpPr>
          <p:spPr>
            <a:xfrm>
              <a:off x="3973496" y="933627"/>
              <a:ext cx="749720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187F35D3-9587-3A43-A2C3-9F195B30A303}"/>
                </a:ext>
              </a:extLst>
            </p:cNvPr>
            <p:cNvGrpSpPr/>
            <p:nvPr/>
          </p:nvGrpSpPr>
          <p:grpSpPr>
            <a:xfrm>
              <a:off x="6000192" y="538790"/>
              <a:ext cx="798499" cy="798499"/>
              <a:chOff x="7565191" y="2194798"/>
              <a:chExt cx="2721425" cy="2721425"/>
            </a:xfrm>
          </p:grpSpPr>
          <p:pic>
            <p:nvPicPr>
              <p:cNvPr id="94" name="Content Placeholder 7" descr="Document">
                <a:extLst>
                  <a:ext uri="{FF2B5EF4-FFF2-40B4-BE49-F238E27FC236}">
                    <a16:creationId xmlns:a16="http://schemas.microsoft.com/office/drawing/2014/main" id="{B45BCA03-10A0-0F44-A50A-E66D304E00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7565191" y="2194798"/>
                <a:ext cx="2721425" cy="2721425"/>
              </a:xfrm>
              <a:prstGeom prst="rect">
                <a:avLst/>
              </a:prstGeom>
            </p:spPr>
          </p:pic>
          <p:pic>
            <p:nvPicPr>
              <p:cNvPr id="95" name="Graphic 94" descr="Bug">
                <a:extLst>
                  <a:ext uri="{FF2B5EF4-FFF2-40B4-BE49-F238E27FC236}">
                    <a16:creationId xmlns:a16="http://schemas.microsoft.com/office/drawing/2014/main" id="{E5CE9C66-3C8D-F24F-9827-91778823208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8266665" y="3630702"/>
                <a:ext cx="309381" cy="309381"/>
              </a:xfrm>
              <a:prstGeom prst="rect">
                <a:avLst/>
              </a:prstGeom>
            </p:spPr>
          </p:pic>
          <p:pic>
            <p:nvPicPr>
              <p:cNvPr id="96" name="Graphic 95" descr="Bug">
                <a:extLst>
                  <a:ext uri="{FF2B5EF4-FFF2-40B4-BE49-F238E27FC236}">
                    <a16:creationId xmlns:a16="http://schemas.microsoft.com/office/drawing/2014/main" id="{A8CE5ABC-2652-5D45-A575-8592DA1EDA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9223856" y="4080208"/>
                <a:ext cx="309381" cy="309381"/>
              </a:xfrm>
              <a:prstGeom prst="rect">
                <a:avLst/>
              </a:prstGeom>
            </p:spPr>
          </p:pic>
          <p:pic>
            <p:nvPicPr>
              <p:cNvPr id="97" name="Graphic 96" descr="Bug">
                <a:extLst>
                  <a:ext uri="{FF2B5EF4-FFF2-40B4-BE49-F238E27FC236}">
                    <a16:creationId xmlns:a16="http://schemas.microsoft.com/office/drawing/2014/main" id="{659544BC-DB0F-0E4F-A8AC-DCEE07CFE0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9223856" y="3273323"/>
                <a:ext cx="309381" cy="309381"/>
              </a:xfrm>
              <a:prstGeom prst="rect">
                <a:avLst/>
              </a:prstGeom>
            </p:spPr>
          </p:pic>
        </p:grpSp>
        <p:cxnSp>
          <p:nvCxnSpPr>
            <p:cNvPr id="98" name="Elbow Connector 97">
              <a:extLst>
                <a:ext uri="{FF2B5EF4-FFF2-40B4-BE49-F238E27FC236}">
                  <a16:creationId xmlns:a16="http://schemas.microsoft.com/office/drawing/2014/main" id="{1E19377D-73C6-C248-8B08-FA55BCD7FC73}"/>
                </a:ext>
              </a:extLst>
            </p:cNvPr>
            <p:cNvCxnSpPr>
              <a:cxnSpLocks/>
              <a:endCxn id="103" idx="3"/>
            </p:cNvCxnSpPr>
            <p:nvPr/>
          </p:nvCxnSpPr>
          <p:spPr>
            <a:xfrm rot="5400000">
              <a:off x="5826396" y="1327584"/>
              <a:ext cx="827654" cy="318437"/>
            </a:xfrm>
            <a:prstGeom prst="bentConnector2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7DF060EB-7142-A34F-AD5F-7C9D1439EADC}"/>
                </a:ext>
              </a:extLst>
            </p:cNvPr>
            <p:cNvGrpSpPr/>
            <p:nvPr/>
          </p:nvGrpSpPr>
          <p:grpSpPr>
            <a:xfrm>
              <a:off x="4886614" y="1415775"/>
              <a:ext cx="1194391" cy="688827"/>
              <a:chOff x="7822713" y="3900334"/>
              <a:chExt cx="1944216" cy="1121265"/>
            </a:xfrm>
          </p:grpSpPr>
          <p:sp>
            <p:nvSpPr>
              <p:cNvPr id="100" name="Rounded Rectangle 99">
                <a:extLst>
                  <a:ext uri="{FF2B5EF4-FFF2-40B4-BE49-F238E27FC236}">
                    <a16:creationId xmlns:a16="http://schemas.microsoft.com/office/drawing/2014/main" id="{A17C04CA-5468-E84B-B794-00FE7060FFE1}"/>
                  </a:ext>
                </a:extLst>
              </p:cNvPr>
              <p:cNvSpPr/>
              <p:nvPr/>
            </p:nvSpPr>
            <p:spPr>
              <a:xfrm>
                <a:off x="7822713" y="3900334"/>
                <a:ext cx="1487016" cy="664067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sz="10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Execution Feedback</a:t>
                </a:r>
              </a:p>
            </p:txBody>
          </p:sp>
          <p:sp>
            <p:nvSpPr>
              <p:cNvPr id="101" name="Rounded Rectangle 100">
                <a:extLst>
                  <a:ext uri="{FF2B5EF4-FFF2-40B4-BE49-F238E27FC236}">
                    <a16:creationId xmlns:a16="http://schemas.microsoft.com/office/drawing/2014/main" id="{CD0605F2-0C7B-974A-8408-7EB22BC91231}"/>
                  </a:ext>
                </a:extLst>
              </p:cNvPr>
              <p:cNvSpPr/>
              <p:nvPr/>
            </p:nvSpPr>
            <p:spPr>
              <a:xfrm>
                <a:off x="7975112" y="4052742"/>
                <a:ext cx="1487016" cy="664067"/>
              </a:xfrm>
              <a:prstGeom prst="roundRect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sz="10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Execution Feedback</a:t>
                </a:r>
              </a:p>
            </p:txBody>
          </p:sp>
          <p:sp>
            <p:nvSpPr>
              <p:cNvPr id="102" name="Rounded Rectangle 101">
                <a:extLst>
                  <a:ext uri="{FF2B5EF4-FFF2-40B4-BE49-F238E27FC236}">
                    <a16:creationId xmlns:a16="http://schemas.microsoft.com/office/drawing/2014/main" id="{4CAD2B7B-29A6-BC45-85D4-3AC9A12E0B17}"/>
                  </a:ext>
                </a:extLst>
              </p:cNvPr>
              <p:cNvSpPr/>
              <p:nvPr/>
            </p:nvSpPr>
            <p:spPr>
              <a:xfrm>
                <a:off x="8127514" y="4205143"/>
                <a:ext cx="1487016" cy="664067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sz="10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Execution Feedback</a:t>
                </a:r>
              </a:p>
            </p:txBody>
          </p:sp>
          <p:sp>
            <p:nvSpPr>
              <p:cNvPr id="103" name="Rounded Rectangle 102">
                <a:extLst>
                  <a:ext uri="{FF2B5EF4-FFF2-40B4-BE49-F238E27FC236}">
                    <a16:creationId xmlns:a16="http://schemas.microsoft.com/office/drawing/2014/main" id="{2359252D-3D2F-0A41-ADB8-35B4ED6F0615}"/>
                  </a:ext>
                </a:extLst>
              </p:cNvPr>
              <p:cNvSpPr/>
              <p:nvPr/>
            </p:nvSpPr>
            <p:spPr>
              <a:xfrm>
                <a:off x="8279913" y="4357532"/>
                <a:ext cx="1487016" cy="664067"/>
              </a:xfrm>
              <a:prstGeom prst="round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sz="10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Execution Feedback</a:t>
                </a:r>
                <a:r>
                  <a:rPr lang="en-US" sz="1000" baseline="-250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n</a:t>
                </a:r>
                <a:endParaRPr lang="en-US" sz="1000" dirty="0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</p:txBody>
          </p:sp>
        </p:grpSp>
        <p:sp>
          <p:nvSpPr>
            <p:cNvPr id="104" name="Rounded Rectangle 103">
              <a:extLst>
                <a:ext uri="{FF2B5EF4-FFF2-40B4-BE49-F238E27FC236}">
                  <a16:creationId xmlns:a16="http://schemas.microsoft.com/office/drawing/2014/main" id="{378F9E04-6BF4-484B-A3E0-26BAF77858FF}"/>
                </a:ext>
              </a:extLst>
            </p:cNvPr>
            <p:cNvSpPr/>
            <p:nvPr/>
          </p:nvSpPr>
          <p:spPr>
            <a:xfrm>
              <a:off x="2548851" y="1655005"/>
              <a:ext cx="632768" cy="2841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000" dirty="0">
                  <a:latin typeface="Segoe UI Symbol" panose="020B0502040204020203" pitchFamily="34" charset="0"/>
                  <a:ea typeface="Segoe UI Symbol" panose="020B0502040204020203" pitchFamily="34" charset="0"/>
                </a:rPr>
                <a:t>Input</a:t>
              </a:r>
              <a:r>
                <a:rPr lang="en-US" sz="1000" baseline="-25000" dirty="0">
                  <a:latin typeface="Segoe UI Symbol" panose="020B0502040204020203" pitchFamily="34" charset="0"/>
                  <a:ea typeface="Segoe UI Symbol" panose="020B0502040204020203" pitchFamily="34" charset="0"/>
                </a:rPr>
                <a:t>2</a:t>
              </a:r>
              <a:r>
                <a:rPr lang="en-US" sz="1000" dirty="0">
                  <a:latin typeface="Segoe UI Symbol" panose="020B0502040204020203" pitchFamily="34" charset="0"/>
                  <a:ea typeface="Segoe UI Symbol" panose="020B0502040204020203" pitchFamily="34" charset="0"/>
                </a:rPr>
                <a:t>’</a:t>
              </a:r>
            </a:p>
          </p:txBody>
        </p:sp>
        <p:sp>
          <p:nvSpPr>
            <p:cNvPr id="105" name="Rounded Rectangle 104">
              <a:extLst>
                <a:ext uri="{FF2B5EF4-FFF2-40B4-BE49-F238E27FC236}">
                  <a16:creationId xmlns:a16="http://schemas.microsoft.com/office/drawing/2014/main" id="{9680B011-B008-AF45-8436-A3A8EEC6B716}"/>
                </a:ext>
              </a:extLst>
            </p:cNvPr>
            <p:cNvSpPr/>
            <p:nvPr/>
          </p:nvSpPr>
          <p:spPr>
            <a:xfrm>
              <a:off x="2621531" y="1759297"/>
              <a:ext cx="632768" cy="284100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000" dirty="0">
                  <a:latin typeface="Segoe UI Symbol" panose="020B0502040204020203" pitchFamily="34" charset="0"/>
                  <a:ea typeface="Segoe UI Symbol" panose="020B0502040204020203" pitchFamily="34" charset="0"/>
                </a:rPr>
                <a:t>Input</a:t>
              </a:r>
              <a:r>
                <a:rPr lang="en-US" sz="1000" baseline="-25000" dirty="0">
                  <a:latin typeface="Segoe UI Symbol" panose="020B0502040204020203" pitchFamily="34" charset="0"/>
                  <a:ea typeface="Segoe UI Symbol" panose="020B0502040204020203" pitchFamily="34" charset="0"/>
                </a:rPr>
                <a:t>n</a:t>
              </a:r>
              <a:r>
                <a:rPr lang="en-US" sz="1000" dirty="0">
                  <a:latin typeface="Segoe UI Symbol" panose="020B0502040204020203" pitchFamily="34" charset="0"/>
                  <a:ea typeface="Segoe UI Symbol" panose="020B0502040204020203" pitchFamily="34" charset="0"/>
                </a:rPr>
                <a:t>’</a:t>
              </a:r>
            </a:p>
          </p:txBody>
        </p:sp>
        <p:cxnSp>
          <p:nvCxnSpPr>
            <p:cNvPr id="106" name="Straight Arrow Connector 105">
              <a:extLst>
                <a:ext uri="{FF2B5EF4-FFF2-40B4-BE49-F238E27FC236}">
                  <a16:creationId xmlns:a16="http://schemas.microsoft.com/office/drawing/2014/main" id="{2EC70BE4-55D4-1041-8757-9A955B67F0D9}"/>
                </a:ext>
              </a:extLst>
            </p:cNvPr>
            <p:cNvCxnSpPr>
              <a:cxnSpLocks/>
              <a:endCxn id="105" idx="3"/>
            </p:cNvCxnSpPr>
            <p:nvPr/>
          </p:nvCxnSpPr>
          <p:spPr>
            <a:xfrm flipH="1">
              <a:off x="3254299" y="1900630"/>
              <a:ext cx="1913187" cy="71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6A1646FC-26BE-0B4A-8CDF-BDE60129DB2A}"/>
                </a:ext>
              </a:extLst>
            </p:cNvPr>
            <p:cNvSpPr/>
            <p:nvPr/>
          </p:nvSpPr>
          <p:spPr>
            <a:xfrm>
              <a:off x="3323920" y="1614921"/>
              <a:ext cx="1524585" cy="316796"/>
            </a:xfrm>
            <a:prstGeom prst="rect">
              <a:avLst/>
            </a:prstGeom>
          </p:spPr>
          <p:txBody>
            <a:bodyPr wrap="none" lIns="0" rIns="0">
              <a:spAutoFit/>
            </a:bodyPr>
            <a:lstStyle/>
            <a:p>
              <a:pPr algn="ctr"/>
              <a:r>
                <a:rPr lang="en-US" sz="900" dirty="0">
                  <a:latin typeface="Segoe UI Symbol" panose="020B0502040204020203" pitchFamily="34" charset="0"/>
                  <a:ea typeface="Segoe UI Symbol" panose="020B0502040204020203" pitchFamily="34" charset="0"/>
                </a:rPr>
                <a:t>Interesting Feedback?</a:t>
              </a:r>
            </a:p>
          </p:txBody>
        </p: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14AAE37B-DF88-0D47-A923-BD2769865048}"/>
                </a:ext>
              </a:extLst>
            </p:cNvPr>
            <p:cNvCxnSpPr>
              <a:cxnSpLocks/>
              <a:stCxn id="113" idx="3"/>
            </p:cNvCxnSpPr>
            <p:nvPr/>
          </p:nvCxnSpPr>
          <p:spPr>
            <a:xfrm flipV="1">
              <a:off x="2508646" y="933627"/>
              <a:ext cx="800647" cy="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493FDD54-2690-1E49-98A0-F6A76F49C770}"/>
                </a:ext>
              </a:extLst>
            </p:cNvPr>
            <p:cNvSpPr/>
            <p:nvPr/>
          </p:nvSpPr>
          <p:spPr>
            <a:xfrm>
              <a:off x="2769170" y="706125"/>
              <a:ext cx="296848" cy="318852"/>
            </a:xfrm>
            <a:prstGeom prst="rect">
              <a:avLst/>
            </a:prstGeom>
          </p:spPr>
          <p:txBody>
            <a:bodyPr wrap="none" lIns="0" rIns="0">
              <a:spAutoFit/>
            </a:bodyPr>
            <a:lstStyle/>
            <a:p>
              <a:pPr algn="ctr"/>
              <a:r>
                <a:rPr lang="en-US" sz="1000" dirty="0">
                  <a:latin typeface="Segoe UI Symbol" panose="020B0502040204020203" pitchFamily="34" charset="0"/>
                  <a:ea typeface="Segoe UI Symbol" panose="020B0502040204020203" pitchFamily="34" charset="0"/>
                </a:rPr>
                <a:t>pick</a:t>
              </a:r>
            </a:p>
          </p:txBody>
        </p:sp>
        <p:sp>
          <p:nvSpPr>
            <p:cNvPr id="110" name="Rounded Rectangle 109">
              <a:extLst>
                <a:ext uri="{FF2B5EF4-FFF2-40B4-BE49-F238E27FC236}">
                  <a16:creationId xmlns:a16="http://schemas.microsoft.com/office/drawing/2014/main" id="{F5D5883E-CDCF-9144-A754-5825D396C0C3}"/>
                </a:ext>
              </a:extLst>
            </p:cNvPr>
            <p:cNvSpPr/>
            <p:nvPr/>
          </p:nvSpPr>
          <p:spPr>
            <a:xfrm>
              <a:off x="1595006" y="510706"/>
              <a:ext cx="632768" cy="284100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000" dirty="0">
                  <a:latin typeface="Segoe UI Symbol" panose="020B0502040204020203" pitchFamily="34" charset="0"/>
                  <a:ea typeface="Segoe UI Symbol" panose="020B0502040204020203" pitchFamily="34" charset="0"/>
                </a:rPr>
                <a:t>Input</a:t>
              </a:r>
            </a:p>
          </p:txBody>
        </p:sp>
        <p:sp>
          <p:nvSpPr>
            <p:cNvPr id="111" name="Rounded Rectangle 110">
              <a:extLst>
                <a:ext uri="{FF2B5EF4-FFF2-40B4-BE49-F238E27FC236}">
                  <a16:creationId xmlns:a16="http://schemas.microsoft.com/office/drawing/2014/main" id="{2A259AD2-20C6-CE4D-8F5E-436AFD5FB2F6}"/>
                </a:ext>
              </a:extLst>
            </p:cNvPr>
            <p:cNvSpPr/>
            <p:nvPr/>
          </p:nvSpPr>
          <p:spPr>
            <a:xfrm>
              <a:off x="1688630" y="604329"/>
              <a:ext cx="632768" cy="284100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>
              <a:outerShdw blurRad="50800" dist="12700" dir="13500000" algn="br" rotWithShape="0">
                <a:prstClr val="black">
                  <a:alpha val="2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000" dirty="0">
                  <a:latin typeface="Segoe UI Symbol" panose="020B0502040204020203" pitchFamily="34" charset="0"/>
                  <a:ea typeface="Segoe UI Symbol" panose="020B0502040204020203" pitchFamily="34" charset="0"/>
                </a:rPr>
                <a:t>Input</a:t>
              </a:r>
            </a:p>
          </p:txBody>
        </p:sp>
        <p:sp>
          <p:nvSpPr>
            <p:cNvPr id="112" name="Rounded Rectangle 111">
              <a:extLst>
                <a:ext uri="{FF2B5EF4-FFF2-40B4-BE49-F238E27FC236}">
                  <a16:creationId xmlns:a16="http://schemas.microsoft.com/office/drawing/2014/main" id="{17A52113-47A2-6342-BC1B-F7969FC21628}"/>
                </a:ext>
              </a:extLst>
            </p:cNvPr>
            <p:cNvSpPr/>
            <p:nvPr/>
          </p:nvSpPr>
          <p:spPr>
            <a:xfrm>
              <a:off x="1782254" y="697953"/>
              <a:ext cx="632768" cy="284100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>
              <a:outerShdw blurRad="50800" dist="12700" dir="13500000" algn="br" rotWithShape="0">
                <a:prstClr val="black">
                  <a:alpha val="2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000" dirty="0">
                  <a:latin typeface="Segoe UI Symbol" panose="020B0502040204020203" pitchFamily="34" charset="0"/>
                  <a:ea typeface="Segoe UI Symbol" panose="020B0502040204020203" pitchFamily="34" charset="0"/>
                </a:rPr>
                <a:t>Input</a:t>
              </a:r>
            </a:p>
          </p:txBody>
        </p:sp>
        <p:sp>
          <p:nvSpPr>
            <p:cNvPr id="113" name="Rounded Rectangle 112">
              <a:extLst>
                <a:ext uri="{FF2B5EF4-FFF2-40B4-BE49-F238E27FC236}">
                  <a16:creationId xmlns:a16="http://schemas.microsoft.com/office/drawing/2014/main" id="{D53A45E9-4581-8543-A620-6E047AF03A28}"/>
                </a:ext>
              </a:extLst>
            </p:cNvPr>
            <p:cNvSpPr/>
            <p:nvPr/>
          </p:nvSpPr>
          <p:spPr>
            <a:xfrm>
              <a:off x="1875878" y="791577"/>
              <a:ext cx="632768" cy="284100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>
              <a:outerShdw blurRad="50800" dist="12700" dir="13500000" algn="br" rotWithShape="0">
                <a:prstClr val="black">
                  <a:alpha val="2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000" dirty="0">
                  <a:latin typeface="Segoe UI Symbol" panose="020B0502040204020203" pitchFamily="34" charset="0"/>
                  <a:ea typeface="Segoe UI Symbol" panose="020B0502040204020203" pitchFamily="34" charset="0"/>
                </a:rPr>
                <a:t>Input</a:t>
              </a:r>
            </a:p>
          </p:txBody>
        </p:sp>
        <p:cxnSp>
          <p:nvCxnSpPr>
            <p:cNvPr id="114" name="Elbow Connector 113">
              <a:extLst>
                <a:ext uri="{FF2B5EF4-FFF2-40B4-BE49-F238E27FC236}">
                  <a16:creationId xmlns:a16="http://schemas.microsoft.com/office/drawing/2014/main" id="{5E793DA6-B86A-DB44-AFEE-835FED8F7E24}"/>
                </a:ext>
              </a:extLst>
            </p:cNvPr>
            <p:cNvCxnSpPr>
              <a:cxnSpLocks/>
              <a:stCxn id="105" idx="1"/>
              <a:endCxn id="113" idx="2"/>
            </p:cNvCxnSpPr>
            <p:nvPr/>
          </p:nvCxnSpPr>
          <p:spPr>
            <a:xfrm rot="10800000">
              <a:off x="2192262" y="1075679"/>
              <a:ext cx="429269" cy="825670"/>
            </a:xfrm>
            <a:prstGeom prst="bentConnector2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754C5836-A694-0E4F-878D-1DCFDDE70872}"/>
                </a:ext>
              </a:extLst>
            </p:cNvPr>
            <p:cNvSpPr/>
            <p:nvPr/>
          </p:nvSpPr>
          <p:spPr>
            <a:xfrm>
              <a:off x="1844134" y="1467503"/>
              <a:ext cx="321758" cy="318852"/>
            </a:xfrm>
            <a:prstGeom prst="rect">
              <a:avLst/>
            </a:prstGeom>
          </p:spPr>
          <p:txBody>
            <a:bodyPr wrap="none" lIns="0" rIns="0">
              <a:spAutoFit/>
            </a:bodyPr>
            <a:lstStyle/>
            <a:p>
              <a:pPr algn="ctr"/>
              <a:r>
                <a:rPr lang="en-US" sz="1000" dirty="0">
                  <a:latin typeface="Segoe UI Symbol" panose="020B0502040204020203" pitchFamily="34" charset="0"/>
                  <a:ea typeface="Segoe UI Symbol" panose="020B0502040204020203" pitchFamily="34" charset="0"/>
                </a:rPr>
                <a:t>save</a:t>
              </a:r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C6272713-B7E1-AF45-907F-9E569038928B}"/>
                    </a:ext>
                  </a:extLst>
                </p14:cNvPr>
                <p14:cNvContentPartPr/>
                <p14:nvPr/>
              </p14:nvContentPartPr>
              <p14:xfrm>
                <a:off x="2231405" y="1308431"/>
                <a:ext cx="4047481" cy="1071283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C6272713-B7E1-AF45-907F-9E569038928B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206770" y="1283804"/>
                  <a:ext cx="4096258" cy="1120045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FA2F5C12-3CA5-1447-8ABB-C0D266890740}"/>
              </a:ext>
            </a:extLst>
          </p:cNvPr>
          <p:cNvGrpSpPr/>
          <p:nvPr/>
        </p:nvGrpSpPr>
        <p:grpSpPr>
          <a:xfrm>
            <a:off x="685241" y="4349717"/>
            <a:ext cx="5156601" cy="1988728"/>
            <a:chOff x="-21094" y="3368710"/>
            <a:chExt cx="7057292" cy="2559580"/>
          </a:xfrm>
        </p:grpSpPr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DCD50F7B-4B47-884F-9E32-2F92A5464AE7}"/>
                </a:ext>
              </a:extLst>
            </p:cNvPr>
            <p:cNvSpPr/>
            <p:nvPr/>
          </p:nvSpPr>
          <p:spPr>
            <a:xfrm>
              <a:off x="-21094" y="3368710"/>
              <a:ext cx="7057292" cy="255958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ctr"/>
              <a:r>
                <a:rPr lang="en-US" dirty="0">
                  <a:latin typeface="Segoe UI Symbol" panose="020B0502040204020203" pitchFamily="34" charset="0"/>
                  <a:ea typeface="Segoe UI Symbol" panose="020B0502040204020203" pitchFamily="34" charset="0"/>
                </a:rPr>
                <a:t>Separate distribution from user-facing generator </a:t>
              </a:r>
              <a:r>
                <a:rPr lang="en-US" dirty="0">
                  <a:latin typeface="Segoe UI Symbol" panose="020B0502040204020203" pitchFamily="34" charset="0"/>
                  <a:ea typeface="Segoe UI Symbol" panose="020B0502040204020203" pitchFamily="34" charset="0"/>
                  <a:sym typeface="Wingdings" pitchFamily="2" charset="2"/>
                </a:rPr>
                <a:t> faster fuzzing, new synthesis paradigm</a:t>
              </a:r>
              <a:endParaRPr lang="en-US" dirty="0">
                <a:latin typeface="Segoe UI Symbol" panose="020B0502040204020203" pitchFamily="34" charset="0"/>
                <a:ea typeface="Segoe UI Symbol" panose="020B0502040204020203" pitchFamily="34" charset="0"/>
              </a:endParaRPr>
            </a:p>
          </p:txBody>
        </p:sp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2BB29559-548E-1A46-8651-D6C27D851A63}"/>
                </a:ext>
              </a:extLst>
            </p:cNvPr>
            <p:cNvGrpSpPr/>
            <p:nvPr/>
          </p:nvGrpSpPr>
          <p:grpSpPr>
            <a:xfrm>
              <a:off x="1073081" y="3382216"/>
              <a:ext cx="4825139" cy="1791015"/>
              <a:chOff x="2297263" y="-247635"/>
              <a:chExt cx="7525258" cy="2793259"/>
            </a:xfrm>
          </p:grpSpPr>
          <p:grpSp>
            <p:nvGrpSpPr>
              <p:cNvPr id="125" name="Group 124">
                <a:extLst>
                  <a:ext uri="{FF2B5EF4-FFF2-40B4-BE49-F238E27FC236}">
                    <a16:creationId xmlns:a16="http://schemas.microsoft.com/office/drawing/2014/main" id="{0015013F-439F-B241-ABDB-A09DEEC2AD99}"/>
                  </a:ext>
                </a:extLst>
              </p:cNvPr>
              <p:cNvGrpSpPr/>
              <p:nvPr/>
            </p:nvGrpSpPr>
            <p:grpSpPr>
              <a:xfrm>
                <a:off x="7915433" y="-247635"/>
                <a:ext cx="1907088" cy="1907088"/>
                <a:chOff x="7677301" y="2541663"/>
                <a:chExt cx="2479014" cy="2479014"/>
              </a:xfrm>
            </p:grpSpPr>
            <p:pic>
              <p:nvPicPr>
                <p:cNvPr id="133" name="Content Placeholder 7" descr="Document">
                  <a:extLst>
                    <a:ext uri="{FF2B5EF4-FFF2-40B4-BE49-F238E27FC236}">
                      <a16:creationId xmlns:a16="http://schemas.microsoft.com/office/drawing/2014/main" id="{13221FA8-EF6C-454F-BF4C-1CCDC6B147F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677301" y="2541663"/>
                  <a:ext cx="2479014" cy="2479014"/>
                </a:xfrm>
                <a:prstGeom prst="rect">
                  <a:avLst/>
                </a:prstGeom>
              </p:spPr>
            </p:pic>
            <p:pic>
              <p:nvPicPr>
                <p:cNvPr id="134" name="Graphic 133" descr="Bug">
                  <a:extLst>
                    <a:ext uri="{FF2B5EF4-FFF2-40B4-BE49-F238E27FC236}">
                      <a16:creationId xmlns:a16="http://schemas.microsoft.com/office/drawing/2014/main" id="{358C6BDD-F948-3B4C-BCD3-B85E7879F28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266666" y="3804799"/>
                  <a:ext cx="309382" cy="309380"/>
                </a:xfrm>
                <a:prstGeom prst="rect">
                  <a:avLst/>
                </a:prstGeom>
              </p:spPr>
            </p:pic>
            <p:pic>
              <p:nvPicPr>
                <p:cNvPr id="135" name="Graphic 134" descr="Bug">
                  <a:extLst>
                    <a:ext uri="{FF2B5EF4-FFF2-40B4-BE49-F238E27FC236}">
                      <a16:creationId xmlns:a16="http://schemas.microsoft.com/office/drawing/2014/main" id="{3D31B420-AE98-1A4B-BC44-C8492B9063B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223856" y="4254307"/>
                  <a:ext cx="309382" cy="309380"/>
                </a:xfrm>
                <a:prstGeom prst="rect">
                  <a:avLst/>
                </a:prstGeom>
              </p:spPr>
            </p:pic>
            <p:pic>
              <p:nvPicPr>
                <p:cNvPr id="136" name="Graphic 135" descr="Bug">
                  <a:extLst>
                    <a:ext uri="{FF2B5EF4-FFF2-40B4-BE49-F238E27FC236}">
                      <a16:creationId xmlns:a16="http://schemas.microsoft.com/office/drawing/2014/main" id="{96AE5F69-97CB-CA41-8275-F66BD54FFE3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223856" y="3447420"/>
                  <a:ext cx="309382" cy="309380"/>
                </a:xfrm>
                <a:prstGeom prst="rect">
                  <a:avLst/>
                </a:prstGeom>
              </p:spPr>
            </p:pic>
          </p:grpSp>
          <p:cxnSp>
            <p:nvCxnSpPr>
              <p:cNvPr id="126" name="!!arrow_execute">
                <a:extLst>
                  <a:ext uri="{FF2B5EF4-FFF2-40B4-BE49-F238E27FC236}">
                    <a16:creationId xmlns:a16="http://schemas.microsoft.com/office/drawing/2014/main" id="{347489C4-3833-0B42-A36D-BC3654D1BA01}"/>
                  </a:ext>
                </a:extLst>
              </p:cNvPr>
              <p:cNvCxnSpPr>
                <a:cxnSpLocks/>
                <a:stCxn id="129" idx="0"/>
              </p:cNvCxnSpPr>
              <p:nvPr/>
            </p:nvCxnSpPr>
            <p:spPr>
              <a:xfrm>
                <a:off x="7212196" y="627835"/>
                <a:ext cx="983553" cy="0"/>
              </a:xfrm>
              <a:prstGeom prst="straightConnector1">
                <a:avLst/>
              </a:prstGeom>
              <a:ln w="317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Elbow Connector 126">
                <a:extLst>
                  <a:ext uri="{FF2B5EF4-FFF2-40B4-BE49-F238E27FC236}">
                    <a16:creationId xmlns:a16="http://schemas.microsoft.com/office/drawing/2014/main" id="{8E4AC9EF-48F3-D64E-ADC1-41D62557105B}"/>
                  </a:ext>
                </a:extLst>
              </p:cNvPr>
              <p:cNvCxnSpPr>
                <a:cxnSpLocks/>
                <a:stCxn id="133" idx="2"/>
                <a:endCxn id="128" idx="3"/>
              </p:cNvCxnSpPr>
              <p:nvPr/>
            </p:nvCxnSpPr>
            <p:spPr>
              <a:xfrm rot="5400000">
                <a:off x="7922451" y="1110095"/>
                <a:ext cx="397171" cy="1495884"/>
              </a:xfrm>
              <a:prstGeom prst="bentConnector2">
                <a:avLst/>
              </a:prstGeom>
              <a:ln w="317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8" name="Rounded Rectangle 127">
                <a:extLst>
                  <a:ext uri="{FF2B5EF4-FFF2-40B4-BE49-F238E27FC236}">
                    <a16:creationId xmlns:a16="http://schemas.microsoft.com/office/drawing/2014/main" id="{9C1362B4-33D5-524C-8F7E-61DE47E21902}"/>
                  </a:ext>
                </a:extLst>
              </p:cNvPr>
              <p:cNvSpPr/>
              <p:nvPr/>
            </p:nvSpPr>
            <p:spPr>
              <a:xfrm>
                <a:off x="5033765" y="1567624"/>
                <a:ext cx="2339328" cy="978000"/>
              </a:xfrm>
              <a:prstGeom prst="round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Execution Feedback</a:t>
                </a:r>
              </a:p>
            </p:txBody>
          </p:sp>
          <p:sp>
            <p:nvSpPr>
              <p:cNvPr id="129" name="Round Diagonal Corner Rectangle 128">
                <a:extLst>
                  <a:ext uri="{FF2B5EF4-FFF2-40B4-BE49-F238E27FC236}">
                    <a16:creationId xmlns:a16="http://schemas.microsoft.com/office/drawing/2014/main" id="{0E25571D-873E-2548-9A6C-5BB69E779262}"/>
                  </a:ext>
                </a:extLst>
              </p:cNvPr>
              <p:cNvSpPr/>
              <p:nvPr/>
            </p:nvSpPr>
            <p:spPr>
              <a:xfrm>
                <a:off x="5298712" y="260190"/>
                <a:ext cx="1913484" cy="735290"/>
              </a:xfrm>
              <a:prstGeom prst="round2Diag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5720" rIns="45720" rtlCol="0" anchor="ctr"/>
              <a:lstStyle/>
              <a:p>
                <a:pPr algn="ctr"/>
                <a:r>
                  <a:rPr lang="en-US" sz="1200" dirty="0">
                    <a:solidFill>
                      <a:schemeClr val="tx1"/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Generator</a:t>
                </a:r>
              </a:p>
            </p:txBody>
          </p:sp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E2671763-420D-6E45-8569-E68E2FEB30D5}"/>
                  </a:ext>
                </a:extLst>
              </p:cNvPr>
              <p:cNvSpPr/>
              <p:nvPr/>
            </p:nvSpPr>
            <p:spPr>
              <a:xfrm>
                <a:off x="2297263" y="211709"/>
                <a:ext cx="2081104" cy="815687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/>
                  <a:t>Guidance</a:t>
                </a:r>
              </a:p>
            </p:txBody>
          </p:sp>
          <p:cxnSp>
            <p:nvCxnSpPr>
              <p:cNvPr id="131" name="Elbow Connector 130">
                <a:extLst>
                  <a:ext uri="{FF2B5EF4-FFF2-40B4-BE49-F238E27FC236}">
                    <a16:creationId xmlns:a16="http://schemas.microsoft.com/office/drawing/2014/main" id="{4A68BE80-0C21-CC4E-90E1-364FEAE32FAB}"/>
                  </a:ext>
                </a:extLst>
              </p:cNvPr>
              <p:cNvCxnSpPr>
                <a:cxnSpLocks/>
                <a:stCxn id="128" idx="1"/>
                <a:endCxn id="130" idx="2"/>
              </p:cNvCxnSpPr>
              <p:nvPr/>
            </p:nvCxnSpPr>
            <p:spPr>
              <a:xfrm rot="10800000">
                <a:off x="3337818" y="1027398"/>
                <a:ext cx="1695949" cy="1029228"/>
              </a:xfrm>
              <a:prstGeom prst="bentConnector2">
                <a:avLst/>
              </a:prstGeom>
              <a:ln w="317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!!arrow_execute">
                <a:extLst>
                  <a:ext uri="{FF2B5EF4-FFF2-40B4-BE49-F238E27FC236}">
                    <a16:creationId xmlns:a16="http://schemas.microsoft.com/office/drawing/2014/main" id="{1F5A055D-96E5-624A-B612-C1C1A7E0C776}"/>
                  </a:ext>
                </a:extLst>
              </p:cNvPr>
              <p:cNvCxnSpPr>
                <a:cxnSpLocks/>
                <a:stCxn id="130" idx="3"/>
                <a:endCxn id="129" idx="2"/>
              </p:cNvCxnSpPr>
              <p:nvPr/>
            </p:nvCxnSpPr>
            <p:spPr>
              <a:xfrm>
                <a:off x="4378367" y="619552"/>
                <a:ext cx="920345" cy="8283"/>
              </a:xfrm>
              <a:prstGeom prst="straightConnector1">
                <a:avLst/>
              </a:prstGeom>
              <a:ln w="317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38882848-5145-E14D-86C4-6C7FEFA84448}"/>
              </a:ext>
            </a:extLst>
          </p:cNvPr>
          <p:cNvGrpSpPr/>
          <p:nvPr/>
        </p:nvGrpSpPr>
        <p:grpSpPr>
          <a:xfrm>
            <a:off x="680604" y="2525917"/>
            <a:ext cx="5156663" cy="1659785"/>
            <a:chOff x="2176176" y="-2261845"/>
            <a:chExt cx="6951785" cy="2237584"/>
          </a:xfrm>
        </p:grpSpPr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90713766-7A94-7F49-9C22-BB35F2A1926E}"/>
                </a:ext>
              </a:extLst>
            </p:cNvPr>
            <p:cNvSpPr/>
            <p:nvPr/>
          </p:nvSpPr>
          <p:spPr>
            <a:xfrm>
              <a:off x="2176176" y="-2261845"/>
              <a:ext cx="6951785" cy="223758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  <a:p>
              <a:pPr algn="ctr"/>
              <a:endParaRPr lang="en-US" sz="1400" dirty="0"/>
            </a:p>
            <a:p>
              <a:pPr algn="ctr"/>
              <a:endParaRPr lang="en-US" sz="1400" dirty="0"/>
            </a:p>
            <a:p>
              <a:pPr algn="ctr"/>
              <a:endParaRPr lang="en-US" sz="1400" dirty="0"/>
            </a:p>
            <a:p>
              <a:pPr algn="ctr"/>
              <a:endParaRPr lang="en-US" sz="1400" dirty="0"/>
            </a:p>
            <a:p>
              <a:pPr algn="ctr"/>
              <a:r>
                <a:rPr lang="en-US" dirty="0">
                  <a:latin typeface="Segoe UI Symbol" panose="020B0502040204020203" pitchFamily="34" charset="0"/>
                  <a:ea typeface="Segoe UI Symbol" panose="020B0502040204020203" pitchFamily="34" charset="0"/>
                </a:rPr>
                <a:t>Structure-aware mutations</a:t>
              </a:r>
            </a:p>
            <a:p>
              <a:pPr marL="285750" indent="-285750" algn="ctr">
                <a:buFont typeface="Wingdings" pitchFamily="2" charset="2"/>
                <a:buChar char="à"/>
              </a:pPr>
              <a:r>
                <a:rPr lang="en-US" dirty="0">
                  <a:latin typeface="Segoe UI Symbol" panose="020B0502040204020203" pitchFamily="34" charset="0"/>
                  <a:ea typeface="Segoe UI Symbol" panose="020B0502040204020203" pitchFamily="34" charset="0"/>
                  <a:sym typeface="Wingdings" pitchFamily="2" charset="2"/>
                </a:rPr>
                <a:t>New depth of program exploration</a:t>
              </a:r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01D3A953-000A-5B48-8C7F-E084A823DA18}"/>
                </a:ext>
              </a:extLst>
            </p:cNvPr>
            <p:cNvSpPr/>
            <p:nvPr/>
          </p:nvSpPr>
          <p:spPr>
            <a:xfrm>
              <a:off x="4726017" y="-1928333"/>
              <a:ext cx="1675123" cy="961257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43" name="Rounded Rectangle 142">
              <a:extLst>
                <a:ext uri="{FF2B5EF4-FFF2-40B4-BE49-F238E27FC236}">
                  <a16:creationId xmlns:a16="http://schemas.microsoft.com/office/drawing/2014/main" id="{3408A3E8-17E5-3245-B39C-6607080ADFE7}"/>
                </a:ext>
              </a:extLst>
            </p:cNvPr>
            <p:cNvSpPr/>
            <p:nvPr/>
          </p:nvSpPr>
          <p:spPr>
            <a:xfrm>
              <a:off x="3975922" y="-1585309"/>
              <a:ext cx="1030013" cy="462455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Segoe UI Symbol" panose="020B0502040204020203" pitchFamily="34" charset="0"/>
                  <a:ea typeface="Segoe UI Symbol" panose="020B0502040204020203" pitchFamily="34" charset="0"/>
                </a:rPr>
                <a:t>Input</a:t>
              </a:r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EABDF241-7E32-7D4B-A6DB-E278AC380CCD}"/>
                </a:ext>
              </a:extLst>
            </p:cNvPr>
            <p:cNvSpPr/>
            <p:nvPr/>
          </p:nvSpPr>
          <p:spPr>
            <a:xfrm>
              <a:off x="5082118" y="-1677684"/>
              <a:ext cx="964303" cy="39789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400" dirty="0">
                  <a:latin typeface="Segoe UI Symbol" panose="020B0502040204020203" pitchFamily="34" charset="0"/>
                  <a:ea typeface="Segoe UI Symbol" panose="020B0502040204020203" pitchFamily="34" charset="0"/>
                </a:rPr>
                <a:t>mutate</a:t>
              </a:r>
            </a:p>
          </p:txBody>
        </p:sp>
        <p:sp>
          <p:nvSpPr>
            <p:cNvPr id="145" name="Rounded Rectangle 144">
              <a:extLst>
                <a:ext uri="{FF2B5EF4-FFF2-40B4-BE49-F238E27FC236}">
                  <a16:creationId xmlns:a16="http://schemas.microsoft.com/office/drawing/2014/main" id="{5D9D1465-8D1E-2C40-9708-31226FA74399}"/>
                </a:ext>
              </a:extLst>
            </p:cNvPr>
            <p:cNvSpPr/>
            <p:nvPr/>
          </p:nvSpPr>
          <p:spPr>
            <a:xfrm>
              <a:off x="5923403" y="-2035326"/>
              <a:ext cx="1030013" cy="462455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Segoe UI Symbol" panose="020B0502040204020203" pitchFamily="34" charset="0"/>
                  <a:ea typeface="Segoe UI Symbol" panose="020B0502040204020203" pitchFamily="34" charset="0"/>
                </a:rPr>
                <a:t>Input</a:t>
              </a:r>
            </a:p>
          </p:txBody>
        </p:sp>
        <p:sp>
          <p:nvSpPr>
            <p:cNvPr id="146" name="Rounded Rectangle 145">
              <a:extLst>
                <a:ext uri="{FF2B5EF4-FFF2-40B4-BE49-F238E27FC236}">
                  <a16:creationId xmlns:a16="http://schemas.microsoft.com/office/drawing/2014/main" id="{D4AE84B1-F566-2746-9786-2BEEEB27A056}"/>
                </a:ext>
              </a:extLst>
            </p:cNvPr>
            <p:cNvSpPr/>
            <p:nvPr/>
          </p:nvSpPr>
          <p:spPr>
            <a:xfrm>
              <a:off x="6075803" y="-1882926"/>
              <a:ext cx="1030013" cy="462455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Segoe UI Symbol" panose="020B0502040204020203" pitchFamily="34" charset="0"/>
                  <a:ea typeface="Segoe UI Symbol" panose="020B0502040204020203" pitchFamily="34" charset="0"/>
                </a:rPr>
                <a:t>Input</a:t>
              </a:r>
            </a:p>
          </p:txBody>
        </p:sp>
        <p:sp>
          <p:nvSpPr>
            <p:cNvPr id="147" name="Rounded Rectangle 146">
              <a:extLst>
                <a:ext uri="{FF2B5EF4-FFF2-40B4-BE49-F238E27FC236}">
                  <a16:creationId xmlns:a16="http://schemas.microsoft.com/office/drawing/2014/main" id="{89C1C727-2EFE-F74F-B509-EB5CE0CCF289}"/>
                </a:ext>
              </a:extLst>
            </p:cNvPr>
            <p:cNvSpPr/>
            <p:nvPr/>
          </p:nvSpPr>
          <p:spPr>
            <a:xfrm>
              <a:off x="6228203" y="-1730525"/>
              <a:ext cx="1030013" cy="462455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Segoe UI Symbol" panose="020B0502040204020203" pitchFamily="34" charset="0"/>
                  <a:ea typeface="Segoe UI Symbol" panose="020B0502040204020203" pitchFamily="34" charset="0"/>
                </a:rPr>
                <a:t>Input</a:t>
              </a:r>
            </a:p>
          </p:txBody>
        </p:sp>
        <p:sp>
          <p:nvSpPr>
            <p:cNvPr id="148" name="Rounded Rectangle 147">
              <a:extLst>
                <a:ext uri="{FF2B5EF4-FFF2-40B4-BE49-F238E27FC236}">
                  <a16:creationId xmlns:a16="http://schemas.microsoft.com/office/drawing/2014/main" id="{5A9CA9AF-209D-7C42-8506-20F2110499C3}"/>
                </a:ext>
              </a:extLst>
            </p:cNvPr>
            <p:cNvSpPr/>
            <p:nvPr/>
          </p:nvSpPr>
          <p:spPr>
            <a:xfrm>
              <a:off x="6380602" y="-1578126"/>
              <a:ext cx="1030013" cy="462455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Segoe UI Symbol" panose="020B0502040204020203" pitchFamily="34" charset="0"/>
                  <a:ea typeface="Segoe UI Symbol" panose="020B0502040204020203" pitchFamily="34" charset="0"/>
                </a:rPr>
                <a:t>Input</a:t>
              </a:r>
              <a:r>
                <a:rPr lang="en-US" sz="1400" baseline="-25000" dirty="0">
                  <a:latin typeface="Segoe UI Symbol" panose="020B0502040204020203" pitchFamily="34" charset="0"/>
                  <a:ea typeface="Segoe UI Symbol" panose="020B0502040204020203" pitchFamily="34" charset="0"/>
                </a:rPr>
                <a:t>n</a:t>
              </a:r>
              <a:r>
                <a:rPr lang="en-US" sz="1400" dirty="0">
                  <a:latin typeface="Segoe UI Symbol" panose="020B0502040204020203" pitchFamily="34" charset="0"/>
                  <a:ea typeface="Segoe UI Symbol" panose="020B0502040204020203" pitchFamily="34" charset="0"/>
                </a:rPr>
                <a:t>’</a:t>
              </a:r>
            </a:p>
          </p:txBody>
        </p:sp>
        <p:cxnSp>
          <p:nvCxnSpPr>
            <p:cNvPr id="149" name="!!arrow_mutate">
              <a:extLst>
                <a:ext uri="{FF2B5EF4-FFF2-40B4-BE49-F238E27FC236}">
                  <a16:creationId xmlns:a16="http://schemas.microsoft.com/office/drawing/2014/main" id="{28ED9C64-2735-E74C-AD68-7F5098A71A01}"/>
                </a:ext>
              </a:extLst>
            </p:cNvPr>
            <p:cNvCxnSpPr>
              <a:cxnSpLocks/>
            </p:cNvCxnSpPr>
            <p:nvPr/>
          </p:nvCxnSpPr>
          <p:spPr>
            <a:xfrm>
              <a:off x="5057103" y="-1354081"/>
              <a:ext cx="1220386" cy="0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9E4C356A-4C3A-D27F-5AD4-4F64797BBF25}"/>
              </a:ext>
            </a:extLst>
          </p:cNvPr>
          <p:cNvGrpSpPr/>
          <p:nvPr/>
        </p:nvGrpSpPr>
        <p:grpSpPr>
          <a:xfrm>
            <a:off x="6390537" y="786767"/>
            <a:ext cx="5276088" cy="5097247"/>
            <a:chOff x="6250614" y="658576"/>
            <a:chExt cx="5276088" cy="5097247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A45E5D7F-4994-F152-FF7B-26B6D26D682D}"/>
                </a:ext>
              </a:extLst>
            </p:cNvPr>
            <p:cNvSpPr/>
            <p:nvPr/>
          </p:nvSpPr>
          <p:spPr>
            <a:xfrm>
              <a:off x="6250614" y="662615"/>
              <a:ext cx="5212080" cy="509320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38100">
              <a:solidFill>
                <a:schemeClr val="bg1">
                  <a:lumMod val="9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3200" dirty="0">
                <a:solidFill>
                  <a:schemeClr val="accent6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endParaRPr>
            </a:p>
          </p:txBody>
        </p:sp>
        <p:sp>
          <p:nvSpPr>
            <p:cNvPr id="23" name="Pie 22">
              <a:extLst>
                <a:ext uri="{FF2B5EF4-FFF2-40B4-BE49-F238E27FC236}">
                  <a16:creationId xmlns:a16="http://schemas.microsoft.com/office/drawing/2014/main" id="{4E41B133-215E-9954-544B-2E3BAB37FEE2}"/>
                </a:ext>
              </a:extLst>
            </p:cNvPr>
            <p:cNvSpPr/>
            <p:nvPr/>
          </p:nvSpPr>
          <p:spPr>
            <a:xfrm>
              <a:off x="6250614" y="662615"/>
              <a:ext cx="5276088" cy="5093208"/>
            </a:xfrm>
            <a:prstGeom prst="pie">
              <a:avLst>
                <a:gd name="adj1" fmla="val 8687903"/>
                <a:gd name="adj2" fmla="val 16176299"/>
              </a:avLst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6F1D703-CD63-0F05-3EEF-86B6C5E7549B}"/>
                </a:ext>
              </a:extLst>
            </p:cNvPr>
            <p:cNvSpPr txBox="1"/>
            <p:nvPr/>
          </p:nvSpPr>
          <p:spPr>
            <a:xfrm flipH="1">
              <a:off x="6396587" y="2344095"/>
              <a:ext cx="249207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2">
                      <a:lumMod val="50000"/>
                    </a:schemeClr>
                  </a:solidFill>
                  <a:latin typeface="Segoe UI Symbol" panose="020B0502040204020203" pitchFamily="34" charset="0"/>
                  <a:ea typeface="Segoe UI Symbol" panose="020B0502040204020203" pitchFamily="34" charset="0"/>
                </a:rPr>
                <a:t>Automating Fuzzing “Infrastructure”</a:t>
              </a:r>
            </a:p>
          </p:txBody>
        </p:sp>
        <p:sp>
          <p:nvSpPr>
            <p:cNvPr id="25" name="Pie 24">
              <a:extLst>
                <a:ext uri="{FF2B5EF4-FFF2-40B4-BE49-F238E27FC236}">
                  <a16:creationId xmlns:a16="http://schemas.microsoft.com/office/drawing/2014/main" id="{0DDDFE81-A5BA-4D66-7B9C-6EA4B853A62B}"/>
                </a:ext>
              </a:extLst>
            </p:cNvPr>
            <p:cNvSpPr/>
            <p:nvPr/>
          </p:nvSpPr>
          <p:spPr>
            <a:xfrm>
              <a:off x="6250614" y="658576"/>
              <a:ext cx="5212080" cy="5093208"/>
            </a:xfrm>
            <a:prstGeom prst="pie">
              <a:avLst>
                <a:gd name="adj1" fmla="val 16205053"/>
                <a:gd name="adj2" fmla="val 2028186"/>
              </a:avLst>
            </a:prstGeom>
            <a:solidFill>
              <a:schemeClr val="accent6">
                <a:lumMod val="20000"/>
                <a:lumOff val="80000"/>
              </a:schemeClr>
            </a:solidFill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56EBE52-3AE8-AC6A-1B45-12465C25E32C}"/>
                </a:ext>
              </a:extLst>
            </p:cNvPr>
            <p:cNvSpPr txBox="1"/>
            <p:nvPr/>
          </p:nvSpPr>
          <p:spPr>
            <a:xfrm flipH="1">
              <a:off x="8888657" y="2344095"/>
              <a:ext cx="242806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solidFill>
                    <a:schemeClr val="accent6">
                      <a:lumMod val="50000"/>
                    </a:schemeClr>
                  </a:solidFill>
                  <a:latin typeface="Segoe UI Symbol" panose="020B0502040204020203" pitchFamily="34" charset="0"/>
                  <a:ea typeface="Segoe UI Symbol" panose="020B0502040204020203" pitchFamily="34" charset="0"/>
                </a:rPr>
                <a:t>Leveraging Easy Human Insights</a:t>
              </a:r>
            </a:p>
          </p:txBody>
        </p:sp>
        <p:sp>
          <p:nvSpPr>
            <p:cNvPr id="27" name="Pie 26">
              <a:extLst>
                <a:ext uri="{FF2B5EF4-FFF2-40B4-BE49-F238E27FC236}">
                  <a16:creationId xmlns:a16="http://schemas.microsoft.com/office/drawing/2014/main" id="{F0266CDC-62B0-6932-2D5B-3DCC863E4AC0}"/>
                </a:ext>
              </a:extLst>
            </p:cNvPr>
            <p:cNvSpPr/>
            <p:nvPr/>
          </p:nvSpPr>
          <p:spPr>
            <a:xfrm>
              <a:off x="6250614" y="658576"/>
              <a:ext cx="5212080" cy="5093208"/>
            </a:xfrm>
            <a:prstGeom prst="pie">
              <a:avLst>
                <a:gd name="adj1" fmla="val 2018578"/>
                <a:gd name="adj2" fmla="val 8667987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FE3BF77-45CB-A2C8-05A6-5F8C4BCE96A1}"/>
                </a:ext>
              </a:extLst>
            </p:cNvPr>
            <p:cNvSpPr txBox="1"/>
            <p:nvPr/>
          </p:nvSpPr>
          <p:spPr>
            <a:xfrm flipH="1">
              <a:off x="7642622" y="4276726"/>
              <a:ext cx="249207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4">
                      <a:lumMod val="50000"/>
                    </a:schemeClr>
                  </a:solidFill>
                  <a:latin typeface="Segoe UI Symbol" panose="020B0502040204020203" pitchFamily="34" charset="0"/>
                  <a:ea typeface="Segoe UI Symbol" panose="020B0502040204020203" pitchFamily="34" charset="0"/>
                </a:rPr>
                <a:t>Understanding Fuzzing Formally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373BE895-A637-C7BB-A19F-475B91159E0D}"/>
                </a:ext>
              </a:extLst>
            </p:cNvPr>
            <p:cNvSpPr/>
            <p:nvPr/>
          </p:nvSpPr>
          <p:spPr>
            <a:xfrm>
              <a:off x="8285723" y="2651917"/>
              <a:ext cx="1141862" cy="1114603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Segoe UI Symbol" panose="020B0502040204020203" pitchFamily="34" charset="0"/>
                  <a:ea typeface="Segoe UI Symbol" panose="020B0502040204020203" pitchFamily="34" charset="0"/>
                </a:rPr>
                <a:t>Fuzzing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06838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B3266D-01EA-0F41-BE39-9CB79449B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E124C-2178-F04E-86F7-60B704671702}" type="datetime1">
              <a:rPr lang="en-US" smtClean="0"/>
              <a:t>4/21/23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2921C1-B4D4-9042-B429-C2CE647AFD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Caroline Lemieux --- Expanding the Reach of Fuzzing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B88DFB-D69E-6E43-96A2-C6B901716E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9A0EA-CFA7-AC46-B8D1-7520C822D2F1}" type="slidenum">
              <a:rPr lang="en-US" smtClean="0"/>
              <a:t>17</a:t>
            </a:fld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4EF93D5-613B-F744-B686-228CAD59C48F}"/>
              </a:ext>
            </a:extLst>
          </p:cNvPr>
          <p:cNvSpPr/>
          <p:nvPr/>
        </p:nvSpPr>
        <p:spPr>
          <a:xfrm>
            <a:off x="2919355" y="779812"/>
            <a:ext cx="6353299" cy="847110"/>
          </a:xfrm>
          <a:prstGeom prst="roundRect">
            <a:avLst>
              <a:gd name="adj" fmla="val 4069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Background on Fuzzing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82DAE01-E01D-9041-8B40-2562AF0779B2}"/>
              </a:ext>
            </a:extLst>
          </p:cNvPr>
          <p:cNvSpPr/>
          <p:nvPr/>
        </p:nvSpPr>
        <p:spPr>
          <a:xfrm>
            <a:off x="2919350" y="3918373"/>
            <a:ext cx="6353299" cy="847110"/>
          </a:xfrm>
          <a:prstGeom prst="roundRect">
            <a:avLst>
              <a:gd name="adj" fmla="val 4069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dirty="0">
                <a:solidFill>
                  <a:schemeClr val="tx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Smart Generators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56BBA310-8D80-E845-9502-E5BC89058E10}"/>
              </a:ext>
            </a:extLst>
          </p:cNvPr>
          <p:cNvSpPr/>
          <p:nvPr/>
        </p:nvSpPr>
        <p:spPr>
          <a:xfrm>
            <a:off x="2919354" y="1825999"/>
            <a:ext cx="6353299" cy="847110"/>
          </a:xfrm>
          <a:prstGeom prst="roundRect">
            <a:avLst>
              <a:gd name="adj" fmla="val 4069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dirty="0">
                <a:solidFill>
                  <a:schemeClr val="tx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Performance Bugs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19B3489-33E0-6F46-AB55-D815B54D4F09}"/>
              </a:ext>
            </a:extLst>
          </p:cNvPr>
          <p:cNvSpPr/>
          <p:nvPr/>
        </p:nvSpPr>
        <p:spPr>
          <a:xfrm>
            <a:off x="2919351" y="2872186"/>
            <a:ext cx="6353299" cy="847110"/>
          </a:xfrm>
          <a:prstGeom prst="roundRect">
            <a:avLst>
              <a:gd name="adj" fmla="val 4069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dirty="0">
                <a:solidFill>
                  <a:schemeClr val="tx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Exploring Core Logic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D8FB7CAD-C285-DF49-BFAB-1AA1BD99A5CA}"/>
              </a:ext>
            </a:extLst>
          </p:cNvPr>
          <p:cNvSpPr/>
          <p:nvPr/>
        </p:nvSpPr>
        <p:spPr>
          <a:xfrm>
            <a:off x="2919350" y="4964560"/>
            <a:ext cx="6353299" cy="847110"/>
          </a:xfrm>
          <a:prstGeom prst="roundRect">
            <a:avLst>
              <a:gd name="adj" fmla="val 4069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Future Directions</a:t>
            </a:r>
          </a:p>
        </p:txBody>
      </p:sp>
      <p:pic>
        <p:nvPicPr>
          <p:cNvPr id="15" name="Graphic 14" descr="Butterfly">
            <a:extLst>
              <a:ext uri="{FF2B5EF4-FFF2-40B4-BE49-F238E27FC236}">
                <a16:creationId xmlns:a16="http://schemas.microsoft.com/office/drawing/2014/main" id="{D4A88D2F-8977-BE4C-A617-29D645B612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58246" y="1805146"/>
            <a:ext cx="914400" cy="914400"/>
          </a:xfrm>
          <a:prstGeom prst="rect">
            <a:avLst/>
          </a:prstGeom>
        </p:spPr>
      </p:pic>
      <p:pic>
        <p:nvPicPr>
          <p:cNvPr id="17" name="Graphic 16" descr="Scuba diving">
            <a:extLst>
              <a:ext uri="{FF2B5EF4-FFF2-40B4-BE49-F238E27FC236}">
                <a16:creationId xmlns:a16="http://schemas.microsoft.com/office/drawing/2014/main" id="{B670C619-3464-8A4D-9414-92863F3478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58246" y="2838541"/>
            <a:ext cx="914400" cy="914400"/>
          </a:xfrm>
          <a:prstGeom prst="rect">
            <a:avLst/>
          </a:prstGeom>
        </p:spPr>
      </p:pic>
      <p:pic>
        <p:nvPicPr>
          <p:cNvPr id="19" name="Graphic 18" descr="Head with gears">
            <a:extLst>
              <a:ext uri="{FF2B5EF4-FFF2-40B4-BE49-F238E27FC236}">
                <a16:creationId xmlns:a16="http://schemas.microsoft.com/office/drawing/2014/main" id="{932CBDDA-60F3-934A-93F8-D41D9FC5630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58246" y="3906162"/>
            <a:ext cx="914400" cy="9144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036A8BC5-BC79-394B-A2CE-98AD4F3F2A3A}"/>
              </a:ext>
            </a:extLst>
          </p:cNvPr>
          <p:cNvSpPr/>
          <p:nvPr/>
        </p:nvSpPr>
        <p:spPr>
          <a:xfrm>
            <a:off x="1013908" y="1703294"/>
            <a:ext cx="10436352" cy="4691536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908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AE4FA-A7A0-5046-9B03-6C2628112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1990s: Random Fuzzing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312256-D331-014A-944E-982D7A7416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6542DE-9793-514E-A119-88EE39B11AD7}" type="datetime1">
              <a:rPr lang="en-US" smtClean="0"/>
              <a:t>4/21/23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488079C-A83C-EB40-8DEC-39EBE54C34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Caroline Lemieux --- Expanding the Reach of Fuzzing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2C66F4-B314-8F42-AF27-9DD771DEE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9A0EA-CFA7-AC46-B8D1-7520C822D2F1}" type="slidenum">
              <a:rPr lang="en-US" smtClean="0"/>
              <a:t>18</a:t>
            </a:fld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BDEE949-14ED-6749-9E49-835C2CE8BD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3735" y="1367938"/>
            <a:ext cx="3694729" cy="497274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0523004-0195-CA4A-81FD-4F6EC04391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2791" y="1367938"/>
            <a:ext cx="3688870" cy="4972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159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2BE8E-C801-5C44-A641-01A5CA71A5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Has Bugs</a:t>
            </a:r>
          </a:p>
        </p:txBody>
      </p:sp>
      <p:pic>
        <p:nvPicPr>
          <p:cNvPr id="8" name="Content Placeholder 7" descr="Document">
            <a:extLst>
              <a:ext uri="{FF2B5EF4-FFF2-40B4-BE49-F238E27FC236}">
                <a16:creationId xmlns:a16="http://schemas.microsoft.com/office/drawing/2014/main" id="{AE6BA357-96BF-694B-8F48-153D544381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28160" y="1690688"/>
            <a:ext cx="3535680" cy="353568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0EDCB7-7775-804D-AD4B-F0B0576F15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0A95D-EE12-284C-98DD-8C994319AC11}" type="datetime1">
              <a:rPr lang="en-US" smtClean="0"/>
              <a:t>4/21/23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9DCBDB-F4A8-B342-88C8-012E984A46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Caroline Lemieux --- Expanding the Reach of Fuzzing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7330F0-9362-B743-9639-3EE57694D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9A0EA-CFA7-AC46-B8D1-7520C822D2F1}" type="slidenum">
              <a:rPr lang="en-US" smtClean="0"/>
              <a:t>1</a:t>
            </a:fld>
            <a:endParaRPr lang="en-US"/>
          </a:p>
        </p:txBody>
      </p:sp>
      <p:pic>
        <p:nvPicPr>
          <p:cNvPr id="15" name="Graphic 14" descr="Bug">
            <a:extLst>
              <a:ext uri="{FF2B5EF4-FFF2-40B4-BE49-F238E27FC236}">
                <a16:creationId xmlns:a16="http://schemas.microsoft.com/office/drawing/2014/main" id="{A47048FA-0CB1-F546-9688-01CC1D3341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37378" y="2839417"/>
            <a:ext cx="694944" cy="694944"/>
          </a:xfrm>
          <a:prstGeom prst="rect">
            <a:avLst/>
          </a:prstGeom>
        </p:spPr>
      </p:pic>
      <p:pic>
        <p:nvPicPr>
          <p:cNvPr id="16" name="Graphic 15" descr="Bug">
            <a:extLst>
              <a:ext uri="{FF2B5EF4-FFF2-40B4-BE49-F238E27FC236}">
                <a16:creationId xmlns:a16="http://schemas.microsoft.com/office/drawing/2014/main" id="{B382FD5B-1610-E647-87F4-1B9372C4D4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10916" y="3250897"/>
            <a:ext cx="694944" cy="694944"/>
          </a:xfrm>
          <a:prstGeom prst="rect">
            <a:avLst/>
          </a:prstGeom>
        </p:spPr>
      </p:pic>
      <p:pic>
        <p:nvPicPr>
          <p:cNvPr id="17" name="Graphic 16" descr="Bug">
            <a:extLst>
              <a:ext uri="{FF2B5EF4-FFF2-40B4-BE49-F238E27FC236}">
                <a16:creationId xmlns:a16="http://schemas.microsoft.com/office/drawing/2014/main" id="{77135F22-0855-F144-850C-C5C3FDE991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78882" y="4032892"/>
            <a:ext cx="694944" cy="694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738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AE4FA-A7A0-5046-9B03-6C2628112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1990s: Random Fuzzing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312256-D331-014A-944E-982D7A7416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5743E-6D37-8C4C-BB70-484DDC68E9D8}" type="datetime1">
              <a:rPr lang="en-US" smtClean="0"/>
              <a:t>4/21/23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488079C-A83C-EB40-8DEC-39EBE54C34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Caroline Lemieux --- Expanding the Reach of Fuzzing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2C66F4-B314-8F42-AF27-9DD771DEE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9A0EA-CFA7-AC46-B8D1-7520C822D2F1}" type="slidenum">
              <a:rPr lang="en-US" smtClean="0"/>
              <a:t>19</a:t>
            </a:fld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1247091-42AA-F24B-B41F-30DD1AFB9CCF}"/>
              </a:ext>
            </a:extLst>
          </p:cNvPr>
          <p:cNvSpPr/>
          <p:nvPr/>
        </p:nvSpPr>
        <p:spPr>
          <a:xfrm>
            <a:off x="4985437" y="3361395"/>
            <a:ext cx="1867164" cy="541347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1EEF33E-80CC-1C44-8DEE-7D7B0F1CB10B}"/>
              </a:ext>
            </a:extLst>
          </p:cNvPr>
          <p:cNvCxnSpPr>
            <a:cxnSpLocks/>
            <a:endCxn id="7" idx="1"/>
          </p:cNvCxnSpPr>
          <p:nvPr/>
        </p:nvCxnSpPr>
        <p:spPr>
          <a:xfrm flipV="1">
            <a:off x="3923070" y="3632069"/>
            <a:ext cx="1062367" cy="48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5DA588F-515F-EE46-ACC4-FD227771610A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6852601" y="3632069"/>
            <a:ext cx="117052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Graphic 18" descr="Bug">
            <a:extLst>
              <a:ext uri="{FF2B5EF4-FFF2-40B4-BE49-F238E27FC236}">
                <a16:creationId xmlns:a16="http://schemas.microsoft.com/office/drawing/2014/main" id="{7DD40BDD-702D-684D-A547-F736C69AFF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23856" y="3273323"/>
            <a:ext cx="309381" cy="309381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131A76C7-DA2E-554C-9814-620995E34716}"/>
              </a:ext>
            </a:extLst>
          </p:cNvPr>
          <p:cNvSpPr/>
          <p:nvPr/>
        </p:nvSpPr>
        <p:spPr>
          <a:xfrm>
            <a:off x="1582995" y="3273323"/>
            <a:ext cx="2340076" cy="6667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Random Source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89DC32C-D9F5-8A4C-8F2C-AC15233C3DD0}"/>
              </a:ext>
            </a:extLst>
          </p:cNvPr>
          <p:cNvSpPr/>
          <p:nvPr/>
        </p:nvSpPr>
        <p:spPr>
          <a:xfrm>
            <a:off x="8023123" y="2840760"/>
            <a:ext cx="2748224" cy="158261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latin typeface="Inconsolata" pitchFamily="49" charset="77"/>
              </a:rPr>
              <a:t>$ </a:t>
            </a:r>
            <a:r>
              <a:rPr lang="en-US" sz="2400" dirty="0" err="1">
                <a:latin typeface="Inconsolata" pitchFamily="49" charset="77"/>
              </a:rPr>
              <a:t>bc</a:t>
            </a:r>
            <a:endParaRPr lang="en-US" sz="2400" dirty="0">
              <a:latin typeface="Inconsolata" pitchFamily="49" charset="77"/>
            </a:endParaRPr>
          </a:p>
          <a:p>
            <a:endParaRPr lang="en-US" sz="2400" dirty="0">
              <a:latin typeface="Inconsolata" pitchFamily="49" charset="77"/>
            </a:endParaRPr>
          </a:p>
          <a:p>
            <a:endParaRPr lang="en-US" sz="2400" dirty="0">
              <a:latin typeface="Inconsolata" pitchFamily="49" charset="77"/>
            </a:endParaRPr>
          </a:p>
          <a:p>
            <a:endParaRPr lang="en-US" sz="2400" dirty="0">
              <a:latin typeface="Inconsolata" pitchFamily="49" charset="7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767D680-BDFC-5F4F-B6A2-BB9E031462F3}"/>
              </a:ext>
            </a:extLst>
          </p:cNvPr>
          <p:cNvSpPr txBox="1"/>
          <p:nvPr/>
        </p:nvSpPr>
        <p:spPr>
          <a:xfrm>
            <a:off x="125712" y="6037297"/>
            <a:ext cx="11940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B. Miller, L.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Fredriksen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, B. So. </a:t>
            </a:r>
            <a:r>
              <a:rPr lang="en-US" i="1" dirty="0">
                <a:solidFill>
                  <a:schemeClr val="bg2">
                    <a:lumMod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An Empirical Study of the Reliability of Unix Utilities.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Communications of the ACM, 1990.</a:t>
            </a:r>
          </a:p>
        </p:txBody>
      </p:sp>
    </p:spTree>
    <p:extLst>
      <p:ext uri="{BB962C8B-B14F-4D97-AF65-F5344CB8AC3E}">
        <p14:creationId xmlns:p14="http://schemas.microsoft.com/office/powerpoint/2010/main" val="1635335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AE4FA-A7A0-5046-9B03-6C2628112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1990s: Random Fuzzing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312256-D331-014A-944E-982D7A7416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5743E-6D37-8C4C-BB70-484DDC68E9D8}" type="datetime1">
              <a:rPr lang="en-US" smtClean="0"/>
              <a:t>4/21/23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488079C-A83C-EB40-8DEC-39EBE54C34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Caroline Lemieux --- Expanding the Reach of Fuzzing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2C66F4-B314-8F42-AF27-9DD771DEE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9A0EA-CFA7-AC46-B8D1-7520C822D2F1}" type="slidenum">
              <a:rPr lang="en-US" smtClean="0"/>
              <a:t>20</a:t>
            </a:fld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1247091-42AA-F24B-B41F-30DD1AFB9CCF}"/>
              </a:ext>
            </a:extLst>
          </p:cNvPr>
          <p:cNvSpPr/>
          <p:nvPr/>
        </p:nvSpPr>
        <p:spPr>
          <a:xfrm>
            <a:off x="4985437" y="3361395"/>
            <a:ext cx="1867164" cy="541347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^[</a:t>
            </a:r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¹¨¥:</a:t>
            </a:r>
            <a:r>
              <a:rPr lang="en-US" dirty="0" err="1">
                <a:latin typeface="Segoe UI Symbol" panose="020B0502040204020203" pitchFamily="34" charset="0"/>
                <a:ea typeface="Segoe UI Symbol" panose="020B0502040204020203" pitchFamily="34" charset="0"/>
              </a:rPr>
              <a:t>õ;ãC</a:t>
            </a:r>
            <a:r>
              <a:rPr lang="en-US" dirty="0">
                <a:solidFill>
                  <a:schemeClr val="accent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&lt;88&gt;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1EEF33E-80CC-1C44-8DEE-7D7B0F1CB10B}"/>
              </a:ext>
            </a:extLst>
          </p:cNvPr>
          <p:cNvCxnSpPr>
            <a:cxnSpLocks/>
            <a:endCxn id="7" idx="1"/>
          </p:cNvCxnSpPr>
          <p:nvPr/>
        </p:nvCxnSpPr>
        <p:spPr>
          <a:xfrm flipV="1">
            <a:off x="3923070" y="3632069"/>
            <a:ext cx="1062367" cy="48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5DA588F-515F-EE46-ACC4-FD227771610A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6852601" y="3632069"/>
            <a:ext cx="117052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131A76C7-DA2E-554C-9814-620995E34716}"/>
              </a:ext>
            </a:extLst>
          </p:cNvPr>
          <p:cNvSpPr/>
          <p:nvPr/>
        </p:nvSpPr>
        <p:spPr>
          <a:xfrm>
            <a:off x="1582995" y="3273323"/>
            <a:ext cx="2340076" cy="6667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Random Source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2AC9F95-C4EC-3441-B56E-80442BF39D01}"/>
              </a:ext>
            </a:extLst>
          </p:cNvPr>
          <p:cNvSpPr/>
          <p:nvPr/>
        </p:nvSpPr>
        <p:spPr>
          <a:xfrm>
            <a:off x="8023123" y="2840760"/>
            <a:ext cx="2748224" cy="158261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latin typeface="Inconsolata" pitchFamily="49" charset="77"/>
              </a:rPr>
              <a:t>$ </a:t>
            </a:r>
            <a:r>
              <a:rPr lang="en-US" sz="2400" dirty="0" err="1">
                <a:latin typeface="Inconsolata" pitchFamily="49" charset="77"/>
              </a:rPr>
              <a:t>bc</a:t>
            </a:r>
            <a:endParaRPr lang="en-US" sz="2400" dirty="0">
              <a:latin typeface="Inconsolata" pitchFamily="49" charset="77"/>
            </a:endParaRPr>
          </a:p>
          <a:p>
            <a:endParaRPr lang="en-US" sz="2400" dirty="0">
              <a:latin typeface="Inconsolata" pitchFamily="49" charset="77"/>
            </a:endParaRPr>
          </a:p>
          <a:p>
            <a:endParaRPr lang="en-US" sz="2400" dirty="0">
              <a:latin typeface="Inconsolata" pitchFamily="49" charset="77"/>
            </a:endParaRPr>
          </a:p>
          <a:p>
            <a:endParaRPr lang="en-US" sz="2400" dirty="0">
              <a:latin typeface="Inconsolata" pitchFamily="49" charset="7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25A3D1-2903-2647-845B-538ED9F6BBEA}"/>
              </a:ext>
            </a:extLst>
          </p:cNvPr>
          <p:cNvSpPr txBox="1"/>
          <p:nvPr/>
        </p:nvSpPr>
        <p:spPr>
          <a:xfrm>
            <a:off x="125712" y="6037297"/>
            <a:ext cx="11940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B. Miller, L.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Fredriksen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, B. So. </a:t>
            </a:r>
            <a:r>
              <a:rPr lang="en-US" i="1" dirty="0">
                <a:solidFill>
                  <a:schemeClr val="bg2">
                    <a:lumMod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An Empirical Study of the Reliability of Unix Utilities.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Communications of the ACM, 1990.</a:t>
            </a:r>
          </a:p>
        </p:txBody>
      </p:sp>
    </p:spTree>
    <p:extLst>
      <p:ext uri="{BB962C8B-B14F-4D97-AF65-F5344CB8AC3E}">
        <p14:creationId xmlns:p14="http://schemas.microsoft.com/office/powerpoint/2010/main" val="3762305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 advTm="200">
        <p:fade/>
      </p:transition>
    </mc:Choice>
    <mc:Fallback xmlns="">
      <p:transition advClick="0" advTm="200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AE4FA-A7A0-5046-9B03-6C2628112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1990s: Random Fuzzing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312256-D331-014A-944E-982D7A7416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5743E-6D37-8C4C-BB70-484DDC68E9D8}" type="datetime1">
              <a:rPr lang="en-US" smtClean="0"/>
              <a:t>4/21/23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488079C-A83C-EB40-8DEC-39EBE54C34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Caroline Lemieux --- Expanding the Reach of Fuzzing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2C66F4-B314-8F42-AF27-9DD771DEE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9A0EA-CFA7-AC46-B8D1-7520C822D2F1}" type="slidenum">
              <a:rPr lang="en-US" smtClean="0"/>
              <a:t>21</a:t>
            </a:fld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1247091-42AA-F24B-B41F-30DD1AFB9CCF}"/>
              </a:ext>
            </a:extLst>
          </p:cNvPr>
          <p:cNvSpPr/>
          <p:nvPr/>
        </p:nvSpPr>
        <p:spPr>
          <a:xfrm>
            <a:off x="4985437" y="3361395"/>
            <a:ext cx="1867164" cy="541347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Segoe UI Symbol" panose="020B0502040204020203" pitchFamily="34" charset="0"/>
                <a:ea typeface="Segoe UI Symbol" panose="020B0502040204020203" pitchFamily="34" charset="0"/>
              </a:rPr>
              <a:t>Ö</a:t>
            </a:r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«¨..</a:t>
            </a:r>
            <a:r>
              <a:rPr lang="en-US" dirty="0">
                <a:solidFill>
                  <a:schemeClr val="accent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&lt;78&gt;</a:t>
            </a:r>
            <a:r>
              <a:rPr lang="en-US" dirty="0">
                <a:solidFill>
                  <a:schemeClr val="bg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à</a:t>
            </a:r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S2b</a:t>
            </a:r>
            <a:endParaRPr lang="en-US" dirty="0">
              <a:solidFill>
                <a:schemeClr val="accent1"/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1EEF33E-80CC-1C44-8DEE-7D7B0F1CB10B}"/>
              </a:ext>
            </a:extLst>
          </p:cNvPr>
          <p:cNvCxnSpPr>
            <a:cxnSpLocks/>
            <a:endCxn id="7" idx="1"/>
          </p:cNvCxnSpPr>
          <p:nvPr/>
        </p:nvCxnSpPr>
        <p:spPr>
          <a:xfrm flipV="1">
            <a:off x="3923070" y="3632069"/>
            <a:ext cx="1062367" cy="48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5DA588F-515F-EE46-ACC4-FD227771610A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6852601" y="3632069"/>
            <a:ext cx="117052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131A76C7-DA2E-554C-9814-620995E34716}"/>
              </a:ext>
            </a:extLst>
          </p:cNvPr>
          <p:cNvSpPr/>
          <p:nvPr/>
        </p:nvSpPr>
        <p:spPr>
          <a:xfrm>
            <a:off x="1582995" y="3273323"/>
            <a:ext cx="2340076" cy="6667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Random Source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2AC9F95-C4EC-3441-B56E-80442BF39D01}"/>
              </a:ext>
            </a:extLst>
          </p:cNvPr>
          <p:cNvSpPr/>
          <p:nvPr/>
        </p:nvSpPr>
        <p:spPr>
          <a:xfrm>
            <a:off x="8023123" y="2840760"/>
            <a:ext cx="2748224" cy="158261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latin typeface="Inconsolata" pitchFamily="49" charset="77"/>
              </a:rPr>
              <a:t>$ </a:t>
            </a:r>
            <a:r>
              <a:rPr lang="en-US" sz="2400" dirty="0" err="1">
                <a:latin typeface="Inconsolata" pitchFamily="49" charset="77"/>
              </a:rPr>
              <a:t>bc</a:t>
            </a:r>
            <a:endParaRPr lang="en-US" sz="2400" dirty="0">
              <a:latin typeface="Inconsolata" pitchFamily="49" charset="77"/>
            </a:endParaRPr>
          </a:p>
          <a:p>
            <a:endParaRPr lang="en-US" sz="2400" dirty="0">
              <a:latin typeface="Inconsolata" pitchFamily="49" charset="77"/>
            </a:endParaRPr>
          </a:p>
          <a:p>
            <a:endParaRPr lang="en-US" sz="2400" dirty="0">
              <a:latin typeface="Inconsolata" pitchFamily="49" charset="77"/>
            </a:endParaRPr>
          </a:p>
          <a:p>
            <a:endParaRPr lang="en-US" sz="2400" dirty="0">
              <a:latin typeface="Inconsolata" pitchFamily="49" charset="7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79BB271-0A74-D844-BDE4-2A8D1E662225}"/>
              </a:ext>
            </a:extLst>
          </p:cNvPr>
          <p:cNvSpPr txBox="1"/>
          <p:nvPr/>
        </p:nvSpPr>
        <p:spPr>
          <a:xfrm>
            <a:off x="125712" y="6037297"/>
            <a:ext cx="11940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B. Miller, L.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Fredriksen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, B. So. </a:t>
            </a:r>
            <a:r>
              <a:rPr lang="en-US" i="1" dirty="0">
                <a:solidFill>
                  <a:schemeClr val="bg2">
                    <a:lumMod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An Empirical Study of the Reliability of Unix Utilities.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Communications of the ACM, 1990.</a:t>
            </a:r>
          </a:p>
        </p:txBody>
      </p:sp>
    </p:spTree>
    <p:extLst>
      <p:ext uri="{BB962C8B-B14F-4D97-AF65-F5344CB8AC3E}">
        <p14:creationId xmlns:p14="http://schemas.microsoft.com/office/powerpoint/2010/main" val="1654777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 advTm="200">
        <p:fade/>
      </p:transition>
    </mc:Choice>
    <mc:Fallback xmlns="">
      <p:transition advClick="0" advTm="200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AE4FA-A7A0-5046-9B03-6C2628112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1990s: Random Fuzzing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312256-D331-014A-944E-982D7A7416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6A7DF-3E2A-9B48-8331-E7174E713DDE}" type="datetime1">
              <a:rPr lang="en-US" smtClean="0"/>
              <a:t>4/21/23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488079C-A83C-EB40-8DEC-39EBE54C34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Caroline Lemieux --- Expanding the Reach of Fuzzing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2C66F4-B314-8F42-AF27-9DD771DEE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9A0EA-CFA7-AC46-B8D1-7520C822D2F1}" type="slidenum">
              <a:rPr lang="en-US" smtClean="0"/>
              <a:t>22</a:t>
            </a:fld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1247091-42AA-F24B-B41F-30DD1AFB9CCF}"/>
              </a:ext>
            </a:extLst>
          </p:cNvPr>
          <p:cNvSpPr/>
          <p:nvPr/>
        </p:nvSpPr>
        <p:spPr>
          <a:xfrm>
            <a:off x="4985437" y="3361395"/>
            <a:ext cx="1867164" cy="541347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$Y&amp;Ó</a:t>
            </a:r>
            <a:r>
              <a:rPr lang="en-US" dirty="0">
                <a:solidFill>
                  <a:schemeClr val="accent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&lt;83&gt;</a:t>
            </a:r>
            <a:r>
              <a:rPr lang="en-US" dirty="0" err="1">
                <a:latin typeface="Segoe UI Symbol" panose="020B0502040204020203" pitchFamily="34" charset="0"/>
                <a:ea typeface="Segoe UI Symbol" panose="020B0502040204020203" pitchFamily="34" charset="0"/>
              </a:rPr>
              <a:t>íyø</a:t>
            </a:r>
            <a:endParaRPr lang="en-US" dirty="0">
              <a:solidFill>
                <a:schemeClr val="accent1"/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1EEF33E-80CC-1C44-8DEE-7D7B0F1CB10B}"/>
              </a:ext>
            </a:extLst>
          </p:cNvPr>
          <p:cNvCxnSpPr>
            <a:cxnSpLocks/>
            <a:endCxn id="7" idx="1"/>
          </p:cNvCxnSpPr>
          <p:nvPr/>
        </p:nvCxnSpPr>
        <p:spPr>
          <a:xfrm flipV="1">
            <a:off x="3923070" y="3632069"/>
            <a:ext cx="1062367" cy="48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5DA588F-515F-EE46-ACC4-FD227771610A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6852601" y="3632069"/>
            <a:ext cx="117052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131A76C7-DA2E-554C-9814-620995E34716}"/>
              </a:ext>
            </a:extLst>
          </p:cNvPr>
          <p:cNvSpPr/>
          <p:nvPr/>
        </p:nvSpPr>
        <p:spPr>
          <a:xfrm>
            <a:off x="1582995" y="3273323"/>
            <a:ext cx="2340076" cy="6667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Random Source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1738C9B-0823-5040-A734-6941B7C24267}"/>
              </a:ext>
            </a:extLst>
          </p:cNvPr>
          <p:cNvSpPr/>
          <p:nvPr/>
        </p:nvSpPr>
        <p:spPr>
          <a:xfrm>
            <a:off x="8023123" y="2840760"/>
            <a:ext cx="2748224" cy="158261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latin typeface="Inconsolata" pitchFamily="49" charset="77"/>
              </a:rPr>
              <a:t>$ </a:t>
            </a:r>
            <a:r>
              <a:rPr lang="en-US" sz="2400" dirty="0" err="1">
                <a:latin typeface="Inconsolata" pitchFamily="49" charset="77"/>
              </a:rPr>
              <a:t>bc</a:t>
            </a:r>
            <a:endParaRPr lang="en-US" sz="2400" dirty="0">
              <a:latin typeface="Inconsolata" pitchFamily="49" charset="77"/>
            </a:endParaRPr>
          </a:p>
          <a:p>
            <a:endParaRPr lang="en-US" sz="2400" dirty="0">
              <a:latin typeface="Inconsolata" pitchFamily="49" charset="77"/>
            </a:endParaRPr>
          </a:p>
          <a:p>
            <a:endParaRPr lang="en-US" sz="2400" dirty="0">
              <a:latin typeface="Inconsolata" pitchFamily="49" charset="77"/>
            </a:endParaRPr>
          </a:p>
          <a:p>
            <a:endParaRPr lang="en-US" sz="2400" dirty="0">
              <a:latin typeface="Inconsolata" pitchFamily="49" charset="7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5223C0C-392D-9247-AC07-646A06F71787}"/>
              </a:ext>
            </a:extLst>
          </p:cNvPr>
          <p:cNvSpPr txBox="1"/>
          <p:nvPr/>
        </p:nvSpPr>
        <p:spPr>
          <a:xfrm>
            <a:off x="125712" y="6037297"/>
            <a:ext cx="11940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B. Miller, L.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Fredriksen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, B. So. </a:t>
            </a:r>
            <a:r>
              <a:rPr lang="en-US" i="1" dirty="0">
                <a:solidFill>
                  <a:schemeClr val="bg2">
                    <a:lumMod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An Empirical Study of the Reliability of Unix Utilities.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Communications of the ACM, 1990.</a:t>
            </a:r>
          </a:p>
        </p:txBody>
      </p:sp>
    </p:spTree>
    <p:extLst>
      <p:ext uri="{BB962C8B-B14F-4D97-AF65-F5344CB8AC3E}">
        <p14:creationId xmlns:p14="http://schemas.microsoft.com/office/powerpoint/2010/main" val="1834988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 advTm="200">
        <p:fade/>
      </p:transition>
    </mc:Choice>
    <mc:Fallback xmlns="">
      <p:transition advClick="0" advTm="200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AE4FA-A7A0-5046-9B03-6C2628112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1990s: Random Fuzzing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312256-D331-014A-944E-982D7A7416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AC3867-72BE-9848-9307-E2A349384DF4}" type="datetime1">
              <a:rPr lang="en-US" smtClean="0"/>
              <a:t>4/21/23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488079C-A83C-EB40-8DEC-39EBE54C34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Caroline Lemieux --- Expanding the Reach of Fuzzing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2C66F4-B314-8F42-AF27-9DD771DEE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9A0EA-CFA7-AC46-B8D1-7520C822D2F1}" type="slidenum">
              <a:rPr lang="en-US" smtClean="0"/>
              <a:t>23</a:t>
            </a:fld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1247091-42AA-F24B-B41F-30DD1AFB9CCF}"/>
              </a:ext>
            </a:extLst>
          </p:cNvPr>
          <p:cNvSpPr/>
          <p:nvPr/>
        </p:nvSpPr>
        <p:spPr>
          <a:xfrm>
            <a:off x="4985437" y="3361395"/>
            <a:ext cx="1867164" cy="541347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^\</a:t>
            </a:r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®´bÖ«4</a:t>
            </a:r>
            <a:r>
              <a:rPr lang="en-US" dirty="0">
                <a:solidFill>
                  <a:schemeClr val="accent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^A</a:t>
            </a:r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·Þ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1EEF33E-80CC-1C44-8DEE-7D7B0F1CB10B}"/>
              </a:ext>
            </a:extLst>
          </p:cNvPr>
          <p:cNvCxnSpPr>
            <a:cxnSpLocks/>
            <a:endCxn id="7" idx="1"/>
          </p:cNvCxnSpPr>
          <p:nvPr/>
        </p:nvCxnSpPr>
        <p:spPr>
          <a:xfrm flipV="1">
            <a:off x="3923070" y="3632069"/>
            <a:ext cx="1062367" cy="48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5DA588F-515F-EE46-ACC4-FD227771610A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6852601" y="3632069"/>
            <a:ext cx="117052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131A76C7-DA2E-554C-9814-620995E34716}"/>
              </a:ext>
            </a:extLst>
          </p:cNvPr>
          <p:cNvSpPr/>
          <p:nvPr/>
        </p:nvSpPr>
        <p:spPr>
          <a:xfrm>
            <a:off x="1582995" y="3273323"/>
            <a:ext cx="2340076" cy="6667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Random Source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B9759F8-7C44-CC4B-8584-073801BACBF0}"/>
              </a:ext>
            </a:extLst>
          </p:cNvPr>
          <p:cNvSpPr/>
          <p:nvPr/>
        </p:nvSpPr>
        <p:spPr>
          <a:xfrm>
            <a:off x="8023123" y="2840760"/>
            <a:ext cx="2748224" cy="158261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sz="2400" dirty="0">
                <a:solidFill>
                  <a:prstClr val="white"/>
                </a:solidFill>
                <a:latin typeface="Inconsolata" pitchFamily="49" charset="77"/>
              </a:rPr>
              <a:t>$ </a:t>
            </a:r>
            <a:r>
              <a:rPr lang="en-US" sz="2400" dirty="0" err="1">
                <a:solidFill>
                  <a:prstClr val="white"/>
                </a:solidFill>
                <a:latin typeface="Inconsolata" pitchFamily="49" charset="77"/>
              </a:rPr>
              <a:t>bc</a:t>
            </a:r>
            <a:endParaRPr lang="en-US" sz="2400" dirty="0">
              <a:solidFill>
                <a:prstClr val="white"/>
              </a:solidFill>
              <a:latin typeface="Inconsolata" pitchFamily="49" charset="77"/>
            </a:endParaRPr>
          </a:p>
          <a:p>
            <a:pPr lvl="0"/>
            <a:r>
              <a:rPr lang="en-US" sz="2000" dirty="0">
                <a:solidFill>
                  <a:prstClr val="white"/>
                </a:solidFill>
                <a:latin typeface="Inconsolata" pitchFamily="49" charset="77"/>
              </a:rPr>
              <a:t>Segmentation</a:t>
            </a:r>
            <a:r>
              <a:rPr lang="en-US" sz="2400" dirty="0">
                <a:solidFill>
                  <a:prstClr val="white"/>
                </a:solidFill>
                <a:latin typeface="Inconsolata" pitchFamily="49" charset="77"/>
              </a:rPr>
              <a:t> </a:t>
            </a:r>
            <a:r>
              <a:rPr lang="en-US" sz="2000" dirty="0">
                <a:solidFill>
                  <a:prstClr val="white"/>
                </a:solidFill>
                <a:latin typeface="Inconsolata" pitchFamily="49" charset="77"/>
              </a:rPr>
              <a:t>Fault</a:t>
            </a:r>
            <a:endParaRPr lang="en-US" sz="2400" dirty="0">
              <a:solidFill>
                <a:prstClr val="white"/>
              </a:solidFill>
              <a:latin typeface="Inconsolata" pitchFamily="49" charset="77"/>
            </a:endParaRPr>
          </a:p>
          <a:p>
            <a:pPr lvl="0"/>
            <a:r>
              <a:rPr lang="en-US" sz="2400" dirty="0">
                <a:solidFill>
                  <a:prstClr val="white"/>
                </a:solidFill>
                <a:latin typeface="Inconsolata" pitchFamily="49" charset="77"/>
              </a:rPr>
              <a:t>$</a:t>
            </a:r>
          </a:p>
          <a:p>
            <a:pPr lvl="0"/>
            <a:endParaRPr lang="en-US" sz="2400" dirty="0">
              <a:solidFill>
                <a:prstClr val="white"/>
              </a:solidFill>
              <a:latin typeface="Inconsolata" pitchFamily="49" charset="77"/>
            </a:endParaRPr>
          </a:p>
        </p:txBody>
      </p:sp>
      <p:pic>
        <p:nvPicPr>
          <p:cNvPr id="17" name="Graphic 16" descr="Bug">
            <a:extLst>
              <a:ext uri="{FF2B5EF4-FFF2-40B4-BE49-F238E27FC236}">
                <a16:creationId xmlns:a16="http://schemas.microsoft.com/office/drawing/2014/main" id="{6D1CE856-2A70-3E44-9A83-1B7B2F3A0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573810">
            <a:off x="10422740" y="3156506"/>
            <a:ext cx="544986" cy="54498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9557587-9C04-674E-B2FE-70A32279EC95}"/>
              </a:ext>
            </a:extLst>
          </p:cNvPr>
          <p:cNvSpPr txBox="1"/>
          <p:nvPr/>
        </p:nvSpPr>
        <p:spPr>
          <a:xfrm>
            <a:off x="125712" y="6037297"/>
            <a:ext cx="11940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B. Miller, L.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Fredriksen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, B. So. </a:t>
            </a:r>
            <a:r>
              <a:rPr lang="en-US" i="1" dirty="0">
                <a:solidFill>
                  <a:schemeClr val="bg2">
                    <a:lumMod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An Empirical Study of the Reliability of Unix Utilities.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Communications of the ACM, 1990.</a:t>
            </a:r>
          </a:p>
        </p:txBody>
      </p:sp>
    </p:spTree>
    <p:extLst>
      <p:ext uri="{BB962C8B-B14F-4D97-AF65-F5344CB8AC3E}">
        <p14:creationId xmlns:p14="http://schemas.microsoft.com/office/powerpoint/2010/main" val="3060099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AE4FA-A7A0-5046-9B03-6C2628112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1990s: Random Fuzzing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312256-D331-014A-944E-982D7A7416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AC3867-72BE-9848-9307-E2A349384DF4}" type="datetime1">
              <a:rPr lang="en-US" smtClean="0"/>
              <a:t>4/21/23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488079C-A83C-EB40-8DEC-39EBE54C34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Caroline Lemieux --- Expanding the Reach of Fuzzing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2C66F4-B314-8F42-AF27-9DD771DEE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9A0EA-CFA7-AC46-B8D1-7520C822D2F1}" type="slidenum">
              <a:rPr lang="en-US" smtClean="0"/>
              <a:t>24</a:t>
            </a:fld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1247091-42AA-F24B-B41F-30DD1AFB9CCF}"/>
              </a:ext>
            </a:extLst>
          </p:cNvPr>
          <p:cNvSpPr/>
          <p:nvPr/>
        </p:nvSpPr>
        <p:spPr>
          <a:xfrm>
            <a:off x="4985437" y="3361395"/>
            <a:ext cx="1867164" cy="541347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^\</a:t>
            </a:r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®´bÖ«4</a:t>
            </a:r>
            <a:r>
              <a:rPr lang="en-US" dirty="0">
                <a:solidFill>
                  <a:schemeClr val="accent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^A</a:t>
            </a:r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·Þ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1EEF33E-80CC-1C44-8DEE-7D7B0F1CB10B}"/>
              </a:ext>
            </a:extLst>
          </p:cNvPr>
          <p:cNvCxnSpPr>
            <a:cxnSpLocks/>
            <a:endCxn id="7" idx="1"/>
          </p:cNvCxnSpPr>
          <p:nvPr/>
        </p:nvCxnSpPr>
        <p:spPr>
          <a:xfrm flipV="1">
            <a:off x="3923070" y="3632069"/>
            <a:ext cx="1062367" cy="48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5DA588F-515F-EE46-ACC4-FD227771610A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6852601" y="3632069"/>
            <a:ext cx="117052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131A76C7-DA2E-554C-9814-620995E34716}"/>
              </a:ext>
            </a:extLst>
          </p:cNvPr>
          <p:cNvSpPr/>
          <p:nvPr/>
        </p:nvSpPr>
        <p:spPr>
          <a:xfrm>
            <a:off x="1582995" y="3273323"/>
            <a:ext cx="2340076" cy="6667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Random Source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B9759F8-7C44-CC4B-8584-073801BACBF0}"/>
              </a:ext>
            </a:extLst>
          </p:cNvPr>
          <p:cNvSpPr/>
          <p:nvPr/>
        </p:nvSpPr>
        <p:spPr>
          <a:xfrm>
            <a:off x="8023123" y="2840760"/>
            <a:ext cx="2748224" cy="158261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sz="2400" dirty="0">
                <a:solidFill>
                  <a:prstClr val="white"/>
                </a:solidFill>
                <a:latin typeface="Inconsolata" pitchFamily="49" charset="77"/>
              </a:rPr>
              <a:t>$ </a:t>
            </a:r>
            <a:r>
              <a:rPr lang="en-US" sz="2400" dirty="0" err="1">
                <a:solidFill>
                  <a:prstClr val="white"/>
                </a:solidFill>
                <a:latin typeface="Inconsolata" pitchFamily="49" charset="77"/>
              </a:rPr>
              <a:t>bc</a:t>
            </a:r>
            <a:endParaRPr lang="en-US" sz="2400" dirty="0">
              <a:solidFill>
                <a:prstClr val="white"/>
              </a:solidFill>
              <a:latin typeface="Inconsolata" pitchFamily="49" charset="77"/>
            </a:endParaRPr>
          </a:p>
          <a:p>
            <a:pPr lvl="0"/>
            <a:r>
              <a:rPr lang="en-US" sz="2000" dirty="0">
                <a:solidFill>
                  <a:prstClr val="white"/>
                </a:solidFill>
                <a:latin typeface="Inconsolata" pitchFamily="49" charset="77"/>
              </a:rPr>
              <a:t>Segmentation</a:t>
            </a:r>
            <a:r>
              <a:rPr lang="en-US" sz="2400" dirty="0">
                <a:solidFill>
                  <a:prstClr val="white"/>
                </a:solidFill>
                <a:latin typeface="Inconsolata" pitchFamily="49" charset="77"/>
              </a:rPr>
              <a:t> </a:t>
            </a:r>
            <a:r>
              <a:rPr lang="en-US" sz="2000" dirty="0">
                <a:solidFill>
                  <a:prstClr val="white"/>
                </a:solidFill>
                <a:latin typeface="Inconsolata" pitchFamily="49" charset="77"/>
              </a:rPr>
              <a:t>Fault</a:t>
            </a:r>
            <a:endParaRPr lang="en-US" sz="2400" dirty="0">
              <a:solidFill>
                <a:prstClr val="white"/>
              </a:solidFill>
              <a:latin typeface="Inconsolata" pitchFamily="49" charset="77"/>
            </a:endParaRPr>
          </a:p>
          <a:p>
            <a:pPr lvl="0"/>
            <a:r>
              <a:rPr lang="en-US" sz="2400" dirty="0">
                <a:solidFill>
                  <a:prstClr val="white"/>
                </a:solidFill>
                <a:latin typeface="Inconsolata" pitchFamily="49" charset="77"/>
              </a:rPr>
              <a:t>$</a:t>
            </a:r>
          </a:p>
          <a:p>
            <a:pPr lvl="0"/>
            <a:endParaRPr lang="en-US" sz="2400" dirty="0">
              <a:solidFill>
                <a:prstClr val="white"/>
              </a:solidFill>
              <a:latin typeface="Inconsolata" pitchFamily="49" charset="7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DACABED-28EB-3E45-A493-22611FEB0B2A}"/>
              </a:ext>
            </a:extLst>
          </p:cNvPr>
          <p:cNvSpPr txBox="1"/>
          <p:nvPr/>
        </p:nvSpPr>
        <p:spPr>
          <a:xfrm>
            <a:off x="125712" y="6037297"/>
            <a:ext cx="11940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B. Miller, L.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Fredriksen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, B. So. </a:t>
            </a:r>
            <a:r>
              <a:rPr lang="en-US" i="1" dirty="0">
                <a:solidFill>
                  <a:schemeClr val="bg2">
                    <a:lumMod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An Empirical Study of the Reliability of Unix Utilities.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Communications of the ACM, 1990.</a:t>
            </a:r>
          </a:p>
        </p:txBody>
      </p:sp>
    </p:spTree>
    <p:extLst>
      <p:ext uri="{BB962C8B-B14F-4D97-AF65-F5344CB8AC3E}">
        <p14:creationId xmlns:p14="http://schemas.microsoft.com/office/powerpoint/2010/main" val="615146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AE4FA-A7A0-5046-9B03-6C2628112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1990s: Random Fuzzing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312256-D331-014A-944E-982D7A7416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5743E-6D37-8C4C-BB70-484DDC68E9D8}" type="datetime1">
              <a:rPr lang="en-US" smtClean="0"/>
              <a:t>4/21/23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488079C-A83C-EB40-8DEC-39EBE54C34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Caroline Lemieux --- Expanding the Reach of Fuzzing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2C66F4-B314-8F42-AF27-9DD771DEE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9A0EA-CFA7-AC46-B8D1-7520C822D2F1}" type="slidenum">
              <a:rPr lang="en-US" smtClean="0"/>
              <a:t>25</a:t>
            </a:fld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1247091-42AA-F24B-B41F-30DD1AFB9CCF}"/>
              </a:ext>
            </a:extLst>
          </p:cNvPr>
          <p:cNvSpPr/>
          <p:nvPr/>
        </p:nvSpPr>
        <p:spPr>
          <a:xfrm>
            <a:off x="4985437" y="3361395"/>
            <a:ext cx="1867164" cy="541347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Input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1EEF33E-80CC-1C44-8DEE-7D7B0F1CB10B}"/>
              </a:ext>
            </a:extLst>
          </p:cNvPr>
          <p:cNvCxnSpPr>
            <a:cxnSpLocks/>
            <a:endCxn id="7" idx="1"/>
          </p:cNvCxnSpPr>
          <p:nvPr/>
        </p:nvCxnSpPr>
        <p:spPr>
          <a:xfrm flipV="1">
            <a:off x="3923070" y="3632069"/>
            <a:ext cx="1062367" cy="48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5DA588F-515F-EE46-ACC4-FD227771610A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6852601" y="3632069"/>
            <a:ext cx="117052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Content Placeholder 7" descr="Document">
            <a:extLst>
              <a:ext uri="{FF2B5EF4-FFF2-40B4-BE49-F238E27FC236}">
                <a16:creationId xmlns:a16="http://schemas.microsoft.com/office/drawing/2014/main" id="{98FE5FE6-CD23-BC42-9B61-D9DED0D080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65191" y="2194798"/>
            <a:ext cx="2721425" cy="2721425"/>
          </a:xfrm>
          <a:prstGeom prst="rect">
            <a:avLst/>
          </a:prstGeom>
        </p:spPr>
      </p:pic>
      <p:pic>
        <p:nvPicPr>
          <p:cNvPr id="19" name="Graphic 18" descr="Bug">
            <a:extLst>
              <a:ext uri="{FF2B5EF4-FFF2-40B4-BE49-F238E27FC236}">
                <a16:creationId xmlns:a16="http://schemas.microsoft.com/office/drawing/2014/main" id="{7DD40BDD-702D-684D-A547-F736C69AFF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223856" y="3273323"/>
            <a:ext cx="309381" cy="309381"/>
          </a:xfrm>
          <a:prstGeom prst="rect">
            <a:avLst/>
          </a:prstGeom>
        </p:spPr>
      </p:pic>
      <p:pic>
        <p:nvPicPr>
          <p:cNvPr id="20" name="Graphic 19" descr="Bug">
            <a:extLst>
              <a:ext uri="{FF2B5EF4-FFF2-40B4-BE49-F238E27FC236}">
                <a16:creationId xmlns:a16="http://schemas.microsoft.com/office/drawing/2014/main" id="{0361B786-1784-464E-A877-BB89092C79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266665" y="3630702"/>
            <a:ext cx="309381" cy="309381"/>
          </a:xfrm>
          <a:prstGeom prst="rect">
            <a:avLst/>
          </a:prstGeom>
        </p:spPr>
      </p:pic>
      <p:pic>
        <p:nvPicPr>
          <p:cNvPr id="21" name="Graphic 20" descr="Bug">
            <a:extLst>
              <a:ext uri="{FF2B5EF4-FFF2-40B4-BE49-F238E27FC236}">
                <a16:creationId xmlns:a16="http://schemas.microsoft.com/office/drawing/2014/main" id="{1304297D-E06A-0041-8F68-605FD741C7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223856" y="4080208"/>
            <a:ext cx="309381" cy="309381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131A76C7-DA2E-554C-9814-620995E34716}"/>
              </a:ext>
            </a:extLst>
          </p:cNvPr>
          <p:cNvSpPr/>
          <p:nvPr/>
        </p:nvSpPr>
        <p:spPr>
          <a:xfrm>
            <a:off x="1582995" y="3273323"/>
            <a:ext cx="2340076" cy="6667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Inconsolata" pitchFamily="49" charset="77"/>
                <a:ea typeface="Segoe UI Symbol" panose="020B0502040204020203" pitchFamily="34" charset="0"/>
              </a:rPr>
              <a:t>fuzz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29D424-46DD-F84E-A102-70358B5223B4}"/>
              </a:ext>
            </a:extLst>
          </p:cNvPr>
          <p:cNvSpPr txBox="1"/>
          <p:nvPr/>
        </p:nvSpPr>
        <p:spPr>
          <a:xfrm>
            <a:off x="7846120" y="4702427"/>
            <a:ext cx="2159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program under test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0F48D78-8563-8C44-AD52-B8F7A22A93BA}"/>
              </a:ext>
            </a:extLst>
          </p:cNvPr>
          <p:cNvSpPr txBox="1"/>
          <p:nvPr/>
        </p:nvSpPr>
        <p:spPr>
          <a:xfrm>
            <a:off x="125712" y="6037297"/>
            <a:ext cx="11940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B. Miller, L.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Fredriksen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, B. So. </a:t>
            </a:r>
            <a:r>
              <a:rPr lang="en-US" i="1" dirty="0">
                <a:solidFill>
                  <a:schemeClr val="bg2">
                    <a:lumMod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An Empirical Study of the Reliability of Unix Utilities.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Communications of the ACM, 1990.</a:t>
            </a:r>
          </a:p>
        </p:txBody>
      </p:sp>
    </p:spTree>
    <p:extLst>
      <p:ext uri="{BB962C8B-B14F-4D97-AF65-F5344CB8AC3E}">
        <p14:creationId xmlns:p14="http://schemas.microsoft.com/office/powerpoint/2010/main" val="21997123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C2FF03-8403-9E41-B7C9-B75A9E8BC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Modern Fuzzing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FBE3091-BFCB-E447-9DB4-2521D96161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EFB757-5B11-FF4E-A98C-3F0AACA3201E}" type="datetime1">
              <a:rPr lang="en-US" smtClean="0"/>
              <a:t>4/21/23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8E603E-F498-6344-AC67-739329FFAD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Caroline Lemieux --- Expanding the Reach of Fuzzing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E448D4-59E0-174D-B1B8-D468CCDD7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9A0EA-CFA7-AC46-B8D1-7520C822D2F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238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C2FF03-8403-9E41-B7C9-B75A9E8BC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Modern Fuzzing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FBE3091-BFCB-E447-9DB4-2521D96161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EFB757-5B11-FF4E-A98C-3F0AACA3201E}" type="datetime1">
              <a:rPr lang="en-US" smtClean="0"/>
              <a:t>4/21/23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8E603E-F498-6344-AC67-739329FFAD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Caroline Lemieux --- Expanding the Reach of Fuzzing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E448D4-59E0-174D-B1B8-D468CCDD7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9A0EA-CFA7-AC46-B8D1-7520C822D2F1}" type="slidenum">
              <a:rPr lang="en-US" smtClean="0"/>
              <a:t>27</a:t>
            </a:fld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525473C-CFE2-134C-84CC-4B26B9AE8984}"/>
              </a:ext>
            </a:extLst>
          </p:cNvPr>
          <p:cNvGrpSpPr/>
          <p:nvPr/>
        </p:nvGrpSpPr>
        <p:grpSpPr>
          <a:xfrm>
            <a:off x="199599" y="824299"/>
            <a:ext cx="6031867" cy="1732777"/>
            <a:chOff x="189579" y="643965"/>
            <a:chExt cx="6031867" cy="1732777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CCB75DD5-B85F-D043-BDD3-70488A4B7626}"/>
                </a:ext>
              </a:extLst>
            </p:cNvPr>
            <p:cNvGrpSpPr/>
            <p:nvPr/>
          </p:nvGrpSpPr>
          <p:grpSpPr>
            <a:xfrm>
              <a:off x="189579" y="643965"/>
              <a:ext cx="6031867" cy="1732777"/>
              <a:chOff x="272562" y="1113806"/>
              <a:chExt cx="6031867" cy="1732777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F529533D-DF44-6B4A-B6A3-0B06D56ED8BE}"/>
                  </a:ext>
                </a:extLst>
              </p:cNvPr>
              <p:cNvGrpSpPr/>
              <p:nvPr/>
            </p:nvGrpSpPr>
            <p:grpSpPr>
              <a:xfrm>
                <a:off x="272562" y="1113806"/>
                <a:ext cx="6031867" cy="1732777"/>
                <a:chOff x="272562" y="1113806"/>
                <a:chExt cx="6031867" cy="1732777"/>
              </a:xfrm>
            </p:grpSpPr>
            <p:pic>
              <p:nvPicPr>
                <p:cNvPr id="15" name="Picture 14">
                  <a:extLst>
                    <a:ext uri="{FF2B5EF4-FFF2-40B4-BE49-F238E27FC236}">
                      <a16:creationId xmlns:a16="http://schemas.microsoft.com/office/drawing/2014/main" id="{EB1D081D-D728-3841-AF0A-CA2602890EC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b="72355"/>
                <a:stretch/>
              </p:blipFill>
              <p:spPr>
                <a:xfrm>
                  <a:off x="284629" y="1113806"/>
                  <a:ext cx="6019800" cy="1204244"/>
                </a:xfrm>
                <a:prstGeom prst="rect">
                  <a:avLst/>
                </a:prstGeom>
              </p:spPr>
            </p:pic>
            <p:pic>
              <p:nvPicPr>
                <p:cNvPr id="16" name="Picture 15">
                  <a:extLst>
                    <a:ext uri="{FF2B5EF4-FFF2-40B4-BE49-F238E27FC236}">
                      <a16:creationId xmlns:a16="http://schemas.microsoft.com/office/drawing/2014/main" id="{EAA06E0D-1468-914E-BE32-750A94F0C41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t="86177"/>
                <a:stretch/>
              </p:blipFill>
              <p:spPr>
                <a:xfrm>
                  <a:off x="272562" y="2244461"/>
                  <a:ext cx="6019800" cy="602122"/>
                </a:xfrm>
                <a:prstGeom prst="rect">
                  <a:avLst/>
                </a:prstGeom>
              </p:spPr>
            </p:pic>
          </p:grp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195CDE18-AA94-224B-B5F0-6ED63BF9E107}"/>
                  </a:ext>
                </a:extLst>
              </p:cNvPr>
              <p:cNvSpPr/>
              <p:nvPr/>
            </p:nvSpPr>
            <p:spPr>
              <a:xfrm>
                <a:off x="272562" y="1133847"/>
                <a:ext cx="5873595" cy="171273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19CB1B0-4CB2-184F-8BB1-86BDE3F783E9}"/>
                </a:ext>
              </a:extLst>
            </p:cNvPr>
            <p:cNvSpPr/>
            <p:nvPr/>
          </p:nvSpPr>
          <p:spPr>
            <a:xfrm>
              <a:off x="2177160" y="1376582"/>
              <a:ext cx="616225" cy="223152"/>
            </a:xfrm>
            <a:prstGeom prst="rect">
              <a:avLst/>
            </a:prstGeom>
            <a:solidFill>
              <a:srgbClr val="FFFF00">
                <a:alpha val="50196"/>
              </a:srgb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184762E-104D-5C49-B4CF-FD5187F06359}"/>
              </a:ext>
            </a:extLst>
          </p:cNvPr>
          <p:cNvGrpSpPr/>
          <p:nvPr/>
        </p:nvGrpSpPr>
        <p:grpSpPr>
          <a:xfrm>
            <a:off x="1053704" y="2501598"/>
            <a:ext cx="7717820" cy="1460745"/>
            <a:chOff x="1043684" y="2321264"/>
            <a:chExt cx="7717820" cy="1460745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9793F53B-22EF-504C-B2E2-01EA4C7D2389}"/>
                </a:ext>
              </a:extLst>
            </p:cNvPr>
            <p:cNvGrpSpPr/>
            <p:nvPr/>
          </p:nvGrpSpPr>
          <p:grpSpPr>
            <a:xfrm>
              <a:off x="1043684" y="2321264"/>
              <a:ext cx="7717820" cy="1460745"/>
              <a:chOff x="1126667" y="2791105"/>
              <a:chExt cx="7717820" cy="1460745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3A3F58C5-7E79-FC4D-9AA1-0FDED6F63AB6}"/>
                  </a:ext>
                </a:extLst>
              </p:cNvPr>
              <p:cNvSpPr/>
              <p:nvPr/>
            </p:nvSpPr>
            <p:spPr>
              <a:xfrm>
                <a:off x="1126667" y="2791105"/>
                <a:ext cx="7717820" cy="146074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8B91FF67-4056-4C4D-96AB-5D9D2585337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1127" t="8577"/>
              <a:stretch/>
            </p:blipFill>
            <p:spPr>
              <a:xfrm>
                <a:off x="1212351" y="2832485"/>
                <a:ext cx="7521615" cy="1330914"/>
              </a:xfrm>
              <a:prstGeom prst="rect">
                <a:avLst/>
              </a:prstGeom>
            </p:spPr>
          </p:pic>
        </p:grp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164BFB0-1825-FC48-9FB4-3DAF06092B52}"/>
                </a:ext>
              </a:extLst>
            </p:cNvPr>
            <p:cNvSpPr/>
            <p:nvPr/>
          </p:nvSpPr>
          <p:spPr>
            <a:xfrm>
              <a:off x="3636553" y="2793948"/>
              <a:ext cx="713223" cy="159490"/>
            </a:xfrm>
            <a:prstGeom prst="rect">
              <a:avLst/>
            </a:prstGeom>
            <a:solidFill>
              <a:srgbClr val="FFFF00">
                <a:alpha val="50196"/>
              </a:srgb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47CEB34-795E-F24D-AE00-695F9A8B43C3}"/>
              </a:ext>
            </a:extLst>
          </p:cNvPr>
          <p:cNvGrpSpPr/>
          <p:nvPr/>
        </p:nvGrpSpPr>
        <p:grpSpPr>
          <a:xfrm>
            <a:off x="3579539" y="3348238"/>
            <a:ext cx="6498496" cy="1656506"/>
            <a:chOff x="3569519" y="3167904"/>
            <a:chExt cx="6498496" cy="1656506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AC7233D6-2DB7-A348-AC0C-F9B0CC25FC26}"/>
                </a:ext>
              </a:extLst>
            </p:cNvPr>
            <p:cNvGrpSpPr/>
            <p:nvPr/>
          </p:nvGrpSpPr>
          <p:grpSpPr>
            <a:xfrm>
              <a:off x="3569519" y="3167904"/>
              <a:ext cx="6498496" cy="1656506"/>
              <a:chOff x="3652502" y="3637745"/>
              <a:chExt cx="6498496" cy="1656506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C7F85914-6FEF-F24C-89F0-B882AE30603E}"/>
                  </a:ext>
                </a:extLst>
              </p:cNvPr>
              <p:cNvSpPr/>
              <p:nvPr/>
            </p:nvSpPr>
            <p:spPr>
              <a:xfrm>
                <a:off x="3652502" y="3637745"/>
                <a:ext cx="6498496" cy="165650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0040C6F0-B3CF-3142-9B40-706AD3A50E6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b="63655"/>
              <a:stretch/>
            </p:blipFill>
            <p:spPr>
              <a:xfrm>
                <a:off x="3667741" y="3647473"/>
                <a:ext cx="5685355" cy="801828"/>
              </a:xfrm>
              <a:prstGeom prst="rect">
                <a:avLst/>
              </a:prstGeom>
            </p:spPr>
          </p:pic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7DEE4A8D-3252-B645-AE8A-BEFBFCE4C22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t="48062"/>
              <a:stretch/>
            </p:blipFill>
            <p:spPr>
              <a:xfrm>
                <a:off x="3667741" y="4148419"/>
                <a:ext cx="5685355" cy="1145832"/>
              </a:xfrm>
              <a:prstGeom prst="rect">
                <a:avLst/>
              </a:prstGeom>
            </p:spPr>
          </p:pic>
        </p:grp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93E352A-9954-834C-8FCE-6E184AA4112C}"/>
                </a:ext>
              </a:extLst>
            </p:cNvPr>
            <p:cNvSpPr/>
            <p:nvPr/>
          </p:nvSpPr>
          <p:spPr>
            <a:xfrm>
              <a:off x="6693235" y="3850196"/>
              <a:ext cx="768216" cy="274819"/>
            </a:xfrm>
            <a:prstGeom prst="rect">
              <a:avLst/>
            </a:prstGeom>
            <a:solidFill>
              <a:srgbClr val="FFFF00">
                <a:alpha val="50196"/>
              </a:srgb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EBC11FA-89AC-7B46-B365-605628063016}"/>
              </a:ext>
            </a:extLst>
          </p:cNvPr>
          <p:cNvGrpSpPr/>
          <p:nvPr/>
        </p:nvGrpSpPr>
        <p:grpSpPr>
          <a:xfrm>
            <a:off x="7577045" y="4184095"/>
            <a:ext cx="4457111" cy="2143923"/>
            <a:chOff x="7650008" y="4473602"/>
            <a:chExt cx="4457111" cy="2143923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C32446F-21E7-5E43-8603-06E463DF340A}"/>
                </a:ext>
              </a:extLst>
            </p:cNvPr>
            <p:cNvSpPr/>
            <p:nvPr/>
          </p:nvSpPr>
          <p:spPr>
            <a:xfrm>
              <a:off x="7650008" y="4473602"/>
              <a:ext cx="4457111" cy="21439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767135D5-B87E-404A-813C-6660BD8A1B5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044" t="4600"/>
            <a:stretch/>
          </p:blipFill>
          <p:spPr>
            <a:xfrm>
              <a:off x="7690892" y="4505883"/>
              <a:ext cx="3874073" cy="858010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666B9A6C-A26B-5148-8277-8E620F272F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64" r="-1" b="7837"/>
            <a:stretch/>
          </p:blipFill>
          <p:spPr>
            <a:xfrm>
              <a:off x="7690892" y="5418555"/>
              <a:ext cx="4200321" cy="1145832"/>
            </a:xfrm>
            <a:prstGeom prst="rect">
              <a:avLst/>
            </a:prstGeom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5A7A4CD2-DEA4-6245-A291-333AF6F181AC}"/>
                </a:ext>
              </a:extLst>
            </p:cNvPr>
            <p:cNvSpPr/>
            <p:nvPr/>
          </p:nvSpPr>
          <p:spPr>
            <a:xfrm>
              <a:off x="10843846" y="5453724"/>
              <a:ext cx="926123" cy="161630"/>
            </a:xfrm>
            <a:prstGeom prst="rect">
              <a:avLst/>
            </a:prstGeom>
            <a:solidFill>
              <a:srgbClr val="FFFF00">
                <a:alpha val="50196"/>
              </a:srgb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F231396A-81D8-5A4D-8912-516339560A9B}"/>
                </a:ext>
              </a:extLst>
            </p:cNvPr>
            <p:cNvSpPr/>
            <p:nvPr/>
          </p:nvSpPr>
          <p:spPr>
            <a:xfrm>
              <a:off x="8844487" y="6239170"/>
              <a:ext cx="1436651" cy="161630"/>
            </a:xfrm>
            <a:prstGeom prst="rect">
              <a:avLst/>
            </a:prstGeom>
            <a:solidFill>
              <a:srgbClr val="FFFF00">
                <a:alpha val="50196"/>
              </a:srgb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84245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C2FF03-8403-9E41-B7C9-B75A9E8BC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Modern Fuzzing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FBE3091-BFCB-E447-9DB4-2521D96161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EFB757-5B11-FF4E-A98C-3F0AACA3201E}" type="datetime1">
              <a:rPr lang="en-US" smtClean="0"/>
              <a:t>4/21/23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8E603E-F498-6344-AC67-739329FFAD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Caroline Lemieux --- Expanding the Reach of Fuzzing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E448D4-59E0-174D-B1B8-D468CCDD7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9A0EA-CFA7-AC46-B8D1-7520C822D2F1}" type="slidenum">
              <a:rPr lang="en-US" smtClean="0"/>
              <a:t>28</a:t>
            </a:fld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525473C-CFE2-134C-84CC-4B26B9AE8984}"/>
              </a:ext>
            </a:extLst>
          </p:cNvPr>
          <p:cNvGrpSpPr/>
          <p:nvPr/>
        </p:nvGrpSpPr>
        <p:grpSpPr>
          <a:xfrm>
            <a:off x="199599" y="824299"/>
            <a:ext cx="6031867" cy="1732777"/>
            <a:chOff x="189579" y="643965"/>
            <a:chExt cx="6031867" cy="1732777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CCB75DD5-B85F-D043-BDD3-70488A4B7626}"/>
                </a:ext>
              </a:extLst>
            </p:cNvPr>
            <p:cNvGrpSpPr/>
            <p:nvPr/>
          </p:nvGrpSpPr>
          <p:grpSpPr>
            <a:xfrm>
              <a:off x="189579" y="643965"/>
              <a:ext cx="6031867" cy="1732777"/>
              <a:chOff x="272562" y="1113806"/>
              <a:chExt cx="6031867" cy="1732777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F529533D-DF44-6B4A-B6A3-0B06D56ED8BE}"/>
                  </a:ext>
                </a:extLst>
              </p:cNvPr>
              <p:cNvGrpSpPr/>
              <p:nvPr/>
            </p:nvGrpSpPr>
            <p:grpSpPr>
              <a:xfrm>
                <a:off x="272562" y="1113806"/>
                <a:ext cx="6031867" cy="1732777"/>
                <a:chOff x="272562" y="1113806"/>
                <a:chExt cx="6031867" cy="1732777"/>
              </a:xfrm>
            </p:grpSpPr>
            <p:pic>
              <p:nvPicPr>
                <p:cNvPr id="15" name="Picture 14">
                  <a:extLst>
                    <a:ext uri="{FF2B5EF4-FFF2-40B4-BE49-F238E27FC236}">
                      <a16:creationId xmlns:a16="http://schemas.microsoft.com/office/drawing/2014/main" id="{EB1D081D-D728-3841-AF0A-CA2602890EC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b="72355"/>
                <a:stretch/>
              </p:blipFill>
              <p:spPr>
                <a:xfrm>
                  <a:off x="284629" y="1113806"/>
                  <a:ext cx="6019800" cy="1204244"/>
                </a:xfrm>
                <a:prstGeom prst="rect">
                  <a:avLst/>
                </a:prstGeom>
              </p:spPr>
            </p:pic>
            <p:pic>
              <p:nvPicPr>
                <p:cNvPr id="16" name="Picture 15">
                  <a:extLst>
                    <a:ext uri="{FF2B5EF4-FFF2-40B4-BE49-F238E27FC236}">
                      <a16:creationId xmlns:a16="http://schemas.microsoft.com/office/drawing/2014/main" id="{EAA06E0D-1468-914E-BE32-750A94F0C41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t="86177"/>
                <a:stretch/>
              </p:blipFill>
              <p:spPr>
                <a:xfrm>
                  <a:off x="272562" y="2244461"/>
                  <a:ext cx="6019800" cy="602122"/>
                </a:xfrm>
                <a:prstGeom prst="rect">
                  <a:avLst/>
                </a:prstGeom>
              </p:spPr>
            </p:pic>
          </p:grp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195CDE18-AA94-224B-B5F0-6ED63BF9E107}"/>
                  </a:ext>
                </a:extLst>
              </p:cNvPr>
              <p:cNvSpPr/>
              <p:nvPr/>
            </p:nvSpPr>
            <p:spPr>
              <a:xfrm>
                <a:off x="272562" y="1133847"/>
                <a:ext cx="5873595" cy="171273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19CB1B0-4CB2-184F-8BB1-86BDE3F783E9}"/>
                </a:ext>
              </a:extLst>
            </p:cNvPr>
            <p:cNvSpPr/>
            <p:nvPr/>
          </p:nvSpPr>
          <p:spPr>
            <a:xfrm>
              <a:off x="2177160" y="1376582"/>
              <a:ext cx="616225" cy="223152"/>
            </a:xfrm>
            <a:prstGeom prst="rect">
              <a:avLst/>
            </a:prstGeom>
            <a:solidFill>
              <a:srgbClr val="FFFF00">
                <a:alpha val="50196"/>
              </a:srgb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184762E-104D-5C49-B4CF-FD5187F06359}"/>
              </a:ext>
            </a:extLst>
          </p:cNvPr>
          <p:cNvGrpSpPr/>
          <p:nvPr/>
        </p:nvGrpSpPr>
        <p:grpSpPr>
          <a:xfrm>
            <a:off x="1053704" y="2501598"/>
            <a:ext cx="7717820" cy="1460745"/>
            <a:chOff x="1043684" y="2321264"/>
            <a:chExt cx="7717820" cy="1460745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9793F53B-22EF-504C-B2E2-01EA4C7D2389}"/>
                </a:ext>
              </a:extLst>
            </p:cNvPr>
            <p:cNvGrpSpPr/>
            <p:nvPr/>
          </p:nvGrpSpPr>
          <p:grpSpPr>
            <a:xfrm>
              <a:off x="1043684" y="2321264"/>
              <a:ext cx="7717820" cy="1460745"/>
              <a:chOff x="1126667" y="2791105"/>
              <a:chExt cx="7717820" cy="1460745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3A3F58C5-7E79-FC4D-9AA1-0FDED6F63AB6}"/>
                  </a:ext>
                </a:extLst>
              </p:cNvPr>
              <p:cNvSpPr/>
              <p:nvPr/>
            </p:nvSpPr>
            <p:spPr>
              <a:xfrm>
                <a:off x="1126667" y="2791105"/>
                <a:ext cx="7717820" cy="146074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8B91FF67-4056-4C4D-96AB-5D9D2585337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1127" t="8577"/>
              <a:stretch/>
            </p:blipFill>
            <p:spPr>
              <a:xfrm>
                <a:off x="1212351" y="2832485"/>
                <a:ext cx="7521615" cy="1330914"/>
              </a:xfrm>
              <a:prstGeom prst="rect">
                <a:avLst/>
              </a:prstGeom>
            </p:spPr>
          </p:pic>
        </p:grp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164BFB0-1825-FC48-9FB4-3DAF06092B52}"/>
                </a:ext>
              </a:extLst>
            </p:cNvPr>
            <p:cNvSpPr/>
            <p:nvPr/>
          </p:nvSpPr>
          <p:spPr>
            <a:xfrm>
              <a:off x="3636553" y="2793948"/>
              <a:ext cx="713223" cy="159490"/>
            </a:xfrm>
            <a:prstGeom prst="rect">
              <a:avLst/>
            </a:prstGeom>
            <a:solidFill>
              <a:srgbClr val="FFFF00">
                <a:alpha val="50196"/>
              </a:srgb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47CEB34-795E-F24D-AE00-695F9A8B43C3}"/>
              </a:ext>
            </a:extLst>
          </p:cNvPr>
          <p:cNvGrpSpPr/>
          <p:nvPr/>
        </p:nvGrpSpPr>
        <p:grpSpPr>
          <a:xfrm>
            <a:off x="3579539" y="3348238"/>
            <a:ext cx="6498496" cy="1656506"/>
            <a:chOff x="3569519" y="3167904"/>
            <a:chExt cx="6498496" cy="1656506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AC7233D6-2DB7-A348-AC0C-F9B0CC25FC26}"/>
                </a:ext>
              </a:extLst>
            </p:cNvPr>
            <p:cNvGrpSpPr/>
            <p:nvPr/>
          </p:nvGrpSpPr>
          <p:grpSpPr>
            <a:xfrm>
              <a:off x="3569519" y="3167904"/>
              <a:ext cx="6498496" cy="1656506"/>
              <a:chOff x="3652502" y="3637745"/>
              <a:chExt cx="6498496" cy="1656506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C7F85914-6FEF-F24C-89F0-B882AE30603E}"/>
                  </a:ext>
                </a:extLst>
              </p:cNvPr>
              <p:cNvSpPr/>
              <p:nvPr/>
            </p:nvSpPr>
            <p:spPr>
              <a:xfrm>
                <a:off x="3652502" y="3637745"/>
                <a:ext cx="6498496" cy="165650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0040C6F0-B3CF-3142-9B40-706AD3A50E6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b="63655"/>
              <a:stretch/>
            </p:blipFill>
            <p:spPr>
              <a:xfrm>
                <a:off x="3667741" y="3647473"/>
                <a:ext cx="5685355" cy="801828"/>
              </a:xfrm>
              <a:prstGeom prst="rect">
                <a:avLst/>
              </a:prstGeom>
            </p:spPr>
          </p:pic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7DEE4A8D-3252-B645-AE8A-BEFBFCE4C22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48062"/>
              <a:stretch/>
            </p:blipFill>
            <p:spPr>
              <a:xfrm>
                <a:off x="3667741" y="4148419"/>
                <a:ext cx="5685355" cy="1145832"/>
              </a:xfrm>
              <a:prstGeom prst="rect">
                <a:avLst/>
              </a:prstGeom>
            </p:spPr>
          </p:pic>
        </p:grp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93E352A-9954-834C-8FCE-6E184AA4112C}"/>
                </a:ext>
              </a:extLst>
            </p:cNvPr>
            <p:cNvSpPr/>
            <p:nvPr/>
          </p:nvSpPr>
          <p:spPr>
            <a:xfrm>
              <a:off x="6693235" y="3850196"/>
              <a:ext cx="768216" cy="274819"/>
            </a:xfrm>
            <a:prstGeom prst="rect">
              <a:avLst/>
            </a:prstGeom>
            <a:solidFill>
              <a:srgbClr val="FFFF00">
                <a:alpha val="50196"/>
              </a:srgb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EBC11FA-89AC-7B46-B365-605628063016}"/>
              </a:ext>
            </a:extLst>
          </p:cNvPr>
          <p:cNvGrpSpPr/>
          <p:nvPr/>
        </p:nvGrpSpPr>
        <p:grpSpPr>
          <a:xfrm>
            <a:off x="7577045" y="4184095"/>
            <a:ext cx="4457111" cy="2143923"/>
            <a:chOff x="7650008" y="4473602"/>
            <a:chExt cx="4457111" cy="2143923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C32446F-21E7-5E43-8603-06E463DF340A}"/>
                </a:ext>
              </a:extLst>
            </p:cNvPr>
            <p:cNvSpPr/>
            <p:nvPr/>
          </p:nvSpPr>
          <p:spPr>
            <a:xfrm>
              <a:off x="7650008" y="4473602"/>
              <a:ext cx="4457111" cy="21439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767135D5-B87E-404A-813C-6660BD8A1B5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044" t="4600"/>
            <a:stretch/>
          </p:blipFill>
          <p:spPr>
            <a:xfrm>
              <a:off x="7690892" y="4505883"/>
              <a:ext cx="3874073" cy="858010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666B9A6C-A26B-5148-8277-8E620F272F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964" r="-1" b="7837"/>
            <a:stretch/>
          </p:blipFill>
          <p:spPr>
            <a:xfrm>
              <a:off x="7690892" y="5418555"/>
              <a:ext cx="4200321" cy="1145832"/>
            </a:xfrm>
            <a:prstGeom prst="rect">
              <a:avLst/>
            </a:prstGeom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5A7A4CD2-DEA4-6245-A291-333AF6F181AC}"/>
                </a:ext>
              </a:extLst>
            </p:cNvPr>
            <p:cNvSpPr/>
            <p:nvPr/>
          </p:nvSpPr>
          <p:spPr>
            <a:xfrm>
              <a:off x="10843846" y="5453724"/>
              <a:ext cx="926123" cy="161630"/>
            </a:xfrm>
            <a:prstGeom prst="rect">
              <a:avLst/>
            </a:prstGeom>
            <a:solidFill>
              <a:srgbClr val="FFFF00">
                <a:alpha val="50196"/>
              </a:srgb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F231396A-81D8-5A4D-8912-516339560A9B}"/>
                </a:ext>
              </a:extLst>
            </p:cNvPr>
            <p:cNvSpPr/>
            <p:nvPr/>
          </p:nvSpPr>
          <p:spPr>
            <a:xfrm>
              <a:off x="8844487" y="6239170"/>
              <a:ext cx="1436651" cy="161630"/>
            </a:xfrm>
            <a:prstGeom prst="rect">
              <a:avLst/>
            </a:prstGeom>
            <a:solidFill>
              <a:srgbClr val="FFFF00">
                <a:alpha val="50196"/>
              </a:srgb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89DA6699-8045-2549-8650-414ED6581B3A}"/>
              </a:ext>
            </a:extLst>
          </p:cNvPr>
          <p:cNvGrpSpPr/>
          <p:nvPr/>
        </p:nvGrpSpPr>
        <p:grpSpPr>
          <a:xfrm>
            <a:off x="189412" y="362771"/>
            <a:ext cx="5162787" cy="4600819"/>
            <a:chOff x="-1456117" y="631094"/>
            <a:chExt cx="8124235" cy="7239914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E36624FD-5FB5-724C-BB5A-6AADB6D5840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-1456117" y="1013008"/>
              <a:ext cx="8124235" cy="6858000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412307AD-5683-6444-B24D-03D6D140F88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-1456117" y="631094"/>
              <a:ext cx="8117768" cy="413530"/>
            </a:xfrm>
            <a:prstGeom prst="rect">
              <a:avLst/>
            </a:prstGeom>
          </p:spPr>
        </p:pic>
      </p:grpSp>
      <p:pic>
        <p:nvPicPr>
          <p:cNvPr id="37" name="Picture 36">
            <a:extLst>
              <a:ext uri="{FF2B5EF4-FFF2-40B4-BE49-F238E27FC236}">
                <a16:creationId xmlns:a16="http://schemas.microsoft.com/office/drawing/2014/main" id="{2FB0875E-1925-E943-8F32-5AADBE6D207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69810" y="795539"/>
            <a:ext cx="5409237" cy="5341312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AEF3BCB1-B8C6-4043-86A5-AB8AA0331CC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49870" y="1158776"/>
            <a:ext cx="5358680" cy="5334099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5B2B3CA2-2EDE-0341-8FC1-4842AA1F8CC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97114" y="266180"/>
            <a:ext cx="6544167" cy="5032638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83661F88-0D5D-2543-9E7E-B22E43C2EFB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794623" y="923521"/>
            <a:ext cx="6473883" cy="5032638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A81475F7-3206-7F41-9C19-3C772B785EA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480397" y="2885898"/>
            <a:ext cx="6523466" cy="3291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568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0EDCB7-7775-804D-AD4B-F0B0576F15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B39DB-C22E-0B44-A22C-E75261AFA170}" type="datetime1">
              <a:rPr lang="en-US" smtClean="0"/>
              <a:t>4/21/23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9DCBDB-F4A8-B342-88C8-012E984A46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Caroline Lemieux --- Expanding the Reach of Fuzzing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7330F0-9362-B743-9639-3EE57694D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9A0EA-CFA7-AC46-B8D1-7520C822D2F1}" type="slidenum">
              <a:rPr lang="en-US" smtClean="0"/>
              <a:t>2</a:t>
            </a:fld>
            <a:endParaRPr lang="en-US"/>
          </a:p>
        </p:txBody>
      </p:sp>
      <p:sp>
        <p:nvSpPr>
          <p:cNvPr id="58" name="Oval Callout 57">
            <a:extLst>
              <a:ext uri="{FF2B5EF4-FFF2-40B4-BE49-F238E27FC236}">
                <a16:creationId xmlns:a16="http://schemas.microsoft.com/office/drawing/2014/main" id="{15347AD2-83D9-A242-8AA4-37809D8198F3}"/>
              </a:ext>
            </a:extLst>
          </p:cNvPr>
          <p:cNvSpPr/>
          <p:nvPr/>
        </p:nvSpPr>
        <p:spPr>
          <a:xfrm>
            <a:off x="5596170" y="3482149"/>
            <a:ext cx="1225436" cy="1325563"/>
          </a:xfrm>
          <a:prstGeom prst="wedgeEllipseCallout">
            <a:avLst>
              <a:gd name="adj1" fmla="val 300"/>
              <a:gd name="adj2" fmla="val 100125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9" name="Content Placeholder 7" descr="Document">
            <a:extLst>
              <a:ext uri="{FF2B5EF4-FFF2-40B4-BE49-F238E27FC236}">
                <a16:creationId xmlns:a16="http://schemas.microsoft.com/office/drawing/2014/main" id="{BD3F03EE-94CD-5441-8EBA-FF354A3A0F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36399" y="3553925"/>
            <a:ext cx="1144979" cy="1144979"/>
          </a:xfrm>
          <a:prstGeom prst="rect">
            <a:avLst/>
          </a:prstGeom>
        </p:spPr>
      </p:pic>
      <p:pic>
        <p:nvPicPr>
          <p:cNvPr id="60" name="Graphic 59" descr="Bug">
            <a:extLst>
              <a:ext uri="{FF2B5EF4-FFF2-40B4-BE49-F238E27FC236}">
                <a16:creationId xmlns:a16="http://schemas.microsoft.com/office/drawing/2014/main" id="{B30C9CCE-9FC3-A44F-ACBE-C420C0AEB6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51205" y="4006523"/>
            <a:ext cx="130165" cy="130165"/>
          </a:xfrm>
          <a:prstGeom prst="rect">
            <a:avLst/>
          </a:prstGeom>
        </p:spPr>
      </p:pic>
      <p:pic>
        <p:nvPicPr>
          <p:cNvPr id="61" name="Graphic 60" descr="Bug">
            <a:extLst>
              <a:ext uri="{FF2B5EF4-FFF2-40B4-BE49-F238E27FC236}">
                <a16:creationId xmlns:a16="http://schemas.microsoft.com/office/drawing/2014/main" id="{337E339D-7764-F549-96B2-077C47DD8DE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91230" y="4114010"/>
            <a:ext cx="182880" cy="182880"/>
          </a:xfrm>
          <a:prstGeom prst="rect">
            <a:avLst/>
          </a:prstGeom>
        </p:spPr>
      </p:pic>
      <p:pic>
        <p:nvPicPr>
          <p:cNvPr id="62" name="Graphic 61" descr="Bug">
            <a:extLst>
              <a:ext uri="{FF2B5EF4-FFF2-40B4-BE49-F238E27FC236}">
                <a16:creationId xmlns:a16="http://schemas.microsoft.com/office/drawing/2014/main" id="{E1091DB0-DDB4-2445-9675-A40176F3439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283849" y="4343403"/>
            <a:ext cx="182880" cy="182880"/>
          </a:xfrm>
          <a:prstGeom prst="rect">
            <a:avLst/>
          </a:prstGeom>
        </p:spPr>
      </p:pic>
      <p:pic>
        <p:nvPicPr>
          <p:cNvPr id="63" name="Graphic 62" descr="Monitor">
            <a:extLst>
              <a:ext uri="{FF2B5EF4-FFF2-40B4-BE49-F238E27FC236}">
                <a16:creationId xmlns:a16="http://schemas.microsoft.com/office/drawing/2014/main" id="{3B7AC1A3-DA5D-1C4A-88C1-83F46388B7F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743562" y="5407526"/>
            <a:ext cx="914400" cy="914400"/>
          </a:xfrm>
          <a:prstGeom prst="rect">
            <a:avLst/>
          </a:prstGeom>
        </p:spPr>
      </p:pic>
      <p:pic>
        <p:nvPicPr>
          <p:cNvPr id="64" name="Graphic 63" descr="Laptop">
            <a:extLst>
              <a:ext uri="{FF2B5EF4-FFF2-40B4-BE49-F238E27FC236}">
                <a16:creationId xmlns:a16="http://schemas.microsoft.com/office/drawing/2014/main" id="{2FA08B7D-DBC0-434B-8D23-E1F3F6711D5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083752" y="5409550"/>
            <a:ext cx="914400" cy="914400"/>
          </a:xfrm>
          <a:prstGeom prst="rect">
            <a:avLst/>
          </a:prstGeom>
        </p:spPr>
      </p:pic>
      <p:pic>
        <p:nvPicPr>
          <p:cNvPr id="65" name="Graphic 64" descr="Car">
            <a:extLst>
              <a:ext uri="{FF2B5EF4-FFF2-40B4-BE49-F238E27FC236}">
                <a16:creationId xmlns:a16="http://schemas.microsoft.com/office/drawing/2014/main" id="{A986E79C-CEFF-DF40-BDF1-ABEFD0A756F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403372" y="5407526"/>
            <a:ext cx="914400" cy="914400"/>
          </a:xfrm>
          <a:prstGeom prst="rect">
            <a:avLst/>
          </a:prstGeom>
        </p:spPr>
      </p:pic>
      <p:pic>
        <p:nvPicPr>
          <p:cNvPr id="66" name="Graphic 65" descr="Server">
            <a:extLst>
              <a:ext uri="{FF2B5EF4-FFF2-40B4-BE49-F238E27FC236}">
                <a16:creationId xmlns:a16="http://schemas.microsoft.com/office/drawing/2014/main" id="{C0B72665-4F7D-6B48-A539-04CBB9DCEA2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64132" y="5407526"/>
            <a:ext cx="914400" cy="914400"/>
          </a:xfrm>
          <a:prstGeom prst="rect">
            <a:avLst/>
          </a:prstGeom>
        </p:spPr>
      </p:pic>
      <p:pic>
        <p:nvPicPr>
          <p:cNvPr id="67" name="Graphic 66" descr="Smart Phone">
            <a:extLst>
              <a:ext uri="{FF2B5EF4-FFF2-40B4-BE49-F238E27FC236}">
                <a16:creationId xmlns:a16="http://schemas.microsoft.com/office/drawing/2014/main" id="{BF5F72D3-924A-0A48-9CAB-16452A74C3C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423942" y="5411022"/>
            <a:ext cx="914400" cy="914400"/>
          </a:xfrm>
          <a:prstGeom prst="rect">
            <a:avLst/>
          </a:prstGeom>
        </p:spPr>
      </p:pic>
      <p:pic>
        <p:nvPicPr>
          <p:cNvPr id="68" name="Graphic 67" descr="Classroom">
            <a:extLst>
              <a:ext uri="{FF2B5EF4-FFF2-40B4-BE49-F238E27FC236}">
                <a16:creationId xmlns:a16="http://schemas.microsoft.com/office/drawing/2014/main" id="{2A134C9E-12BD-7645-AF34-0A3EC990E4E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9063182" y="5407526"/>
            <a:ext cx="914400" cy="914400"/>
          </a:xfrm>
          <a:prstGeom prst="rect">
            <a:avLst/>
          </a:prstGeom>
        </p:spPr>
      </p:pic>
      <p:pic>
        <p:nvPicPr>
          <p:cNvPr id="69" name="Graphic 68" descr="Building">
            <a:extLst>
              <a:ext uri="{FF2B5EF4-FFF2-40B4-BE49-F238E27FC236}">
                <a16:creationId xmlns:a16="http://schemas.microsoft.com/office/drawing/2014/main" id="{96D70C1C-2DDA-AC4B-95B7-CB2A4DB6533C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0722992" y="5407526"/>
            <a:ext cx="914400" cy="914400"/>
          </a:xfrm>
          <a:prstGeom prst="rect">
            <a:avLst/>
          </a:prstGeom>
        </p:spPr>
      </p:pic>
      <p:sp>
        <p:nvSpPr>
          <p:cNvPr id="70" name="Oval Callout 69">
            <a:extLst>
              <a:ext uri="{FF2B5EF4-FFF2-40B4-BE49-F238E27FC236}">
                <a16:creationId xmlns:a16="http://schemas.microsoft.com/office/drawing/2014/main" id="{663876DC-8A00-C045-BE02-050136804988}"/>
              </a:ext>
            </a:extLst>
          </p:cNvPr>
          <p:cNvSpPr/>
          <p:nvPr/>
        </p:nvSpPr>
        <p:spPr>
          <a:xfrm>
            <a:off x="7231601" y="3482149"/>
            <a:ext cx="1225436" cy="1325563"/>
          </a:xfrm>
          <a:prstGeom prst="wedgeEllipseCallout">
            <a:avLst>
              <a:gd name="adj1" fmla="val 300"/>
              <a:gd name="adj2" fmla="val 100125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" name="Content Placeholder 7" descr="Document">
            <a:extLst>
              <a:ext uri="{FF2B5EF4-FFF2-40B4-BE49-F238E27FC236}">
                <a16:creationId xmlns:a16="http://schemas.microsoft.com/office/drawing/2014/main" id="{F11B4B26-D4FA-A947-8237-74B59CF3E5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71830" y="3553925"/>
            <a:ext cx="1144979" cy="1144979"/>
          </a:xfrm>
          <a:prstGeom prst="rect">
            <a:avLst/>
          </a:prstGeom>
        </p:spPr>
      </p:pic>
      <p:pic>
        <p:nvPicPr>
          <p:cNvPr id="72" name="Graphic 71" descr="Bug">
            <a:extLst>
              <a:ext uri="{FF2B5EF4-FFF2-40B4-BE49-F238E27FC236}">
                <a16:creationId xmlns:a16="http://schemas.microsoft.com/office/drawing/2014/main" id="{017AC5F4-EB37-2F44-A58A-FE0DE6C0C5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86636" y="4006523"/>
            <a:ext cx="130165" cy="130165"/>
          </a:xfrm>
          <a:prstGeom prst="rect">
            <a:avLst/>
          </a:prstGeom>
        </p:spPr>
      </p:pic>
      <p:pic>
        <p:nvPicPr>
          <p:cNvPr id="73" name="Graphic 72" descr="Bug">
            <a:extLst>
              <a:ext uri="{FF2B5EF4-FFF2-40B4-BE49-F238E27FC236}">
                <a16:creationId xmlns:a16="http://schemas.microsoft.com/office/drawing/2014/main" id="{427BACE8-6F10-9349-8AFD-AF38B87A46A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556462" y="4144930"/>
            <a:ext cx="182880" cy="182880"/>
          </a:xfrm>
          <a:prstGeom prst="rect">
            <a:avLst/>
          </a:prstGeom>
        </p:spPr>
      </p:pic>
      <p:pic>
        <p:nvPicPr>
          <p:cNvPr id="74" name="Graphic 73" descr="Bug">
            <a:extLst>
              <a:ext uri="{FF2B5EF4-FFF2-40B4-BE49-F238E27FC236}">
                <a16:creationId xmlns:a16="http://schemas.microsoft.com/office/drawing/2014/main" id="{AA188727-FF9A-A741-82EF-D04F972268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49082" y="4374324"/>
            <a:ext cx="130165" cy="130165"/>
          </a:xfrm>
          <a:prstGeom prst="rect">
            <a:avLst/>
          </a:prstGeom>
        </p:spPr>
      </p:pic>
      <p:sp>
        <p:nvSpPr>
          <p:cNvPr id="75" name="Oval Callout 74">
            <a:extLst>
              <a:ext uri="{FF2B5EF4-FFF2-40B4-BE49-F238E27FC236}">
                <a16:creationId xmlns:a16="http://schemas.microsoft.com/office/drawing/2014/main" id="{1178063B-4CE9-A544-8EA3-6B62D4C26B62}"/>
              </a:ext>
            </a:extLst>
          </p:cNvPr>
          <p:cNvSpPr/>
          <p:nvPr/>
        </p:nvSpPr>
        <p:spPr>
          <a:xfrm>
            <a:off x="3920510" y="3475137"/>
            <a:ext cx="1225436" cy="1325563"/>
          </a:xfrm>
          <a:prstGeom prst="wedgeEllipseCallout">
            <a:avLst>
              <a:gd name="adj1" fmla="val 300"/>
              <a:gd name="adj2" fmla="val 100125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6" name="Content Placeholder 7" descr="Document">
            <a:extLst>
              <a:ext uri="{FF2B5EF4-FFF2-40B4-BE49-F238E27FC236}">
                <a16:creationId xmlns:a16="http://schemas.microsoft.com/office/drawing/2014/main" id="{F1D4BB97-FB83-9C4B-924E-9BFE51F6AE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60739" y="3546913"/>
            <a:ext cx="1144979" cy="1144979"/>
          </a:xfrm>
          <a:prstGeom prst="rect">
            <a:avLst/>
          </a:prstGeom>
        </p:spPr>
      </p:pic>
      <p:pic>
        <p:nvPicPr>
          <p:cNvPr id="77" name="Graphic 76" descr="Bug">
            <a:extLst>
              <a:ext uri="{FF2B5EF4-FFF2-40B4-BE49-F238E27FC236}">
                <a16:creationId xmlns:a16="http://schemas.microsoft.com/office/drawing/2014/main" id="{8978709A-4B1B-A645-8342-778655B0B7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75545" y="3999511"/>
            <a:ext cx="130165" cy="130165"/>
          </a:xfrm>
          <a:prstGeom prst="rect">
            <a:avLst/>
          </a:prstGeom>
        </p:spPr>
      </p:pic>
      <p:pic>
        <p:nvPicPr>
          <p:cNvPr id="78" name="Graphic 77" descr="Bug">
            <a:extLst>
              <a:ext uri="{FF2B5EF4-FFF2-40B4-BE49-F238E27FC236}">
                <a16:creationId xmlns:a16="http://schemas.microsoft.com/office/drawing/2014/main" id="{01D45566-BAD6-2843-B69C-092F3B7CF4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45372" y="4137919"/>
            <a:ext cx="130165" cy="130165"/>
          </a:xfrm>
          <a:prstGeom prst="rect">
            <a:avLst/>
          </a:prstGeom>
        </p:spPr>
      </p:pic>
      <p:pic>
        <p:nvPicPr>
          <p:cNvPr id="79" name="Graphic 78" descr="Bug">
            <a:extLst>
              <a:ext uri="{FF2B5EF4-FFF2-40B4-BE49-F238E27FC236}">
                <a16:creationId xmlns:a16="http://schemas.microsoft.com/office/drawing/2014/main" id="{2AD96061-738D-8F4E-B4E5-0A695B2C9B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628105" y="4296890"/>
            <a:ext cx="182880" cy="182880"/>
          </a:xfrm>
          <a:prstGeom prst="rect">
            <a:avLst/>
          </a:prstGeom>
        </p:spPr>
      </p:pic>
      <p:sp>
        <p:nvSpPr>
          <p:cNvPr id="80" name="Oval Callout 79">
            <a:extLst>
              <a:ext uri="{FF2B5EF4-FFF2-40B4-BE49-F238E27FC236}">
                <a16:creationId xmlns:a16="http://schemas.microsoft.com/office/drawing/2014/main" id="{CA77636F-1D58-6349-B229-A46780FAAA93}"/>
              </a:ext>
            </a:extLst>
          </p:cNvPr>
          <p:cNvSpPr/>
          <p:nvPr/>
        </p:nvSpPr>
        <p:spPr>
          <a:xfrm>
            <a:off x="8913623" y="3503943"/>
            <a:ext cx="1225436" cy="1325563"/>
          </a:xfrm>
          <a:prstGeom prst="wedgeEllipseCallout">
            <a:avLst>
              <a:gd name="adj1" fmla="val 300"/>
              <a:gd name="adj2" fmla="val 100125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1" name="Content Placeholder 7" descr="Document">
            <a:extLst>
              <a:ext uri="{FF2B5EF4-FFF2-40B4-BE49-F238E27FC236}">
                <a16:creationId xmlns:a16="http://schemas.microsoft.com/office/drawing/2014/main" id="{A48647EA-9E37-F147-A3FB-B76002664C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53852" y="3575719"/>
            <a:ext cx="1144979" cy="1144979"/>
          </a:xfrm>
          <a:prstGeom prst="rect">
            <a:avLst/>
          </a:prstGeom>
        </p:spPr>
      </p:pic>
      <p:pic>
        <p:nvPicPr>
          <p:cNvPr id="82" name="Graphic 81" descr="Bug">
            <a:extLst>
              <a:ext uri="{FF2B5EF4-FFF2-40B4-BE49-F238E27FC236}">
                <a16:creationId xmlns:a16="http://schemas.microsoft.com/office/drawing/2014/main" id="{B7033155-6749-2240-B92A-4F453AA6AD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68658" y="4028317"/>
            <a:ext cx="130165" cy="130165"/>
          </a:xfrm>
          <a:prstGeom prst="rect">
            <a:avLst/>
          </a:prstGeom>
        </p:spPr>
      </p:pic>
      <p:pic>
        <p:nvPicPr>
          <p:cNvPr id="83" name="Graphic 82" descr="Bug">
            <a:extLst>
              <a:ext uri="{FF2B5EF4-FFF2-40B4-BE49-F238E27FC236}">
                <a16:creationId xmlns:a16="http://schemas.microsoft.com/office/drawing/2014/main" id="{2ACE2E24-6FB7-3D44-89C3-ED55F2414B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238485" y="4166725"/>
            <a:ext cx="130165" cy="130165"/>
          </a:xfrm>
          <a:prstGeom prst="rect">
            <a:avLst/>
          </a:prstGeom>
        </p:spPr>
      </p:pic>
      <p:pic>
        <p:nvPicPr>
          <p:cNvPr id="84" name="Graphic 83" descr="Bug">
            <a:extLst>
              <a:ext uri="{FF2B5EF4-FFF2-40B4-BE49-F238E27FC236}">
                <a16:creationId xmlns:a16="http://schemas.microsoft.com/office/drawing/2014/main" id="{F54A1749-E0DF-F649-B5CA-E78733B19C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31104" y="4396118"/>
            <a:ext cx="130165" cy="130165"/>
          </a:xfrm>
          <a:prstGeom prst="rect">
            <a:avLst/>
          </a:prstGeom>
        </p:spPr>
      </p:pic>
      <p:sp>
        <p:nvSpPr>
          <p:cNvPr id="85" name="Oval Callout 84">
            <a:extLst>
              <a:ext uri="{FF2B5EF4-FFF2-40B4-BE49-F238E27FC236}">
                <a16:creationId xmlns:a16="http://schemas.microsoft.com/office/drawing/2014/main" id="{6AF093B5-0021-FF45-9E44-F1FE363EC12D}"/>
              </a:ext>
            </a:extLst>
          </p:cNvPr>
          <p:cNvSpPr/>
          <p:nvPr/>
        </p:nvSpPr>
        <p:spPr>
          <a:xfrm>
            <a:off x="10535033" y="3534868"/>
            <a:ext cx="1225436" cy="1325563"/>
          </a:xfrm>
          <a:prstGeom prst="wedgeEllipseCallout">
            <a:avLst>
              <a:gd name="adj1" fmla="val 300"/>
              <a:gd name="adj2" fmla="val 100125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6" name="Content Placeholder 7" descr="Document">
            <a:extLst>
              <a:ext uri="{FF2B5EF4-FFF2-40B4-BE49-F238E27FC236}">
                <a16:creationId xmlns:a16="http://schemas.microsoft.com/office/drawing/2014/main" id="{853614A3-4E14-8D4F-BC52-9703CC301B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75262" y="3606644"/>
            <a:ext cx="1144979" cy="1144979"/>
          </a:xfrm>
          <a:prstGeom prst="rect">
            <a:avLst/>
          </a:prstGeom>
        </p:spPr>
      </p:pic>
      <p:pic>
        <p:nvPicPr>
          <p:cNvPr id="87" name="Graphic 86" descr="Bug">
            <a:extLst>
              <a:ext uri="{FF2B5EF4-FFF2-40B4-BE49-F238E27FC236}">
                <a16:creationId xmlns:a16="http://schemas.microsoft.com/office/drawing/2014/main" id="{0CE21F2C-CD75-254F-9972-BEC279E9580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290067" y="4059241"/>
            <a:ext cx="182880" cy="182880"/>
          </a:xfrm>
          <a:prstGeom prst="rect">
            <a:avLst/>
          </a:prstGeom>
        </p:spPr>
      </p:pic>
      <p:pic>
        <p:nvPicPr>
          <p:cNvPr id="88" name="Graphic 87" descr="Bug">
            <a:extLst>
              <a:ext uri="{FF2B5EF4-FFF2-40B4-BE49-F238E27FC236}">
                <a16:creationId xmlns:a16="http://schemas.microsoft.com/office/drawing/2014/main" id="{AD4EDFBE-E587-F64F-B0FA-D4AA8D8F1C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859895" y="4197650"/>
            <a:ext cx="130165" cy="130165"/>
          </a:xfrm>
          <a:prstGeom prst="rect">
            <a:avLst/>
          </a:prstGeom>
        </p:spPr>
      </p:pic>
      <p:pic>
        <p:nvPicPr>
          <p:cNvPr id="89" name="Graphic 88" descr="Bug">
            <a:extLst>
              <a:ext uri="{FF2B5EF4-FFF2-40B4-BE49-F238E27FC236}">
                <a16:creationId xmlns:a16="http://schemas.microsoft.com/office/drawing/2014/main" id="{5D7CC3A9-8E65-D24D-AEEB-537C6E0EC5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252514" y="4427043"/>
            <a:ext cx="130165" cy="130165"/>
          </a:xfrm>
          <a:prstGeom prst="rect">
            <a:avLst/>
          </a:prstGeom>
        </p:spPr>
      </p:pic>
      <p:sp>
        <p:nvSpPr>
          <p:cNvPr id="90" name="Oval Callout 89">
            <a:extLst>
              <a:ext uri="{FF2B5EF4-FFF2-40B4-BE49-F238E27FC236}">
                <a16:creationId xmlns:a16="http://schemas.microsoft.com/office/drawing/2014/main" id="{FF2ED199-63A9-F543-B5D3-97AB5C68DE86}"/>
              </a:ext>
            </a:extLst>
          </p:cNvPr>
          <p:cNvSpPr/>
          <p:nvPr/>
        </p:nvSpPr>
        <p:spPr>
          <a:xfrm>
            <a:off x="2256139" y="3485428"/>
            <a:ext cx="1225436" cy="1325563"/>
          </a:xfrm>
          <a:prstGeom prst="wedgeEllipseCallout">
            <a:avLst>
              <a:gd name="adj1" fmla="val 300"/>
              <a:gd name="adj2" fmla="val 100125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1" name="Content Placeholder 7" descr="Document">
            <a:extLst>
              <a:ext uri="{FF2B5EF4-FFF2-40B4-BE49-F238E27FC236}">
                <a16:creationId xmlns:a16="http://schemas.microsoft.com/office/drawing/2014/main" id="{66769CBE-ABA4-6348-9F89-7A75654B3A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96368" y="3557204"/>
            <a:ext cx="1144979" cy="1144979"/>
          </a:xfrm>
          <a:prstGeom prst="rect">
            <a:avLst/>
          </a:prstGeom>
        </p:spPr>
      </p:pic>
      <p:pic>
        <p:nvPicPr>
          <p:cNvPr id="92" name="Graphic 91" descr="Bug">
            <a:extLst>
              <a:ext uri="{FF2B5EF4-FFF2-40B4-BE49-F238E27FC236}">
                <a16:creationId xmlns:a16="http://schemas.microsoft.com/office/drawing/2014/main" id="{C81B7E0D-8A70-D94E-AA50-D1DDB8F9518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011173" y="3989253"/>
            <a:ext cx="182880" cy="182880"/>
          </a:xfrm>
          <a:prstGeom prst="rect">
            <a:avLst/>
          </a:prstGeom>
        </p:spPr>
      </p:pic>
      <p:pic>
        <p:nvPicPr>
          <p:cNvPr id="93" name="Graphic 92" descr="Bug">
            <a:extLst>
              <a:ext uri="{FF2B5EF4-FFF2-40B4-BE49-F238E27FC236}">
                <a16:creationId xmlns:a16="http://schemas.microsoft.com/office/drawing/2014/main" id="{AD67CC36-CAB9-4746-AE22-331BF58F07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81001" y="4148210"/>
            <a:ext cx="130165" cy="130165"/>
          </a:xfrm>
          <a:prstGeom prst="rect">
            <a:avLst/>
          </a:prstGeom>
        </p:spPr>
      </p:pic>
      <p:pic>
        <p:nvPicPr>
          <p:cNvPr id="94" name="Graphic 93" descr="Bug">
            <a:extLst>
              <a:ext uri="{FF2B5EF4-FFF2-40B4-BE49-F238E27FC236}">
                <a16:creationId xmlns:a16="http://schemas.microsoft.com/office/drawing/2014/main" id="{F217B668-4832-B94E-A8A2-01148200D46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973619" y="4357054"/>
            <a:ext cx="182880" cy="182880"/>
          </a:xfrm>
          <a:prstGeom prst="rect">
            <a:avLst/>
          </a:prstGeom>
        </p:spPr>
      </p:pic>
      <p:sp>
        <p:nvSpPr>
          <p:cNvPr id="95" name="Oval Callout 94">
            <a:extLst>
              <a:ext uri="{FF2B5EF4-FFF2-40B4-BE49-F238E27FC236}">
                <a16:creationId xmlns:a16="http://schemas.microsoft.com/office/drawing/2014/main" id="{2E2B0AA9-4CAE-2D4A-87D8-E9536F2AF9C9}"/>
              </a:ext>
            </a:extLst>
          </p:cNvPr>
          <p:cNvSpPr/>
          <p:nvPr/>
        </p:nvSpPr>
        <p:spPr>
          <a:xfrm>
            <a:off x="589221" y="3488137"/>
            <a:ext cx="1225436" cy="1325563"/>
          </a:xfrm>
          <a:prstGeom prst="wedgeEllipseCallout">
            <a:avLst>
              <a:gd name="adj1" fmla="val 300"/>
              <a:gd name="adj2" fmla="val 100125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6" name="Content Placeholder 7" descr="Document">
            <a:extLst>
              <a:ext uri="{FF2B5EF4-FFF2-40B4-BE49-F238E27FC236}">
                <a16:creationId xmlns:a16="http://schemas.microsoft.com/office/drawing/2014/main" id="{07FF0C22-7DDB-544B-9FE3-5FCBBC535D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9450" y="3559913"/>
            <a:ext cx="1144979" cy="1144979"/>
          </a:xfrm>
          <a:prstGeom prst="rect">
            <a:avLst/>
          </a:prstGeom>
        </p:spPr>
      </p:pic>
      <p:pic>
        <p:nvPicPr>
          <p:cNvPr id="97" name="Graphic 96" descr="Bug">
            <a:extLst>
              <a:ext uri="{FF2B5EF4-FFF2-40B4-BE49-F238E27FC236}">
                <a16:creationId xmlns:a16="http://schemas.microsoft.com/office/drawing/2014/main" id="{F0A5F015-DE99-8140-9A7B-A5FAF1D253A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00303" y="3991959"/>
            <a:ext cx="182880" cy="182880"/>
          </a:xfrm>
          <a:prstGeom prst="rect">
            <a:avLst/>
          </a:prstGeom>
        </p:spPr>
      </p:pic>
      <p:pic>
        <p:nvPicPr>
          <p:cNvPr id="98" name="Graphic 97" descr="Bug">
            <a:extLst>
              <a:ext uri="{FF2B5EF4-FFF2-40B4-BE49-F238E27FC236}">
                <a16:creationId xmlns:a16="http://schemas.microsoft.com/office/drawing/2014/main" id="{5233D71E-AB87-1845-8B50-8BF995E16FB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14082" y="4150918"/>
            <a:ext cx="182880" cy="182880"/>
          </a:xfrm>
          <a:prstGeom prst="rect">
            <a:avLst/>
          </a:prstGeom>
        </p:spPr>
      </p:pic>
      <p:pic>
        <p:nvPicPr>
          <p:cNvPr id="99" name="Graphic 98" descr="Bug">
            <a:extLst>
              <a:ext uri="{FF2B5EF4-FFF2-40B4-BE49-F238E27FC236}">
                <a16:creationId xmlns:a16="http://schemas.microsoft.com/office/drawing/2014/main" id="{057FF382-F675-C34D-BA89-C70A3F476F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06702" y="4380312"/>
            <a:ext cx="130165" cy="13016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0B2BE8E-C801-5C44-A641-01A5CA71A5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Bugs Have Increasing Consequences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C16836A-EA35-3F47-BFA3-A7E32E776B8E}"/>
              </a:ext>
            </a:extLst>
          </p:cNvPr>
          <p:cNvPicPr>
            <a:picLocks noChangeAspect="1"/>
          </p:cNvPicPr>
          <p:nvPr/>
        </p:nvPicPr>
        <p:blipFill rotWithShape="1">
          <a:blip r:embed="rId22"/>
          <a:srcRect b="7457"/>
          <a:stretch/>
        </p:blipFill>
        <p:spPr>
          <a:xfrm>
            <a:off x="5046892" y="-2511968"/>
            <a:ext cx="7283885" cy="708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0703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000"/>
                            </p:stCondLst>
                            <p:childTnLst>
                              <p:par>
                                <p:cTn id="7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 animBg="1"/>
      <p:bldP spid="75" grpId="0" animBg="1"/>
      <p:bldP spid="80" grpId="0" animBg="1"/>
      <p:bldP spid="85" grpId="0" animBg="1"/>
      <p:bldP spid="90" grpId="0" animBg="1"/>
      <p:bldP spid="95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C2FF03-8403-9E41-B7C9-B75A9E8BC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6603"/>
            <a:ext cx="10515600" cy="867901"/>
          </a:xfrm>
        </p:spPr>
        <p:txBody>
          <a:bodyPr/>
          <a:lstStyle/>
          <a:p>
            <a:r>
              <a:rPr lang="en-US" dirty="0"/>
              <a:t>OpenSSL Case Study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26BDDA1-6B3B-774F-9B2F-FA1E6FB744C9}"/>
              </a:ext>
            </a:extLst>
          </p:cNvPr>
          <p:cNvSpPr/>
          <p:nvPr/>
        </p:nvSpPr>
        <p:spPr>
          <a:xfrm>
            <a:off x="1424914" y="1529323"/>
            <a:ext cx="4020047" cy="4796118"/>
          </a:xfrm>
          <a:prstGeom prst="roundRect">
            <a:avLst>
              <a:gd name="adj" fmla="val 5711"/>
            </a:avLst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7620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6" descr="Heartbleed Bug">
            <a:extLst>
              <a:ext uri="{FF2B5EF4-FFF2-40B4-BE49-F238E27FC236}">
                <a16:creationId xmlns:a16="http://schemas.microsoft.com/office/drawing/2014/main" id="{BB4317F3-31E2-1347-A4A1-B71E6CFEA6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1960" y="1916010"/>
            <a:ext cx="1249224" cy="1512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5BF1D4F-6A07-E243-942A-F038861C9936}"/>
              </a:ext>
            </a:extLst>
          </p:cNvPr>
          <p:cNvSpPr/>
          <p:nvPr/>
        </p:nvSpPr>
        <p:spPr>
          <a:xfrm>
            <a:off x="3751705" y="2257486"/>
            <a:ext cx="990600" cy="29521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BAD9759-83A5-3B43-80F5-38033C46C80F}"/>
              </a:ext>
            </a:extLst>
          </p:cNvPr>
          <p:cNvSpPr txBox="1"/>
          <p:nvPr/>
        </p:nvSpPr>
        <p:spPr>
          <a:xfrm>
            <a:off x="2791184" y="1797784"/>
            <a:ext cx="2691955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Heartbleed</a:t>
            </a:r>
          </a:p>
          <a:p>
            <a:r>
              <a:rPr 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Severity: </a:t>
            </a:r>
            <a:r>
              <a:rPr lang="en-US" dirty="0">
                <a:solidFill>
                  <a:schemeClr val="bg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7.5 HIGH</a:t>
            </a:r>
          </a:p>
          <a:p>
            <a:r>
              <a:rPr 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Introduced: </a:t>
            </a:r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14 Mar 2012</a:t>
            </a:r>
          </a:p>
          <a:p>
            <a:r>
              <a:rPr 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Discovered: </a:t>
            </a:r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1 Apr 2014</a:t>
            </a:r>
          </a:p>
          <a:p>
            <a:r>
              <a:rPr 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Fixed: </a:t>
            </a:r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7 Apr 2014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1EA7648-4172-564D-8523-DBE6208AF7D7}"/>
              </a:ext>
            </a:extLst>
          </p:cNvPr>
          <p:cNvSpPr txBox="1"/>
          <p:nvPr/>
        </p:nvSpPr>
        <p:spPr>
          <a:xfrm>
            <a:off x="1564016" y="3654322"/>
            <a:ext cx="3741842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Inconsolata" pitchFamily="49" charset="77"/>
              </a:rPr>
              <a:t>“... can be used to </a:t>
            </a:r>
            <a:r>
              <a:rPr lang="en-US" dirty="0">
                <a:highlight>
                  <a:srgbClr val="FFFF00"/>
                </a:highlight>
                <a:latin typeface="Inconsolata" pitchFamily="49" charset="77"/>
              </a:rPr>
              <a:t>reveal up to 64k of memory</a:t>
            </a:r>
            <a:r>
              <a:rPr lang="en-US" dirty="0">
                <a:latin typeface="Inconsolata" pitchFamily="49" charset="77"/>
              </a:rPr>
              <a:t> to a connected client or server ...”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FBE3091-BFCB-E447-9DB4-2521D96161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7C54A-BF6C-6D42-A46F-3AB441FBFADD}" type="datetime1">
              <a:rPr lang="en-US" smtClean="0"/>
              <a:t>4/21/23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8E603E-F498-6344-AC67-739329FFAD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Caroline Lemieux --- Expanding the Reach of Fuzzing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E448D4-59E0-174D-B1B8-D468CCDD7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9A0EA-CFA7-AC46-B8D1-7520C822D2F1}" type="slidenum">
              <a:rPr lang="en-US" smtClean="0"/>
              <a:t>29</a:t>
            </a:fld>
            <a:endParaRPr lang="en-US"/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6B2D1F29-5904-B74E-89CA-BDA520B0C52E}"/>
              </a:ext>
            </a:extLst>
          </p:cNvPr>
          <p:cNvSpPr txBox="1">
            <a:spLocks/>
          </p:cNvSpPr>
          <p:nvPr/>
        </p:nvSpPr>
        <p:spPr>
          <a:xfrm>
            <a:off x="838200" y="693683"/>
            <a:ext cx="5045644" cy="9970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+mj-cs"/>
              </a:defRPr>
            </a:lvl1pPr>
          </a:lstStyle>
          <a:p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Before Adoption of Modern Fuzzing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6989011-DB08-A447-94AE-F4C842C91B64}"/>
              </a:ext>
            </a:extLst>
          </p:cNvPr>
          <p:cNvSpPr txBox="1"/>
          <p:nvPr/>
        </p:nvSpPr>
        <p:spPr>
          <a:xfrm>
            <a:off x="1479146" y="4651327"/>
            <a:ext cx="3954096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Costs: </a:t>
            </a:r>
          </a:p>
          <a:p>
            <a:pPr marL="125413" indent="-111125">
              <a:buFont typeface="Arial" panose="020B0604020202020204" pitchFamily="34" charset="0"/>
              <a:buChar char="•"/>
              <a:tabLst>
                <a:tab pos="46038" algn="l"/>
              </a:tabLst>
            </a:pPr>
            <a:r>
              <a:rPr lang="en-US" sz="16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&gt;$500 million</a:t>
            </a:r>
          </a:p>
          <a:p>
            <a:pPr marL="125413" indent="-111125">
              <a:buFont typeface="Arial" panose="020B0604020202020204" pitchFamily="34" charset="0"/>
              <a:buChar char="•"/>
              <a:tabLst>
                <a:tab pos="46038" algn="l"/>
              </a:tabLst>
            </a:pPr>
            <a:r>
              <a:rPr lang="en-US" sz="16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30,000 X.509 certificates compromised</a:t>
            </a:r>
          </a:p>
          <a:p>
            <a:pPr marL="125413" indent="-111125">
              <a:buFont typeface="Arial" panose="020B0604020202020204" pitchFamily="34" charset="0"/>
              <a:buChar char="•"/>
              <a:tabLst>
                <a:tab pos="46038" algn="l"/>
              </a:tabLst>
            </a:pPr>
            <a:r>
              <a:rPr lang="en-US" sz="16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4.5 million patient records compromised</a:t>
            </a:r>
          </a:p>
          <a:p>
            <a:pPr marL="125413" indent="-111125">
              <a:buFont typeface="Arial" panose="020B0604020202020204" pitchFamily="34" charset="0"/>
              <a:buChar char="•"/>
              <a:tabLst>
                <a:tab pos="46038" algn="l"/>
              </a:tabLst>
            </a:pPr>
            <a:r>
              <a:rPr lang="en-US" sz="16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CRA website shutdown, 900 SINs leaked</a:t>
            </a:r>
          </a:p>
          <a:p>
            <a:pPr marL="125413" indent="-111125">
              <a:buFont typeface="Arial" panose="020B0604020202020204" pitchFamily="34" charset="0"/>
              <a:buChar char="•"/>
              <a:tabLst>
                <a:tab pos="46038" algn="l"/>
              </a:tabLst>
            </a:pPr>
            <a:r>
              <a:rPr lang="en-US" sz="16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47496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C2FF03-8403-9E41-B7C9-B75A9E8BC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6603"/>
            <a:ext cx="10515600" cy="867901"/>
          </a:xfrm>
        </p:spPr>
        <p:txBody>
          <a:bodyPr/>
          <a:lstStyle/>
          <a:p>
            <a:r>
              <a:rPr lang="en-US" dirty="0"/>
              <a:t>OpenSSL Case Study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26BDDA1-6B3B-774F-9B2F-FA1E6FB744C9}"/>
              </a:ext>
            </a:extLst>
          </p:cNvPr>
          <p:cNvSpPr/>
          <p:nvPr/>
        </p:nvSpPr>
        <p:spPr>
          <a:xfrm>
            <a:off x="1424914" y="1529323"/>
            <a:ext cx="4020047" cy="4796118"/>
          </a:xfrm>
          <a:prstGeom prst="roundRect">
            <a:avLst>
              <a:gd name="adj" fmla="val 5711"/>
            </a:avLst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7620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6" descr="Heartbleed Bug">
            <a:extLst>
              <a:ext uri="{FF2B5EF4-FFF2-40B4-BE49-F238E27FC236}">
                <a16:creationId xmlns:a16="http://schemas.microsoft.com/office/drawing/2014/main" id="{BB4317F3-31E2-1347-A4A1-B71E6CFEA6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1960" y="1916010"/>
            <a:ext cx="1249224" cy="1512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5BF1D4F-6A07-E243-942A-F038861C9936}"/>
              </a:ext>
            </a:extLst>
          </p:cNvPr>
          <p:cNvSpPr/>
          <p:nvPr/>
        </p:nvSpPr>
        <p:spPr>
          <a:xfrm>
            <a:off x="3751705" y="2257486"/>
            <a:ext cx="990600" cy="29521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BAD9759-83A5-3B43-80F5-38033C46C80F}"/>
              </a:ext>
            </a:extLst>
          </p:cNvPr>
          <p:cNvSpPr txBox="1"/>
          <p:nvPr/>
        </p:nvSpPr>
        <p:spPr>
          <a:xfrm>
            <a:off x="2791184" y="1797784"/>
            <a:ext cx="2691955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Heartbleed</a:t>
            </a:r>
          </a:p>
          <a:p>
            <a:r>
              <a:rPr 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Severity: </a:t>
            </a:r>
            <a:r>
              <a:rPr lang="en-US" dirty="0">
                <a:solidFill>
                  <a:schemeClr val="bg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7.5 HIGH</a:t>
            </a:r>
          </a:p>
          <a:p>
            <a:r>
              <a:rPr 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Introduced: </a:t>
            </a:r>
            <a:r>
              <a:rPr lang="en-US" dirty="0">
                <a:highlight>
                  <a:srgbClr val="FFFF00"/>
                </a:highlight>
                <a:latin typeface="Segoe UI Symbol" panose="020B0502040204020203" pitchFamily="34" charset="0"/>
                <a:ea typeface="Segoe UI Symbol" panose="020B0502040204020203" pitchFamily="34" charset="0"/>
              </a:rPr>
              <a:t>14 Mar 2012</a:t>
            </a:r>
          </a:p>
          <a:p>
            <a:r>
              <a:rPr 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Discovered: </a:t>
            </a:r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1 Apr 2014</a:t>
            </a:r>
          </a:p>
          <a:p>
            <a:r>
              <a:rPr 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Fixed: </a:t>
            </a:r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7 Apr 2014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1EA7648-4172-564D-8523-DBE6208AF7D7}"/>
              </a:ext>
            </a:extLst>
          </p:cNvPr>
          <p:cNvSpPr txBox="1"/>
          <p:nvPr/>
        </p:nvSpPr>
        <p:spPr>
          <a:xfrm>
            <a:off x="1564016" y="3654322"/>
            <a:ext cx="3741842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Inconsolata" pitchFamily="49" charset="77"/>
              </a:rPr>
              <a:t>“... can be used to </a:t>
            </a:r>
            <a:r>
              <a:rPr lang="en-US" dirty="0">
                <a:highlight>
                  <a:srgbClr val="FFFF00"/>
                </a:highlight>
                <a:latin typeface="Inconsolata" pitchFamily="49" charset="77"/>
              </a:rPr>
              <a:t>reveal up to 64k of memory</a:t>
            </a:r>
            <a:r>
              <a:rPr lang="en-US" dirty="0">
                <a:latin typeface="Inconsolata" pitchFamily="49" charset="77"/>
              </a:rPr>
              <a:t> to a connected client or server ...”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FBE3091-BFCB-E447-9DB4-2521D96161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BF1C4-907C-244C-BD41-3B74E287E2BD}" type="datetime1">
              <a:rPr lang="en-US" smtClean="0"/>
              <a:t>4/21/23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8E603E-F498-6344-AC67-739329FFAD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Caroline Lemieux --- Expanding the Reach of Fuzzing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E448D4-59E0-174D-B1B8-D468CCDD7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9A0EA-CFA7-AC46-B8D1-7520C822D2F1}" type="slidenum">
              <a:rPr lang="en-US" smtClean="0"/>
              <a:t>30</a:t>
            </a:fld>
            <a:endParaRPr lang="en-US"/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6B2D1F29-5904-B74E-89CA-BDA520B0C52E}"/>
              </a:ext>
            </a:extLst>
          </p:cNvPr>
          <p:cNvSpPr txBox="1">
            <a:spLocks/>
          </p:cNvSpPr>
          <p:nvPr/>
        </p:nvSpPr>
        <p:spPr>
          <a:xfrm>
            <a:off x="838200" y="693683"/>
            <a:ext cx="5045644" cy="9970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+mj-cs"/>
              </a:defRPr>
            </a:lvl1pPr>
          </a:lstStyle>
          <a:p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Before Adoption of Modern Fuzzing </a:t>
            </a:r>
          </a:p>
        </p:txBody>
      </p:sp>
      <p:sp>
        <p:nvSpPr>
          <p:cNvPr id="8" name="Left Arrow 7">
            <a:extLst>
              <a:ext uri="{FF2B5EF4-FFF2-40B4-BE49-F238E27FC236}">
                <a16:creationId xmlns:a16="http://schemas.microsoft.com/office/drawing/2014/main" id="{1E87EF0D-4CC1-CA4D-A706-A6AC7B894781}"/>
              </a:ext>
            </a:extLst>
          </p:cNvPr>
          <p:cNvSpPr/>
          <p:nvPr/>
        </p:nvSpPr>
        <p:spPr>
          <a:xfrm>
            <a:off x="5440689" y="2552700"/>
            <a:ext cx="711200" cy="292100"/>
          </a:xfrm>
          <a:prstGeom prst="lef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6BB1F67-0366-E543-BD43-04BC7EEA2379}"/>
              </a:ext>
            </a:extLst>
          </p:cNvPr>
          <p:cNvSpPr txBox="1"/>
          <p:nvPr/>
        </p:nvSpPr>
        <p:spPr>
          <a:xfrm>
            <a:off x="1479146" y="4651327"/>
            <a:ext cx="3954096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Costs: </a:t>
            </a:r>
          </a:p>
          <a:p>
            <a:pPr marL="125413" indent="-111125">
              <a:buFont typeface="Arial" panose="020B0604020202020204" pitchFamily="34" charset="0"/>
              <a:buChar char="•"/>
              <a:tabLst>
                <a:tab pos="46038" algn="l"/>
              </a:tabLst>
            </a:pPr>
            <a:r>
              <a:rPr lang="en-US" sz="16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&gt;$500 million</a:t>
            </a:r>
          </a:p>
          <a:p>
            <a:pPr marL="125413" indent="-111125">
              <a:buFont typeface="Arial" panose="020B0604020202020204" pitchFamily="34" charset="0"/>
              <a:buChar char="•"/>
              <a:tabLst>
                <a:tab pos="46038" algn="l"/>
              </a:tabLst>
            </a:pPr>
            <a:r>
              <a:rPr lang="en-US" sz="16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30,000 X.509 certificates compromised</a:t>
            </a:r>
          </a:p>
          <a:p>
            <a:pPr marL="125413" indent="-111125">
              <a:buFont typeface="Arial" panose="020B0604020202020204" pitchFamily="34" charset="0"/>
              <a:buChar char="•"/>
              <a:tabLst>
                <a:tab pos="46038" algn="l"/>
              </a:tabLst>
            </a:pPr>
            <a:r>
              <a:rPr lang="en-US" sz="16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4.5 million patient records compromised</a:t>
            </a:r>
          </a:p>
          <a:p>
            <a:pPr marL="125413" indent="-111125">
              <a:buFont typeface="Arial" panose="020B0604020202020204" pitchFamily="34" charset="0"/>
              <a:buChar char="•"/>
              <a:tabLst>
                <a:tab pos="46038" algn="l"/>
              </a:tabLst>
            </a:pPr>
            <a:r>
              <a:rPr lang="en-US" sz="16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CRA website shutdown, 900 SINs leaked</a:t>
            </a:r>
          </a:p>
          <a:p>
            <a:pPr marL="125413" indent="-111125">
              <a:buFont typeface="Arial" panose="020B0604020202020204" pitchFamily="34" charset="0"/>
              <a:buChar char="•"/>
              <a:tabLst>
                <a:tab pos="46038" algn="l"/>
              </a:tabLst>
            </a:pPr>
            <a:r>
              <a:rPr lang="en-US" sz="16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637188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C2FF03-8403-9E41-B7C9-B75A9E8BC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6603"/>
            <a:ext cx="10515600" cy="867901"/>
          </a:xfrm>
        </p:spPr>
        <p:txBody>
          <a:bodyPr/>
          <a:lstStyle/>
          <a:p>
            <a:r>
              <a:rPr lang="en-US" dirty="0"/>
              <a:t>OpenSSL Case Study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26BDDA1-6B3B-774F-9B2F-FA1E6FB744C9}"/>
              </a:ext>
            </a:extLst>
          </p:cNvPr>
          <p:cNvSpPr/>
          <p:nvPr/>
        </p:nvSpPr>
        <p:spPr>
          <a:xfrm>
            <a:off x="1424914" y="1529323"/>
            <a:ext cx="4020047" cy="4796118"/>
          </a:xfrm>
          <a:prstGeom prst="roundRect">
            <a:avLst>
              <a:gd name="adj" fmla="val 5711"/>
            </a:avLst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7620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6" descr="Heartbleed Bug">
            <a:extLst>
              <a:ext uri="{FF2B5EF4-FFF2-40B4-BE49-F238E27FC236}">
                <a16:creationId xmlns:a16="http://schemas.microsoft.com/office/drawing/2014/main" id="{BB4317F3-31E2-1347-A4A1-B71E6CFEA6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1960" y="1916010"/>
            <a:ext cx="1249224" cy="1512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5BF1D4F-6A07-E243-942A-F038861C9936}"/>
              </a:ext>
            </a:extLst>
          </p:cNvPr>
          <p:cNvSpPr/>
          <p:nvPr/>
        </p:nvSpPr>
        <p:spPr>
          <a:xfrm>
            <a:off x="3751705" y="2257486"/>
            <a:ext cx="990600" cy="29521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BAD9759-83A5-3B43-80F5-38033C46C80F}"/>
              </a:ext>
            </a:extLst>
          </p:cNvPr>
          <p:cNvSpPr txBox="1"/>
          <p:nvPr/>
        </p:nvSpPr>
        <p:spPr>
          <a:xfrm>
            <a:off x="2791184" y="1797784"/>
            <a:ext cx="2691955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Heartbleed</a:t>
            </a:r>
          </a:p>
          <a:p>
            <a:r>
              <a:rPr 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Severity: </a:t>
            </a:r>
            <a:r>
              <a:rPr lang="en-US" dirty="0">
                <a:solidFill>
                  <a:schemeClr val="bg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7.5 HIGH</a:t>
            </a:r>
          </a:p>
          <a:p>
            <a:r>
              <a:rPr 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Introduced: </a:t>
            </a:r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14 Mar 2012</a:t>
            </a:r>
          </a:p>
          <a:p>
            <a:r>
              <a:rPr 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Discovered: </a:t>
            </a:r>
            <a:r>
              <a:rPr lang="en-US" dirty="0">
                <a:highlight>
                  <a:srgbClr val="FFFF00"/>
                </a:highlight>
                <a:latin typeface="Segoe UI Symbol" panose="020B0502040204020203" pitchFamily="34" charset="0"/>
                <a:ea typeface="Segoe UI Symbol" panose="020B0502040204020203" pitchFamily="34" charset="0"/>
              </a:rPr>
              <a:t>1 Apr 2014</a:t>
            </a:r>
          </a:p>
          <a:p>
            <a:r>
              <a:rPr 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Fixed: </a:t>
            </a:r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7 Apr 2014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1EA7648-4172-564D-8523-DBE6208AF7D7}"/>
              </a:ext>
            </a:extLst>
          </p:cNvPr>
          <p:cNvSpPr txBox="1"/>
          <p:nvPr/>
        </p:nvSpPr>
        <p:spPr>
          <a:xfrm>
            <a:off x="1564016" y="3654322"/>
            <a:ext cx="3741842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Inconsolata" pitchFamily="49" charset="77"/>
              </a:rPr>
              <a:t>“... can be used to </a:t>
            </a:r>
            <a:r>
              <a:rPr lang="en-US" dirty="0">
                <a:highlight>
                  <a:srgbClr val="FFFF00"/>
                </a:highlight>
                <a:latin typeface="Inconsolata" pitchFamily="49" charset="77"/>
              </a:rPr>
              <a:t>reveal up to 64k of memory</a:t>
            </a:r>
            <a:r>
              <a:rPr lang="en-US" dirty="0">
                <a:latin typeface="Inconsolata" pitchFamily="49" charset="77"/>
              </a:rPr>
              <a:t> to a connected client or server ...”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FBE3091-BFCB-E447-9DB4-2521D96161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6046A-26E0-2844-B0BF-F73B5D2D4EA7}" type="datetime1">
              <a:rPr lang="en-US" smtClean="0"/>
              <a:t>4/21/23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8E603E-F498-6344-AC67-739329FFAD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Caroline Lemieux --- Expanding the Reach of Fuzzing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E448D4-59E0-174D-B1B8-D468CCDD7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9A0EA-CFA7-AC46-B8D1-7520C822D2F1}" type="slidenum">
              <a:rPr lang="en-US" smtClean="0"/>
              <a:t>31</a:t>
            </a:fld>
            <a:endParaRPr lang="en-US"/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6B2D1F29-5904-B74E-89CA-BDA520B0C52E}"/>
              </a:ext>
            </a:extLst>
          </p:cNvPr>
          <p:cNvSpPr txBox="1">
            <a:spLocks/>
          </p:cNvSpPr>
          <p:nvPr/>
        </p:nvSpPr>
        <p:spPr>
          <a:xfrm>
            <a:off x="838200" y="693683"/>
            <a:ext cx="5045644" cy="9970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+mj-cs"/>
              </a:defRPr>
            </a:lvl1pPr>
          </a:lstStyle>
          <a:p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Before Adoption of Modern Fuzzing </a:t>
            </a:r>
          </a:p>
        </p:txBody>
      </p:sp>
      <p:sp>
        <p:nvSpPr>
          <p:cNvPr id="8" name="Left Arrow 7">
            <a:extLst>
              <a:ext uri="{FF2B5EF4-FFF2-40B4-BE49-F238E27FC236}">
                <a16:creationId xmlns:a16="http://schemas.microsoft.com/office/drawing/2014/main" id="{1E87EF0D-4CC1-CA4D-A706-A6AC7B894781}"/>
              </a:ext>
            </a:extLst>
          </p:cNvPr>
          <p:cNvSpPr/>
          <p:nvPr/>
        </p:nvSpPr>
        <p:spPr>
          <a:xfrm>
            <a:off x="5305858" y="2816328"/>
            <a:ext cx="711200" cy="292100"/>
          </a:xfrm>
          <a:prstGeom prst="lef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D9A66C8-CCC5-4640-99D7-8B7394A15922}"/>
              </a:ext>
            </a:extLst>
          </p:cNvPr>
          <p:cNvSpPr txBox="1"/>
          <p:nvPr/>
        </p:nvSpPr>
        <p:spPr>
          <a:xfrm>
            <a:off x="1479146" y="4651327"/>
            <a:ext cx="3954096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Costs: </a:t>
            </a:r>
          </a:p>
          <a:p>
            <a:pPr marL="125413" indent="-111125">
              <a:buFont typeface="Arial" panose="020B0604020202020204" pitchFamily="34" charset="0"/>
              <a:buChar char="•"/>
              <a:tabLst>
                <a:tab pos="46038" algn="l"/>
              </a:tabLst>
            </a:pPr>
            <a:r>
              <a:rPr lang="en-US" sz="16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&gt;$500 million</a:t>
            </a:r>
          </a:p>
          <a:p>
            <a:pPr marL="125413" indent="-111125">
              <a:buFont typeface="Arial" panose="020B0604020202020204" pitchFamily="34" charset="0"/>
              <a:buChar char="•"/>
              <a:tabLst>
                <a:tab pos="46038" algn="l"/>
              </a:tabLst>
            </a:pPr>
            <a:r>
              <a:rPr lang="en-US" sz="16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30,000 X.509 certificates compromised</a:t>
            </a:r>
          </a:p>
          <a:p>
            <a:pPr marL="125413" indent="-111125">
              <a:buFont typeface="Arial" panose="020B0604020202020204" pitchFamily="34" charset="0"/>
              <a:buChar char="•"/>
              <a:tabLst>
                <a:tab pos="46038" algn="l"/>
              </a:tabLst>
            </a:pPr>
            <a:r>
              <a:rPr lang="en-US" sz="16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4.5 million patient records compromised</a:t>
            </a:r>
          </a:p>
          <a:p>
            <a:pPr marL="125413" indent="-111125">
              <a:buFont typeface="Arial" panose="020B0604020202020204" pitchFamily="34" charset="0"/>
              <a:buChar char="•"/>
              <a:tabLst>
                <a:tab pos="46038" algn="l"/>
              </a:tabLst>
            </a:pPr>
            <a:r>
              <a:rPr lang="en-US" sz="16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CRA website shutdown, 900 SINs leaked</a:t>
            </a:r>
          </a:p>
          <a:p>
            <a:pPr marL="125413" indent="-111125">
              <a:buFont typeface="Arial" panose="020B0604020202020204" pitchFamily="34" charset="0"/>
              <a:buChar char="•"/>
              <a:tabLst>
                <a:tab pos="46038" algn="l"/>
              </a:tabLst>
            </a:pPr>
            <a:r>
              <a:rPr lang="en-US" sz="16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2823145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C2FF03-8403-9E41-B7C9-B75A9E8BC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6603"/>
            <a:ext cx="10515600" cy="867901"/>
          </a:xfrm>
        </p:spPr>
        <p:txBody>
          <a:bodyPr/>
          <a:lstStyle/>
          <a:p>
            <a:r>
              <a:rPr lang="en-US" dirty="0"/>
              <a:t>OpenSSL Case Study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26BDDA1-6B3B-774F-9B2F-FA1E6FB744C9}"/>
              </a:ext>
            </a:extLst>
          </p:cNvPr>
          <p:cNvSpPr/>
          <p:nvPr/>
        </p:nvSpPr>
        <p:spPr>
          <a:xfrm>
            <a:off x="1424914" y="1529323"/>
            <a:ext cx="4020047" cy="4796118"/>
          </a:xfrm>
          <a:prstGeom prst="roundRect">
            <a:avLst>
              <a:gd name="adj" fmla="val 5711"/>
            </a:avLst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7620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6" descr="Heartbleed Bug">
            <a:extLst>
              <a:ext uri="{FF2B5EF4-FFF2-40B4-BE49-F238E27FC236}">
                <a16:creationId xmlns:a16="http://schemas.microsoft.com/office/drawing/2014/main" id="{BB4317F3-31E2-1347-A4A1-B71E6CFEA6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1960" y="1916010"/>
            <a:ext cx="1249224" cy="1512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EBE4D16-2573-054C-ABC2-D0B623A00F5F}"/>
              </a:ext>
            </a:extLst>
          </p:cNvPr>
          <p:cNvSpPr txBox="1"/>
          <p:nvPr/>
        </p:nvSpPr>
        <p:spPr>
          <a:xfrm>
            <a:off x="1479146" y="4651327"/>
            <a:ext cx="3954096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Costs: </a:t>
            </a:r>
          </a:p>
          <a:p>
            <a:pPr marL="125413" indent="-111125">
              <a:buFont typeface="Arial" panose="020B0604020202020204" pitchFamily="34" charset="0"/>
              <a:buChar char="•"/>
              <a:tabLst>
                <a:tab pos="46038" algn="l"/>
              </a:tabLst>
            </a:pPr>
            <a:r>
              <a:rPr lang="en-US" sz="16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&gt;$500 million</a:t>
            </a:r>
          </a:p>
          <a:p>
            <a:pPr marL="125413" indent="-111125">
              <a:buFont typeface="Arial" panose="020B0604020202020204" pitchFamily="34" charset="0"/>
              <a:buChar char="•"/>
              <a:tabLst>
                <a:tab pos="46038" algn="l"/>
              </a:tabLst>
            </a:pPr>
            <a:r>
              <a:rPr lang="en-US" sz="16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30,000 X.509 certificates compromised</a:t>
            </a:r>
          </a:p>
          <a:p>
            <a:pPr marL="125413" indent="-111125">
              <a:buFont typeface="Arial" panose="020B0604020202020204" pitchFamily="34" charset="0"/>
              <a:buChar char="•"/>
              <a:tabLst>
                <a:tab pos="46038" algn="l"/>
              </a:tabLst>
            </a:pPr>
            <a:r>
              <a:rPr lang="en-US" sz="16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4.5 million patient records compromised</a:t>
            </a:r>
          </a:p>
          <a:p>
            <a:pPr marL="125413" indent="-111125">
              <a:buFont typeface="Arial" panose="020B0604020202020204" pitchFamily="34" charset="0"/>
              <a:buChar char="•"/>
              <a:tabLst>
                <a:tab pos="46038" algn="l"/>
              </a:tabLst>
            </a:pPr>
            <a:r>
              <a:rPr lang="en-US" sz="16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CRA website shutdown, 900 SINs leaked</a:t>
            </a:r>
          </a:p>
          <a:p>
            <a:pPr marL="125413" indent="-111125">
              <a:buFont typeface="Arial" panose="020B0604020202020204" pitchFamily="34" charset="0"/>
              <a:buChar char="•"/>
              <a:tabLst>
                <a:tab pos="46038" algn="l"/>
              </a:tabLst>
            </a:pPr>
            <a:r>
              <a:rPr lang="en-US" sz="16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…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5BF1D4F-6A07-E243-942A-F038861C9936}"/>
              </a:ext>
            </a:extLst>
          </p:cNvPr>
          <p:cNvSpPr/>
          <p:nvPr/>
        </p:nvSpPr>
        <p:spPr>
          <a:xfrm>
            <a:off x="3751705" y="2257486"/>
            <a:ext cx="990600" cy="29521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BAD9759-83A5-3B43-80F5-38033C46C80F}"/>
              </a:ext>
            </a:extLst>
          </p:cNvPr>
          <p:cNvSpPr txBox="1"/>
          <p:nvPr/>
        </p:nvSpPr>
        <p:spPr>
          <a:xfrm>
            <a:off x="2791184" y="1797784"/>
            <a:ext cx="2691955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Heartbleed</a:t>
            </a:r>
          </a:p>
          <a:p>
            <a:r>
              <a:rPr 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Severity: </a:t>
            </a:r>
            <a:r>
              <a:rPr lang="en-US" dirty="0">
                <a:solidFill>
                  <a:schemeClr val="bg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7.5 HIGH</a:t>
            </a:r>
          </a:p>
          <a:p>
            <a:r>
              <a:rPr 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Introduced: </a:t>
            </a:r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14 Mar 2012</a:t>
            </a:r>
          </a:p>
          <a:p>
            <a:r>
              <a:rPr 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Discovered: </a:t>
            </a:r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1 Apr 2014</a:t>
            </a:r>
          </a:p>
          <a:p>
            <a:r>
              <a:rPr 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Fixed: </a:t>
            </a:r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7 Apr 2014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1EA7648-4172-564D-8523-DBE6208AF7D7}"/>
              </a:ext>
            </a:extLst>
          </p:cNvPr>
          <p:cNvSpPr txBox="1"/>
          <p:nvPr/>
        </p:nvSpPr>
        <p:spPr>
          <a:xfrm>
            <a:off x="1564016" y="3654322"/>
            <a:ext cx="3741842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Inconsolata" pitchFamily="49" charset="77"/>
              </a:rPr>
              <a:t>“... can be used to </a:t>
            </a:r>
            <a:r>
              <a:rPr lang="en-US" dirty="0">
                <a:highlight>
                  <a:srgbClr val="FFFF00"/>
                </a:highlight>
                <a:latin typeface="Inconsolata" pitchFamily="49" charset="77"/>
              </a:rPr>
              <a:t>reveal up to 64k of memory</a:t>
            </a:r>
            <a:r>
              <a:rPr lang="en-US" dirty="0">
                <a:latin typeface="Inconsolata" pitchFamily="49" charset="77"/>
              </a:rPr>
              <a:t> to a connected client or server ...”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0B089DED-9E23-F44B-B256-10C591D42C3D}"/>
              </a:ext>
            </a:extLst>
          </p:cNvPr>
          <p:cNvSpPr/>
          <p:nvPr/>
        </p:nvSpPr>
        <p:spPr>
          <a:xfrm>
            <a:off x="6849409" y="1529323"/>
            <a:ext cx="4020047" cy="4796118"/>
          </a:xfrm>
          <a:prstGeom prst="roundRect">
            <a:avLst>
              <a:gd name="adj" fmla="val 5711"/>
            </a:avLst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7620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90C0865-5C0C-444F-930D-7839BBD76960}"/>
              </a:ext>
            </a:extLst>
          </p:cNvPr>
          <p:cNvSpPr/>
          <p:nvPr/>
        </p:nvSpPr>
        <p:spPr>
          <a:xfrm>
            <a:off x="9181244" y="2269568"/>
            <a:ext cx="1343641" cy="295214"/>
          </a:xfrm>
          <a:prstGeom prst="rect">
            <a:avLst/>
          </a:prstGeom>
          <a:solidFill>
            <a:srgbClr val="5D22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103ED71-FE7A-E249-8D03-BCBC0C05E10C}"/>
              </a:ext>
            </a:extLst>
          </p:cNvPr>
          <p:cNvSpPr txBox="1"/>
          <p:nvPr/>
        </p:nvSpPr>
        <p:spPr>
          <a:xfrm>
            <a:off x="8215679" y="1797784"/>
            <a:ext cx="2674578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CVE-2016-6309</a:t>
            </a:r>
          </a:p>
          <a:p>
            <a:r>
              <a:rPr 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Severity: </a:t>
            </a:r>
            <a:r>
              <a:rPr lang="en-US" dirty="0">
                <a:solidFill>
                  <a:schemeClr val="bg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9.8 CRITICAL</a:t>
            </a:r>
          </a:p>
          <a:p>
            <a:r>
              <a:rPr 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Introduced: </a:t>
            </a:r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22 Sep 2016</a:t>
            </a:r>
          </a:p>
          <a:p>
            <a:r>
              <a:rPr 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Discovered: </a:t>
            </a:r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23 Sep 2016</a:t>
            </a:r>
          </a:p>
          <a:p>
            <a:r>
              <a:rPr 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Fixed: </a:t>
            </a:r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26 Sep 2016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FBE3091-BFCB-E447-9DB4-2521D96161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75CC7-4860-554B-89D3-3A35D2D5CB8D}" type="datetime1">
              <a:rPr lang="en-US" smtClean="0"/>
              <a:t>4/21/23</a:t>
            </a:fld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DACE1DF-65C5-C24E-AC9B-8B06C7BA531B}"/>
              </a:ext>
            </a:extLst>
          </p:cNvPr>
          <p:cNvSpPr txBox="1"/>
          <p:nvPr/>
        </p:nvSpPr>
        <p:spPr>
          <a:xfrm>
            <a:off x="7026688" y="3535804"/>
            <a:ext cx="3741842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Inconsolata" pitchFamily="49" charset="77"/>
              </a:rPr>
              <a:t>“... likely to result in a crash, however it could potentially lead to </a:t>
            </a:r>
            <a:r>
              <a:rPr lang="en-US" dirty="0">
                <a:highlight>
                  <a:srgbClr val="FFFF00"/>
                </a:highlight>
                <a:latin typeface="Inconsolata" pitchFamily="49" charset="77"/>
              </a:rPr>
              <a:t>execution of arbitrary code</a:t>
            </a:r>
            <a:r>
              <a:rPr lang="en-US" dirty="0">
                <a:latin typeface="Inconsolata" pitchFamily="49" charset="77"/>
              </a:rPr>
              <a:t> ...”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8E603E-F498-6344-AC67-739329FFAD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Caroline Lemieux --- Expanding the Reach of Fuzzing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E448D4-59E0-174D-B1B8-D468CCDD7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9A0EA-CFA7-AC46-B8D1-7520C822D2F1}" type="slidenum">
              <a:rPr lang="en-US" smtClean="0"/>
              <a:t>32</a:t>
            </a:fld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FCB8485-AB7D-0E4B-9E86-D0A719DA6465}"/>
              </a:ext>
            </a:extLst>
          </p:cNvPr>
          <p:cNvSpPr txBox="1"/>
          <p:nvPr/>
        </p:nvSpPr>
        <p:spPr>
          <a:xfrm>
            <a:off x="7052953" y="1505251"/>
            <a:ext cx="1005403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800" dirty="0">
                <a:solidFill>
                  <a:srgbClr val="7030A0"/>
                </a:solidFill>
                <a:cs typeface="Aharoni" panose="020F0502020204030204" pitchFamily="34" charset="0"/>
              </a:rPr>
              <a:t>?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6B2D1F29-5904-B74E-89CA-BDA520B0C52E}"/>
              </a:ext>
            </a:extLst>
          </p:cNvPr>
          <p:cNvSpPr txBox="1">
            <a:spLocks/>
          </p:cNvSpPr>
          <p:nvPr/>
        </p:nvSpPr>
        <p:spPr>
          <a:xfrm>
            <a:off x="838200" y="693683"/>
            <a:ext cx="5045644" cy="9970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+mj-cs"/>
              </a:defRPr>
            </a:lvl1pPr>
          </a:lstStyle>
          <a:p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Before Adoption of Modern Fuzzing 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E9D376B9-4E21-5649-AF89-6BCEC96CE7BB}"/>
              </a:ext>
            </a:extLst>
          </p:cNvPr>
          <p:cNvSpPr txBox="1">
            <a:spLocks/>
          </p:cNvSpPr>
          <p:nvPr/>
        </p:nvSpPr>
        <p:spPr>
          <a:xfrm>
            <a:off x="6308156" y="702227"/>
            <a:ext cx="5045644" cy="9970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+mj-cs"/>
              </a:defRPr>
            </a:lvl1pPr>
          </a:lstStyle>
          <a:p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After Adoption of Modern Fuzzing 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1A4D5F6-02A3-1840-84E3-AC4F4A484E0F}"/>
              </a:ext>
            </a:extLst>
          </p:cNvPr>
          <p:cNvSpPr/>
          <p:nvPr/>
        </p:nvSpPr>
        <p:spPr>
          <a:xfrm>
            <a:off x="817399" y="974504"/>
            <a:ext cx="5006413" cy="5420325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12FF584-A470-1848-B854-2B2E29AC84A6}"/>
              </a:ext>
            </a:extLst>
          </p:cNvPr>
          <p:cNvSpPr txBox="1"/>
          <p:nvPr/>
        </p:nvSpPr>
        <p:spPr>
          <a:xfrm>
            <a:off x="6903641" y="4651327"/>
            <a:ext cx="1032975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Costs: </a:t>
            </a:r>
          </a:p>
          <a:p>
            <a:pPr marL="125413" indent="-111125">
              <a:buFont typeface="Arial" panose="020B0604020202020204" pitchFamily="34" charset="0"/>
              <a:buChar char="•"/>
              <a:tabLst>
                <a:tab pos="46038" algn="l"/>
              </a:tabLst>
            </a:pPr>
            <a:r>
              <a:rPr lang="en-US" sz="16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minimal</a:t>
            </a:r>
          </a:p>
        </p:txBody>
      </p:sp>
    </p:spTree>
    <p:extLst>
      <p:ext uri="{BB962C8B-B14F-4D97-AF65-F5344CB8AC3E}">
        <p14:creationId xmlns:p14="http://schemas.microsoft.com/office/powerpoint/2010/main" val="2273260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C2FF03-8403-9E41-B7C9-B75A9E8BC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6603"/>
            <a:ext cx="10515600" cy="867901"/>
          </a:xfrm>
        </p:spPr>
        <p:txBody>
          <a:bodyPr/>
          <a:lstStyle/>
          <a:p>
            <a:r>
              <a:rPr lang="en-US" dirty="0"/>
              <a:t>OpenSSL Case Study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26BDDA1-6B3B-774F-9B2F-FA1E6FB744C9}"/>
              </a:ext>
            </a:extLst>
          </p:cNvPr>
          <p:cNvSpPr/>
          <p:nvPr/>
        </p:nvSpPr>
        <p:spPr>
          <a:xfrm>
            <a:off x="1424914" y="1529323"/>
            <a:ext cx="4020047" cy="4796118"/>
          </a:xfrm>
          <a:prstGeom prst="roundRect">
            <a:avLst>
              <a:gd name="adj" fmla="val 5711"/>
            </a:avLst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7620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6" descr="Heartbleed Bug">
            <a:extLst>
              <a:ext uri="{FF2B5EF4-FFF2-40B4-BE49-F238E27FC236}">
                <a16:creationId xmlns:a16="http://schemas.microsoft.com/office/drawing/2014/main" id="{BB4317F3-31E2-1347-A4A1-B71E6CFEA6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1960" y="1916010"/>
            <a:ext cx="1249224" cy="1512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EBE4D16-2573-054C-ABC2-D0B623A00F5F}"/>
              </a:ext>
            </a:extLst>
          </p:cNvPr>
          <p:cNvSpPr txBox="1"/>
          <p:nvPr/>
        </p:nvSpPr>
        <p:spPr>
          <a:xfrm>
            <a:off x="1479146" y="4651327"/>
            <a:ext cx="3954096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Costs: </a:t>
            </a:r>
          </a:p>
          <a:p>
            <a:pPr marL="125413" indent="-111125">
              <a:buFont typeface="Arial" panose="020B0604020202020204" pitchFamily="34" charset="0"/>
              <a:buChar char="•"/>
              <a:tabLst>
                <a:tab pos="46038" algn="l"/>
              </a:tabLst>
            </a:pPr>
            <a:r>
              <a:rPr lang="en-US" sz="16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&gt;$500 million</a:t>
            </a:r>
          </a:p>
          <a:p>
            <a:pPr marL="125413" indent="-111125">
              <a:buFont typeface="Arial" panose="020B0604020202020204" pitchFamily="34" charset="0"/>
              <a:buChar char="•"/>
              <a:tabLst>
                <a:tab pos="46038" algn="l"/>
              </a:tabLst>
            </a:pPr>
            <a:r>
              <a:rPr lang="en-US" sz="16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30,000 X.509 certificates compromised</a:t>
            </a:r>
          </a:p>
          <a:p>
            <a:pPr marL="125413" indent="-111125">
              <a:buFont typeface="Arial" panose="020B0604020202020204" pitchFamily="34" charset="0"/>
              <a:buChar char="•"/>
              <a:tabLst>
                <a:tab pos="46038" algn="l"/>
              </a:tabLst>
            </a:pPr>
            <a:r>
              <a:rPr lang="en-US" sz="16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4.5 million patient records compromised</a:t>
            </a:r>
          </a:p>
          <a:p>
            <a:pPr marL="125413" indent="-111125">
              <a:buFont typeface="Arial" panose="020B0604020202020204" pitchFamily="34" charset="0"/>
              <a:buChar char="•"/>
              <a:tabLst>
                <a:tab pos="46038" algn="l"/>
              </a:tabLst>
            </a:pPr>
            <a:r>
              <a:rPr lang="en-US" sz="16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CRA website shutdown, 900 SINs leaked</a:t>
            </a:r>
          </a:p>
          <a:p>
            <a:pPr marL="125413" indent="-111125">
              <a:buFont typeface="Arial" panose="020B0604020202020204" pitchFamily="34" charset="0"/>
              <a:buChar char="•"/>
              <a:tabLst>
                <a:tab pos="46038" algn="l"/>
              </a:tabLst>
            </a:pPr>
            <a:r>
              <a:rPr lang="en-US" sz="16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…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5BF1D4F-6A07-E243-942A-F038861C9936}"/>
              </a:ext>
            </a:extLst>
          </p:cNvPr>
          <p:cNvSpPr/>
          <p:nvPr/>
        </p:nvSpPr>
        <p:spPr>
          <a:xfrm>
            <a:off x="3751705" y="2257486"/>
            <a:ext cx="990600" cy="29521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BAD9759-83A5-3B43-80F5-38033C46C80F}"/>
              </a:ext>
            </a:extLst>
          </p:cNvPr>
          <p:cNvSpPr txBox="1"/>
          <p:nvPr/>
        </p:nvSpPr>
        <p:spPr>
          <a:xfrm>
            <a:off x="2791184" y="1797784"/>
            <a:ext cx="2691955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Heartbleed</a:t>
            </a:r>
          </a:p>
          <a:p>
            <a:r>
              <a:rPr 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Severity: </a:t>
            </a:r>
            <a:r>
              <a:rPr lang="en-US" dirty="0">
                <a:solidFill>
                  <a:schemeClr val="bg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7.5 HIGH</a:t>
            </a:r>
          </a:p>
          <a:p>
            <a:r>
              <a:rPr 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Introduced: </a:t>
            </a:r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14 Mar 2012</a:t>
            </a:r>
          </a:p>
          <a:p>
            <a:r>
              <a:rPr 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Discovered: </a:t>
            </a:r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1 Apr 2014</a:t>
            </a:r>
          </a:p>
          <a:p>
            <a:r>
              <a:rPr 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Fixed: </a:t>
            </a:r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7 Apr 2014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1EA7648-4172-564D-8523-DBE6208AF7D7}"/>
              </a:ext>
            </a:extLst>
          </p:cNvPr>
          <p:cNvSpPr txBox="1"/>
          <p:nvPr/>
        </p:nvSpPr>
        <p:spPr>
          <a:xfrm>
            <a:off x="1564016" y="3654322"/>
            <a:ext cx="3741842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Inconsolata" pitchFamily="49" charset="77"/>
              </a:rPr>
              <a:t>“... can be used to </a:t>
            </a:r>
            <a:r>
              <a:rPr lang="en-US" dirty="0">
                <a:highlight>
                  <a:srgbClr val="FFFF00"/>
                </a:highlight>
                <a:latin typeface="Inconsolata" pitchFamily="49" charset="77"/>
              </a:rPr>
              <a:t>reveal up to 64k of memory</a:t>
            </a:r>
            <a:r>
              <a:rPr lang="en-US" dirty="0">
                <a:latin typeface="Inconsolata" pitchFamily="49" charset="77"/>
              </a:rPr>
              <a:t> to a connected client or server ...”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0B089DED-9E23-F44B-B256-10C591D42C3D}"/>
              </a:ext>
            </a:extLst>
          </p:cNvPr>
          <p:cNvSpPr/>
          <p:nvPr/>
        </p:nvSpPr>
        <p:spPr>
          <a:xfrm>
            <a:off x="6849409" y="1529323"/>
            <a:ext cx="4020047" cy="4796118"/>
          </a:xfrm>
          <a:prstGeom prst="roundRect">
            <a:avLst>
              <a:gd name="adj" fmla="val 5711"/>
            </a:avLst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7620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90C0865-5C0C-444F-930D-7839BBD76960}"/>
              </a:ext>
            </a:extLst>
          </p:cNvPr>
          <p:cNvSpPr/>
          <p:nvPr/>
        </p:nvSpPr>
        <p:spPr>
          <a:xfrm>
            <a:off x="9181244" y="2269568"/>
            <a:ext cx="1343641" cy="295214"/>
          </a:xfrm>
          <a:prstGeom prst="rect">
            <a:avLst/>
          </a:prstGeom>
          <a:solidFill>
            <a:srgbClr val="5D22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103ED71-FE7A-E249-8D03-BCBC0C05E10C}"/>
              </a:ext>
            </a:extLst>
          </p:cNvPr>
          <p:cNvSpPr txBox="1"/>
          <p:nvPr/>
        </p:nvSpPr>
        <p:spPr>
          <a:xfrm>
            <a:off x="8215679" y="1797784"/>
            <a:ext cx="2674578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CVE-2016-6309</a:t>
            </a:r>
          </a:p>
          <a:p>
            <a:r>
              <a:rPr 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Severity: </a:t>
            </a:r>
            <a:r>
              <a:rPr lang="en-US" dirty="0">
                <a:solidFill>
                  <a:schemeClr val="bg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9.8 CRITICAL</a:t>
            </a:r>
          </a:p>
          <a:p>
            <a:r>
              <a:rPr 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Introduced: </a:t>
            </a:r>
            <a:r>
              <a:rPr lang="en-US" dirty="0">
                <a:highlight>
                  <a:srgbClr val="FFFF00"/>
                </a:highlight>
                <a:latin typeface="Segoe UI Symbol" panose="020B0502040204020203" pitchFamily="34" charset="0"/>
                <a:ea typeface="Segoe UI Symbol" panose="020B0502040204020203" pitchFamily="34" charset="0"/>
              </a:rPr>
              <a:t>22</a:t>
            </a:r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 Sep 2016</a:t>
            </a:r>
          </a:p>
          <a:p>
            <a:r>
              <a:rPr 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Discovered: </a:t>
            </a:r>
            <a:r>
              <a:rPr lang="en-US" dirty="0">
                <a:highlight>
                  <a:srgbClr val="FFFF00"/>
                </a:highlight>
                <a:latin typeface="Segoe UI Symbol" panose="020B0502040204020203" pitchFamily="34" charset="0"/>
                <a:ea typeface="Segoe UI Symbol" panose="020B0502040204020203" pitchFamily="34" charset="0"/>
              </a:rPr>
              <a:t>23</a:t>
            </a:r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 Sep 2016</a:t>
            </a:r>
          </a:p>
          <a:p>
            <a:r>
              <a:rPr 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Fixed: </a:t>
            </a:r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26 Sep 2016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FBE3091-BFCB-E447-9DB4-2521D96161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03FD2-59FF-624A-B2B0-92BBD6E84429}" type="datetime1">
              <a:rPr lang="en-US" smtClean="0"/>
              <a:t>4/21/23</a:t>
            </a:fld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DACE1DF-65C5-C24E-AC9B-8B06C7BA531B}"/>
              </a:ext>
            </a:extLst>
          </p:cNvPr>
          <p:cNvSpPr txBox="1"/>
          <p:nvPr/>
        </p:nvSpPr>
        <p:spPr>
          <a:xfrm>
            <a:off x="7026688" y="3535804"/>
            <a:ext cx="3741842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Inconsolata" pitchFamily="49" charset="77"/>
              </a:rPr>
              <a:t>“... likely to result in a crash, however it could potentially lead to </a:t>
            </a:r>
            <a:r>
              <a:rPr lang="en-US" dirty="0">
                <a:highlight>
                  <a:srgbClr val="FFFF00"/>
                </a:highlight>
                <a:latin typeface="Inconsolata" pitchFamily="49" charset="77"/>
              </a:rPr>
              <a:t>execution of arbitrary code</a:t>
            </a:r>
            <a:r>
              <a:rPr lang="en-US" dirty="0">
                <a:latin typeface="Inconsolata" pitchFamily="49" charset="77"/>
              </a:rPr>
              <a:t> ...”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8E603E-F498-6344-AC67-739329FFAD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Caroline Lemieux --- Expanding the Reach of Fuzzing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E448D4-59E0-174D-B1B8-D468CCDD7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9A0EA-CFA7-AC46-B8D1-7520C822D2F1}" type="slidenum">
              <a:rPr lang="en-US" smtClean="0"/>
              <a:t>33</a:t>
            </a:fld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FCB8485-AB7D-0E4B-9E86-D0A719DA6465}"/>
              </a:ext>
            </a:extLst>
          </p:cNvPr>
          <p:cNvSpPr txBox="1"/>
          <p:nvPr/>
        </p:nvSpPr>
        <p:spPr>
          <a:xfrm>
            <a:off x="7052953" y="1505251"/>
            <a:ext cx="1005403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800" dirty="0">
                <a:solidFill>
                  <a:srgbClr val="7030A0"/>
                </a:solidFill>
                <a:cs typeface="Consolas" panose="020B0609020204030204" pitchFamily="49" charset="0"/>
              </a:rPr>
              <a:t>?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6B2D1F29-5904-B74E-89CA-BDA520B0C52E}"/>
              </a:ext>
            </a:extLst>
          </p:cNvPr>
          <p:cNvSpPr txBox="1">
            <a:spLocks/>
          </p:cNvSpPr>
          <p:nvPr/>
        </p:nvSpPr>
        <p:spPr>
          <a:xfrm>
            <a:off x="838200" y="693683"/>
            <a:ext cx="5045644" cy="9970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+mj-cs"/>
              </a:defRPr>
            </a:lvl1pPr>
          </a:lstStyle>
          <a:p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Before Adoption of Modern Fuzzing 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E9D376B9-4E21-5649-AF89-6BCEC96CE7BB}"/>
              </a:ext>
            </a:extLst>
          </p:cNvPr>
          <p:cNvSpPr txBox="1">
            <a:spLocks/>
          </p:cNvSpPr>
          <p:nvPr/>
        </p:nvSpPr>
        <p:spPr>
          <a:xfrm>
            <a:off x="6308156" y="702227"/>
            <a:ext cx="5045644" cy="9970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+mj-cs"/>
              </a:defRPr>
            </a:lvl1pPr>
          </a:lstStyle>
          <a:p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After Adoption of Modern Fuzzing 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1A4D5F6-02A3-1840-84E3-AC4F4A484E0F}"/>
              </a:ext>
            </a:extLst>
          </p:cNvPr>
          <p:cNvSpPr/>
          <p:nvPr/>
        </p:nvSpPr>
        <p:spPr>
          <a:xfrm>
            <a:off x="817399" y="974504"/>
            <a:ext cx="5006413" cy="5420325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6ED338F-9913-2745-8400-46843D692A9F}"/>
              </a:ext>
            </a:extLst>
          </p:cNvPr>
          <p:cNvSpPr/>
          <p:nvPr/>
        </p:nvSpPr>
        <p:spPr>
          <a:xfrm>
            <a:off x="3082023" y="2587246"/>
            <a:ext cx="3575062" cy="71181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by </a:t>
            </a:r>
            <a:r>
              <a:rPr lang="en-US" sz="2800" dirty="0" err="1">
                <a:latin typeface="Inconsolata" pitchFamily="49" charset="77"/>
                <a:ea typeface="Segoe UI Symbol" panose="020B0502040204020203" pitchFamily="34" charset="0"/>
              </a:rPr>
              <a:t>honggfuzz</a:t>
            </a:r>
            <a:r>
              <a:rPr lang="en-US" sz="24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 </a:t>
            </a:r>
          </a:p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(modern coverage-guided </a:t>
            </a:r>
            <a:r>
              <a:rPr lang="en-US" dirty="0" err="1">
                <a:latin typeface="Segoe UI Symbol" panose="020B0502040204020203" pitchFamily="34" charset="0"/>
                <a:ea typeface="Segoe UI Symbol" panose="020B0502040204020203" pitchFamily="34" charset="0"/>
              </a:rPr>
              <a:t>fuzzer</a:t>
            </a:r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)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5DB8D38-0F9D-C243-9B9F-36CF65E844BB}"/>
              </a:ext>
            </a:extLst>
          </p:cNvPr>
          <p:cNvCxnSpPr>
            <a:stCxn id="25" idx="3"/>
          </p:cNvCxnSpPr>
          <p:nvPr/>
        </p:nvCxnSpPr>
        <p:spPr>
          <a:xfrm>
            <a:off x="6657085" y="2943155"/>
            <a:ext cx="1576530" cy="1652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E819ED3F-76C9-4B49-917F-ECE939A81303}"/>
              </a:ext>
            </a:extLst>
          </p:cNvPr>
          <p:cNvSpPr txBox="1"/>
          <p:nvPr/>
        </p:nvSpPr>
        <p:spPr>
          <a:xfrm>
            <a:off x="6903641" y="4651327"/>
            <a:ext cx="1032975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Costs: </a:t>
            </a:r>
          </a:p>
          <a:p>
            <a:pPr marL="125413" indent="-111125">
              <a:buFont typeface="Arial" panose="020B0604020202020204" pitchFamily="34" charset="0"/>
              <a:buChar char="•"/>
              <a:tabLst>
                <a:tab pos="46038" algn="l"/>
              </a:tabLst>
            </a:pPr>
            <a:r>
              <a:rPr lang="en-US" sz="16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minimal</a:t>
            </a:r>
          </a:p>
        </p:txBody>
      </p:sp>
    </p:spTree>
    <p:extLst>
      <p:ext uri="{BB962C8B-B14F-4D97-AF65-F5344CB8AC3E}">
        <p14:creationId xmlns:p14="http://schemas.microsoft.com/office/powerpoint/2010/main" val="1966963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FBE3091-BFCB-E447-9DB4-2521D96161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EFB757-5B11-FF4E-A98C-3F0AACA3201E}" type="datetime1">
              <a:rPr lang="en-US" smtClean="0"/>
              <a:t>4/21/23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8E603E-F498-6344-AC67-739329FFAD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Caroline Lemieux --- Expanding the Reach of Fuzzing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E448D4-59E0-174D-B1B8-D468CCDD7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9A0EA-CFA7-AC46-B8D1-7520C822D2F1}" type="slidenum">
              <a:rPr lang="en-US" smtClean="0"/>
              <a:t>34</a:t>
            </a:fld>
            <a:endParaRPr lang="en-US"/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E8163B59-D33D-394F-85B2-19710B5DAF06}"/>
              </a:ext>
            </a:extLst>
          </p:cNvPr>
          <p:cNvSpPr/>
          <p:nvPr/>
        </p:nvSpPr>
        <p:spPr>
          <a:xfrm>
            <a:off x="4561770" y="2763465"/>
            <a:ext cx="1030013" cy="462455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Input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AE487A09-D59A-D140-9CCE-4B801203963F}"/>
              </a:ext>
            </a:extLst>
          </p:cNvPr>
          <p:cNvSpPr/>
          <p:nvPr/>
        </p:nvSpPr>
        <p:spPr>
          <a:xfrm>
            <a:off x="5697205" y="2671089"/>
            <a:ext cx="9058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mutate</a:t>
            </a:r>
          </a:p>
        </p:txBody>
      </p:sp>
      <p:cxnSp>
        <p:nvCxnSpPr>
          <p:cNvPr id="49" name="!!arrow_execute">
            <a:extLst>
              <a:ext uri="{FF2B5EF4-FFF2-40B4-BE49-F238E27FC236}">
                <a16:creationId xmlns:a16="http://schemas.microsoft.com/office/drawing/2014/main" id="{72A42C6F-12E2-0841-BC4D-982FC5FD6E10}"/>
              </a:ext>
            </a:extLst>
          </p:cNvPr>
          <p:cNvCxnSpPr>
            <a:cxnSpLocks/>
          </p:cNvCxnSpPr>
          <p:nvPr/>
        </p:nvCxnSpPr>
        <p:spPr>
          <a:xfrm>
            <a:off x="8021808" y="2994693"/>
            <a:ext cx="1122192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7A9C7071-FAD4-7548-B0B5-F8076F25A87A}"/>
              </a:ext>
            </a:extLst>
          </p:cNvPr>
          <p:cNvSpPr/>
          <p:nvPr/>
        </p:nvSpPr>
        <p:spPr>
          <a:xfrm>
            <a:off x="8021808" y="2683831"/>
            <a:ext cx="9633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execute</a:t>
            </a:r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8ED3FF8D-F53A-8947-A18E-773B51AB2109}"/>
              </a:ext>
            </a:extLst>
          </p:cNvPr>
          <p:cNvSpPr/>
          <p:nvPr/>
        </p:nvSpPr>
        <p:spPr>
          <a:xfrm>
            <a:off x="6509251" y="2313448"/>
            <a:ext cx="1030013" cy="46245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Input</a:t>
            </a:r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F101B82E-FB70-7544-98B4-42531895EDE4}"/>
              </a:ext>
            </a:extLst>
          </p:cNvPr>
          <p:cNvSpPr/>
          <p:nvPr/>
        </p:nvSpPr>
        <p:spPr>
          <a:xfrm>
            <a:off x="6661651" y="2465848"/>
            <a:ext cx="1030013" cy="462455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Input</a:t>
            </a:r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4394F6AF-843E-F943-B233-8246E8AC7B36}"/>
              </a:ext>
            </a:extLst>
          </p:cNvPr>
          <p:cNvSpPr/>
          <p:nvPr/>
        </p:nvSpPr>
        <p:spPr>
          <a:xfrm>
            <a:off x="6814051" y="2618248"/>
            <a:ext cx="1030013" cy="46245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Input</a:t>
            </a:r>
          </a:p>
        </p:txBody>
      </p: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52A91409-D983-7647-836B-A638F98BA004}"/>
              </a:ext>
            </a:extLst>
          </p:cNvPr>
          <p:cNvSpPr/>
          <p:nvPr/>
        </p:nvSpPr>
        <p:spPr>
          <a:xfrm>
            <a:off x="6966451" y="2770648"/>
            <a:ext cx="1030013" cy="462455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Input</a:t>
            </a:r>
            <a:r>
              <a:rPr lang="en-US" baseline="-250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n</a:t>
            </a:r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’</a:t>
            </a:r>
          </a:p>
        </p:txBody>
      </p:sp>
      <p:cxnSp>
        <p:nvCxnSpPr>
          <p:cNvPr id="55" name="!!arrow_mutate">
            <a:extLst>
              <a:ext uri="{FF2B5EF4-FFF2-40B4-BE49-F238E27FC236}">
                <a16:creationId xmlns:a16="http://schemas.microsoft.com/office/drawing/2014/main" id="{756BBCFE-00C3-EA44-A71A-94253DB39FDD}"/>
              </a:ext>
            </a:extLst>
          </p:cNvPr>
          <p:cNvCxnSpPr>
            <a:cxnSpLocks/>
          </p:cNvCxnSpPr>
          <p:nvPr/>
        </p:nvCxnSpPr>
        <p:spPr>
          <a:xfrm>
            <a:off x="5642951" y="2994693"/>
            <a:ext cx="1220386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Group 55">
            <a:extLst>
              <a:ext uri="{FF2B5EF4-FFF2-40B4-BE49-F238E27FC236}">
                <a16:creationId xmlns:a16="http://schemas.microsoft.com/office/drawing/2014/main" id="{4CCCA4EB-5981-1B4D-8373-39E4C842117E}"/>
              </a:ext>
            </a:extLst>
          </p:cNvPr>
          <p:cNvGrpSpPr/>
          <p:nvPr/>
        </p:nvGrpSpPr>
        <p:grpSpPr>
          <a:xfrm>
            <a:off x="8941982" y="2351981"/>
            <a:ext cx="1299788" cy="1299788"/>
            <a:chOff x="7565191" y="2194798"/>
            <a:chExt cx="2721425" cy="2721425"/>
          </a:xfrm>
        </p:grpSpPr>
        <p:pic>
          <p:nvPicPr>
            <p:cNvPr id="78" name="Content Placeholder 7" descr="Document">
              <a:extLst>
                <a:ext uri="{FF2B5EF4-FFF2-40B4-BE49-F238E27FC236}">
                  <a16:creationId xmlns:a16="http://schemas.microsoft.com/office/drawing/2014/main" id="{30DB6BDF-33FD-584E-9EC1-98D530415E3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565191" y="2194798"/>
              <a:ext cx="2721425" cy="2721425"/>
            </a:xfrm>
            <a:prstGeom prst="rect">
              <a:avLst/>
            </a:prstGeom>
          </p:spPr>
        </p:pic>
        <p:pic>
          <p:nvPicPr>
            <p:cNvPr id="79" name="Graphic 78" descr="Bug">
              <a:extLst>
                <a:ext uri="{FF2B5EF4-FFF2-40B4-BE49-F238E27FC236}">
                  <a16:creationId xmlns:a16="http://schemas.microsoft.com/office/drawing/2014/main" id="{BBDB1D5F-256A-3A47-B254-67B0D9B62F7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266665" y="3630702"/>
              <a:ext cx="309381" cy="309381"/>
            </a:xfrm>
            <a:prstGeom prst="rect">
              <a:avLst/>
            </a:prstGeom>
          </p:spPr>
        </p:pic>
        <p:pic>
          <p:nvPicPr>
            <p:cNvPr id="80" name="Graphic 79" descr="Bug">
              <a:extLst>
                <a:ext uri="{FF2B5EF4-FFF2-40B4-BE49-F238E27FC236}">
                  <a16:creationId xmlns:a16="http://schemas.microsoft.com/office/drawing/2014/main" id="{99ECC447-1FB0-1B44-A83D-CB1C99C02A6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223856" y="4080208"/>
              <a:ext cx="309381" cy="309381"/>
            </a:xfrm>
            <a:prstGeom prst="rect">
              <a:avLst/>
            </a:prstGeom>
          </p:spPr>
        </p:pic>
        <p:pic>
          <p:nvPicPr>
            <p:cNvPr id="81" name="Graphic 80" descr="Bug">
              <a:extLst>
                <a:ext uri="{FF2B5EF4-FFF2-40B4-BE49-F238E27FC236}">
                  <a16:creationId xmlns:a16="http://schemas.microsoft.com/office/drawing/2014/main" id="{30C4C5A0-98DE-C046-B5E3-81B49090D6F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223856" y="3273323"/>
              <a:ext cx="309381" cy="309381"/>
            </a:xfrm>
            <a:prstGeom prst="rect">
              <a:avLst/>
            </a:prstGeom>
          </p:spPr>
        </p:pic>
      </p:grpSp>
      <p:cxnSp>
        <p:nvCxnSpPr>
          <p:cNvPr id="57" name="Elbow Connector 56">
            <a:extLst>
              <a:ext uri="{FF2B5EF4-FFF2-40B4-BE49-F238E27FC236}">
                <a16:creationId xmlns:a16="http://schemas.microsoft.com/office/drawing/2014/main" id="{13C5965A-AA99-1746-BFF9-FE2CDC144074}"/>
              </a:ext>
            </a:extLst>
          </p:cNvPr>
          <p:cNvCxnSpPr>
            <a:cxnSpLocks/>
            <a:endCxn id="77" idx="3"/>
          </p:cNvCxnSpPr>
          <p:nvPr/>
        </p:nvCxnSpPr>
        <p:spPr>
          <a:xfrm rot="5400000">
            <a:off x="8659080" y="3909038"/>
            <a:ext cx="1347246" cy="518346"/>
          </a:xfrm>
          <a:prstGeom prst="bentConnector2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57">
            <a:extLst>
              <a:ext uri="{FF2B5EF4-FFF2-40B4-BE49-F238E27FC236}">
                <a16:creationId xmlns:a16="http://schemas.microsoft.com/office/drawing/2014/main" id="{1E03067E-4B3B-2A41-8B10-82886EAA21E6}"/>
              </a:ext>
            </a:extLst>
          </p:cNvPr>
          <p:cNvGrpSpPr/>
          <p:nvPr/>
        </p:nvGrpSpPr>
        <p:grpSpPr>
          <a:xfrm>
            <a:off x="7129314" y="4052601"/>
            <a:ext cx="1944216" cy="1121266"/>
            <a:chOff x="7822713" y="4173404"/>
            <a:chExt cx="1944216" cy="1121266"/>
          </a:xfrm>
        </p:grpSpPr>
        <p:sp>
          <p:nvSpPr>
            <p:cNvPr id="74" name="Rounded Rectangle 73">
              <a:extLst>
                <a:ext uri="{FF2B5EF4-FFF2-40B4-BE49-F238E27FC236}">
                  <a16:creationId xmlns:a16="http://schemas.microsoft.com/office/drawing/2014/main" id="{28B75EB5-46C4-4B40-88DF-953CA712063A}"/>
                </a:ext>
              </a:extLst>
            </p:cNvPr>
            <p:cNvSpPr/>
            <p:nvPr/>
          </p:nvSpPr>
          <p:spPr>
            <a:xfrm>
              <a:off x="7822713" y="4173404"/>
              <a:ext cx="1487016" cy="664066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Segoe UI Symbol" panose="020B0502040204020203" pitchFamily="34" charset="0"/>
                  <a:ea typeface="Segoe UI Symbol" panose="020B0502040204020203" pitchFamily="34" charset="0"/>
                </a:rPr>
                <a:t>Execution Feedback</a:t>
              </a:r>
            </a:p>
          </p:txBody>
        </p:sp>
        <p:sp>
          <p:nvSpPr>
            <p:cNvPr id="75" name="Rounded Rectangle 74">
              <a:extLst>
                <a:ext uri="{FF2B5EF4-FFF2-40B4-BE49-F238E27FC236}">
                  <a16:creationId xmlns:a16="http://schemas.microsoft.com/office/drawing/2014/main" id="{58860A53-C440-F948-921B-425E2572D044}"/>
                </a:ext>
              </a:extLst>
            </p:cNvPr>
            <p:cNvSpPr/>
            <p:nvPr/>
          </p:nvSpPr>
          <p:spPr>
            <a:xfrm>
              <a:off x="7975113" y="4325804"/>
              <a:ext cx="1487016" cy="664066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Segoe UI Symbol" panose="020B0502040204020203" pitchFamily="34" charset="0"/>
                  <a:ea typeface="Segoe UI Symbol" panose="020B0502040204020203" pitchFamily="34" charset="0"/>
                </a:rPr>
                <a:t>Execution Feedback</a:t>
              </a:r>
            </a:p>
          </p:txBody>
        </p:sp>
        <p:sp>
          <p:nvSpPr>
            <p:cNvPr id="76" name="Rounded Rectangle 75">
              <a:extLst>
                <a:ext uri="{FF2B5EF4-FFF2-40B4-BE49-F238E27FC236}">
                  <a16:creationId xmlns:a16="http://schemas.microsoft.com/office/drawing/2014/main" id="{D4F0B73A-1262-5542-8A1E-549D7D7C16D1}"/>
                </a:ext>
              </a:extLst>
            </p:cNvPr>
            <p:cNvSpPr/>
            <p:nvPr/>
          </p:nvSpPr>
          <p:spPr>
            <a:xfrm>
              <a:off x="8127513" y="4478204"/>
              <a:ext cx="1487016" cy="664066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Segoe UI Symbol" panose="020B0502040204020203" pitchFamily="34" charset="0"/>
                  <a:ea typeface="Segoe UI Symbol" panose="020B0502040204020203" pitchFamily="34" charset="0"/>
                </a:rPr>
                <a:t>Execution Feedback</a:t>
              </a:r>
            </a:p>
          </p:txBody>
        </p:sp>
        <p:sp>
          <p:nvSpPr>
            <p:cNvPr id="77" name="Rounded Rectangle 76">
              <a:extLst>
                <a:ext uri="{FF2B5EF4-FFF2-40B4-BE49-F238E27FC236}">
                  <a16:creationId xmlns:a16="http://schemas.microsoft.com/office/drawing/2014/main" id="{14D1AA94-7B06-134D-BD12-7280FC5DAAEA}"/>
                </a:ext>
              </a:extLst>
            </p:cNvPr>
            <p:cNvSpPr/>
            <p:nvPr/>
          </p:nvSpPr>
          <p:spPr>
            <a:xfrm>
              <a:off x="8279913" y="4630604"/>
              <a:ext cx="1487016" cy="664066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Segoe UI Symbol" panose="020B0502040204020203" pitchFamily="34" charset="0"/>
                  <a:ea typeface="Segoe UI Symbol" panose="020B0502040204020203" pitchFamily="34" charset="0"/>
                </a:rPr>
                <a:t>Execution Feedback</a:t>
              </a:r>
              <a:r>
                <a:rPr lang="en-US" baseline="-25000" dirty="0">
                  <a:latin typeface="Segoe UI Symbol" panose="020B0502040204020203" pitchFamily="34" charset="0"/>
                  <a:ea typeface="Segoe UI Symbol" panose="020B0502040204020203" pitchFamily="34" charset="0"/>
                </a:rPr>
                <a:t>n</a:t>
              </a:r>
              <a:endParaRPr lang="en-US" dirty="0">
                <a:latin typeface="Segoe UI Symbol" panose="020B0502040204020203" pitchFamily="34" charset="0"/>
                <a:ea typeface="Segoe UI Symbol" panose="020B0502040204020203" pitchFamily="34" charset="0"/>
              </a:endParaRPr>
            </a:p>
          </p:txBody>
        </p:sp>
      </p:grpSp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07B98018-5938-2A4C-BC86-6E78EFC1302D}"/>
              </a:ext>
            </a:extLst>
          </p:cNvPr>
          <p:cNvSpPr/>
          <p:nvPr/>
        </p:nvSpPr>
        <p:spPr>
          <a:xfrm>
            <a:off x="3323932" y="4442008"/>
            <a:ext cx="1030013" cy="462455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Input</a:t>
            </a:r>
            <a:r>
              <a:rPr lang="en-US" baseline="-250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2</a:t>
            </a:r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’</a:t>
            </a:r>
          </a:p>
        </p:txBody>
      </p:sp>
      <p:sp>
        <p:nvSpPr>
          <p:cNvPr id="60" name="Rounded Rectangle 59">
            <a:extLst>
              <a:ext uri="{FF2B5EF4-FFF2-40B4-BE49-F238E27FC236}">
                <a16:creationId xmlns:a16="http://schemas.microsoft.com/office/drawing/2014/main" id="{5480CB16-5793-4E46-ACD2-EC09465C3638}"/>
              </a:ext>
            </a:extLst>
          </p:cNvPr>
          <p:cNvSpPr/>
          <p:nvPr/>
        </p:nvSpPr>
        <p:spPr>
          <a:xfrm>
            <a:off x="3442238" y="4611773"/>
            <a:ext cx="1030013" cy="462455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Input</a:t>
            </a:r>
            <a:r>
              <a:rPr lang="en-US" baseline="-250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n</a:t>
            </a:r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’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5E5E73BF-D2E0-084A-B40A-2831C3262144}"/>
              </a:ext>
            </a:extLst>
          </p:cNvPr>
          <p:cNvCxnSpPr>
            <a:cxnSpLocks/>
            <a:endCxn id="60" idx="3"/>
          </p:cNvCxnSpPr>
          <p:nvPr/>
        </p:nvCxnSpPr>
        <p:spPr>
          <a:xfrm flipH="1">
            <a:off x="4472251" y="4841834"/>
            <a:ext cx="3114263" cy="1167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angle 61">
            <a:extLst>
              <a:ext uri="{FF2B5EF4-FFF2-40B4-BE49-F238E27FC236}">
                <a16:creationId xmlns:a16="http://schemas.microsoft.com/office/drawing/2014/main" id="{921E482E-6784-BB47-B19F-559AED924A77}"/>
              </a:ext>
            </a:extLst>
          </p:cNvPr>
          <p:cNvSpPr/>
          <p:nvPr/>
        </p:nvSpPr>
        <p:spPr>
          <a:xfrm>
            <a:off x="4627932" y="4492081"/>
            <a:ext cx="23970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Interesting Feedback?</a:t>
            </a: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8A3A819D-6792-9340-BCE4-483DCC2C6161}"/>
              </a:ext>
            </a:extLst>
          </p:cNvPr>
          <p:cNvCxnSpPr>
            <a:cxnSpLocks/>
            <a:stCxn id="70" idx="3"/>
          </p:cNvCxnSpPr>
          <p:nvPr/>
        </p:nvCxnSpPr>
        <p:spPr>
          <a:xfrm flipV="1">
            <a:off x="3258486" y="2994693"/>
            <a:ext cx="1303284" cy="1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ectangle 63">
            <a:extLst>
              <a:ext uri="{FF2B5EF4-FFF2-40B4-BE49-F238E27FC236}">
                <a16:creationId xmlns:a16="http://schemas.microsoft.com/office/drawing/2014/main" id="{6EAEE93A-640B-9D44-AC68-CD10319E6322}"/>
              </a:ext>
            </a:extLst>
          </p:cNvPr>
          <p:cNvSpPr/>
          <p:nvPr/>
        </p:nvSpPr>
        <p:spPr>
          <a:xfrm>
            <a:off x="3624245" y="2657627"/>
            <a:ext cx="5998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pick</a:t>
            </a: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02AB3A93-EE16-7642-8B02-2C26BAD89DC0}"/>
              </a:ext>
            </a:extLst>
          </p:cNvPr>
          <p:cNvCxnSpPr>
            <a:cxnSpLocks/>
          </p:cNvCxnSpPr>
          <p:nvPr/>
        </p:nvCxnSpPr>
        <p:spPr>
          <a:xfrm>
            <a:off x="865343" y="2942596"/>
            <a:ext cx="800181" cy="1"/>
          </a:xfrm>
          <a:prstGeom prst="straightConnector1">
            <a:avLst/>
          </a:prstGeom>
          <a:ln w="317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9B9A1FA7-0FDC-7E49-989B-E3C1B812425B}"/>
              </a:ext>
            </a:extLst>
          </p:cNvPr>
          <p:cNvSpPr/>
          <p:nvPr/>
        </p:nvSpPr>
        <p:spPr>
          <a:xfrm>
            <a:off x="904017" y="2558971"/>
            <a:ext cx="7393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Initial</a:t>
            </a:r>
          </a:p>
        </p:txBody>
      </p:sp>
      <p:sp>
        <p:nvSpPr>
          <p:cNvPr id="67" name="Rounded Rectangle 66">
            <a:extLst>
              <a:ext uri="{FF2B5EF4-FFF2-40B4-BE49-F238E27FC236}">
                <a16:creationId xmlns:a16="http://schemas.microsoft.com/office/drawing/2014/main" id="{6BCF69EF-30C2-A242-B502-65587177DFA2}"/>
              </a:ext>
            </a:extLst>
          </p:cNvPr>
          <p:cNvSpPr/>
          <p:nvPr/>
        </p:nvSpPr>
        <p:spPr>
          <a:xfrm>
            <a:off x="1771273" y="2306266"/>
            <a:ext cx="1030013" cy="462455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Input</a:t>
            </a:r>
          </a:p>
        </p:txBody>
      </p:sp>
      <p:sp>
        <p:nvSpPr>
          <p:cNvPr id="68" name="Rounded Rectangle 67">
            <a:extLst>
              <a:ext uri="{FF2B5EF4-FFF2-40B4-BE49-F238E27FC236}">
                <a16:creationId xmlns:a16="http://schemas.microsoft.com/office/drawing/2014/main" id="{623F4D7B-0F7C-F64E-9400-123CC2501523}"/>
              </a:ext>
            </a:extLst>
          </p:cNvPr>
          <p:cNvSpPr/>
          <p:nvPr/>
        </p:nvSpPr>
        <p:spPr>
          <a:xfrm>
            <a:off x="1923673" y="2458666"/>
            <a:ext cx="1030013" cy="462455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50800" dist="12700" dir="13500000" algn="b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Input</a:t>
            </a:r>
          </a:p>
        </p:txBody>
      </p:sp>
      <p:sp>
        <p:nvSpPr>
          <p:cNvPr id="69" name="Rounded Rectangle 68">
            <a:extLst>
              <a:ext uri="{FF2B5EF4-FFF2-40B4-BE49-F238E27FC236}">
                <a16:creationId xmlns:a16="http://schemas.microsoft.com/office/drawing/2014/main" id="{881CD360-4E20-9542-A4F8-80C140199CD1}"/>
              </a:ext>
            </a:extLst>
          </p:cNvPr>
          <p:cNvSpPr/>
          <p:nvPr/>
        </p:nvSpPr>
        <p:spPr>
          <a:xfrm>
            <a:off x="2076073" y="2611066"/>
            <a:ext cx="1030013" cy="462455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outerShdw blurRad="50800" dist="12700" dir="13500000" algn="b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Input</a:t>
            </a:r>
          </a:p>
        </p:txBody>
      </p:sp>
      <p:sp>
        <p:nvSpPr>
          <p:cNvPr id="70" name="Rounded Rectangle 69">
            <a:extLst>
              <a:ext uri="{FF2B5EF4-FFF2-40B4-BE49-F238E27FC236}">
                <a16:creationId xmlns:a16="http://schemas.microsoft.com/office/drawing/2014/main" id="{64CCE04B-CD72-2847-A8E6-F7477F2B4867}"/>
              </a:ext>
            </a:extLst>
          </p:cNvPr>
          <p:cNvSpPr/>
          <p:nvPr/>
        </p:nvSpPr>
        <p:spPr>
          <a:xfrm>
            <a:off x="2228473" y="2763466"/>
            <a:ext cx="1030013" cy="462455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50800" dist="12700" dir="13500000" algn="b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Input</a:t>
            </a:r>
          </a:p>
        </p:txBody>
      </p:sp>
      <p:cxnSp>
        <p:nvCxnSpPr>
          <p:cNvPr id="72" name="Elbow Connector 71">
            <a:extLst>
              <a:ext uri="{FF2B5EF4-FFF2-40B4-BE49-F238E27FC236}">
                <a16:creationId xmlns:a16="http://schemas.microsoft.com/office/drawing/2014/main" id="{597D444B-599A-1143-B91E-24EF5019D180}"/>
              </a:ext>
            </a:extLst>
          </p:cNvPr>
          <p:cNvCxnSpPr>
            <a:cxnSpLocks/>
            <a:stCxn id="60" idx="1"/>
            <a:endCxn id="70" idx="2"/>
          </p:cNvCxnSpPr>
          <p:nvPr/>
        </p:nvCxnSpPr>
        <p:spPr>
          <a:xfrm rot="10800000">
            <a:off x="2743480" y="3225921"/>
            <a:ext cx="698758" cy="1617080"/>
          </a:xfrm>
          <a:prstGeom prst="bentConnector2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 72">
            <a:extLst>
              <a:ext uri="{FF2B5EF4-FFF2-40B4-BE49-F238E27FC236}">
                <a16:creationId xmlns:a16="http://schemas.microsoft.com/office/drawing/2014/main" id="{CB6ED97B-C6DC-E846-95C1-FC784B00FAF1}"/>
              </a:ext>
            </a:extLst>
          </p:cNvPr>
          <p:cNvSpPr/>
          <p:nvPr/>
        </p:nvSpPr>
        <p:spPr>
          <a:xfrm>
            <a:off x="2124202" y="3863731"/>
            <a:ext cx="6289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save</a:t>
            </a:r>
          </a:p>
        </p:txBody>
      </p:sp>
      <p:sp>
        <p:nvSpPr>
          <p:cNvPr id="82" name="Title 1">
            <a:extLst>
              <a:ext uri="{FF2B5EF4-FFF2-40B4-BE49-F238E27FC236}">
                <a16:creationId xmlns:a16="http://schemas.microsoft.com/office/drawing/2014/main" id="{5E7C8CAD-44FA-7F4E-AA7D-AF574F1D3954}"/>
              </a:ext>
            </a:extLst>
          </p:cNvPr>
          <p:cNvSpPr txBox="1">
            <a:spLocks/>
          </p:cNvSpPr>
          <p:nvPr/>
        </p:nvSpPr>
        <p:spPr>
          <a:xfrm>
            <a:off x="678425" y="365125"/>
            <a:ext cx="1085481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+mj-cs"/>
              </a:defRPr>
            </a:lvl1pPr>
          </a:lstStyle>
          <a:p>
            <a:r>
              <a:rPr lang="en-US"/>
              <a:t>Coverage-Guided Fuzzing</a:t>
            </a:r>
            <a:endParaRPr lang="en-US" dirty="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33AD8C78-B546-304A-B2DB-4C5FF5888D39}"/>
              </a:ext>
            </a:extLst>
          </p:cNvPr>
          <p:cNvSpPr txBox="1"/>
          <p:nvPr/>
        </p:nvSpPr>
        <p:spPr>
          <a:xfrm>
            <a:off x="3838938" y="1325948"/>
            <a:ext cx="47407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AFL, </a:t>
            </a:r>
            <a:r>
              <a:rPr lang="en-US" sz="3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libFuzzer</a:t>
            </a:r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, </a:t>
            </a:r>
            <a:r>
              <a:rPr lang="en-US" sz="3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honggfuzz</a:t>
            </a:r>
            <a:endParaRPr lang="en-US" sz="3200" dirty="0">
              <a:solidFill>
                <a:schemeClr val="tx1">
                  <a:lumMod val="50000"/>
                  <a:lumOff val="50000"/>
                </a:schemeClr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0001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C9CF121-2674-AD41-8A32-1D134A1D6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84A6F-723A-7245-9DC7-D82FDBAE027C}" type="slidenum">
              <a:rPr lang="en-US" smtClean="0"/>
              <a:t>35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F0AECB-BF3F-9144-8CCB-E7FDF18019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Caroline Lemieux --- Expanding the Reach of Fuzzing</a:t>
            </a:r>
            <a:endParaRPr lang="en-US" dirty="0"/>
          </a:p>
        </p:txBody>
      </p:sp>
      <p:sp>
        <p:nvSpPr>
          <p:cNvPr id="113" name="Rounded Rectangle 112">
            <a:extLst>
              <a:ext uri="{FF2B5EF4-FFF2-40B4-BE49-F238E27FC236}">
                <a16:creationId xmlns:a16="http://schemas.microsoft.com/office/drawing/2014/main" id="{FC8D3875-FAF0-AE4A-8700-45F9CD6DE39B}"/>
              </a:ext>
            </a:extLst>
          </p:cNvPr>
          <p:cNvSpPr/>
          <p:nvPr/>
        </p:nvSpPr>
        <p:spPr>
          <a:xfrm>
            <a:off x="4561770" y="2763465"/>
            <a:ext cx="1030013" cy="462455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Input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504D290A-DCE6-F64D-87B7-4A81D183A1D0}"/>
              </a:ext>
            </a:extLst>
          </p:cNvPr>
          <p:cNvSpPr/>
          <p:nvPr/>
        </p:nvSpPr>
        <p:spPr>
          <a:xfrm>
            <a:off x="5697205" y="2671089"/>
            <a:ext cx="9058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mutate</a:t>
            </a:r>
          </a:p>
        </p:txBody>
      </p:sp>
      <p:cxnSp>
        <p:nvCxnSpPr>
          <p:cNvPr id="107" name="!!arrow_execute">
            <a:extLst>
              <a:ext uri="{FF2B5EF4-FFF2-40B4-BE49-F238E27FC236}">
                <a16:creationId xmlns:a16="http://schemas.microsoft.com/office/drawing/2014/main" id="{F1399671-32BC-584D-859F-F8F99976202D}"/>
              </a:ext>
            </a:extLst>
          </p:cNvPr>
          <p:cNvCxnSpPr>
            <a:cxnSpLocks/>
          </p:cNvCxnSpPr>
          <p:nvPr/>
        </p:nvCxnSpPr>
        <p:spPr>
          <a:xfrm>
            <a:off x="8021808" y="2994693"/>
            <a:ext cx="1122192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Rectangle 108">
            <a:extLst>
              <a:ext uri="{FF2B5EF4-FFF2-40B4-BE49-F238E27FC236}">
                <a16:creationId xmlns:a16="http://schemas.microsoft.com/office/drawing/2014/main" id="{61F22C5E-02DD-A34B-AB17-14865FA2C790}"/>
              </a:ext>
            </a:extLst>
          </p:cNvPr>
          <p:cNvSpPr/>
          <p:nvPr/>
        </p:nvSpPr>
        <p:spPr>
          <a:xfrm>
            <a:off x="8021808" y="2683831"/>
            <a:ext cx="9633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execute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87C4B0-897E-1F4B-9948-8D5CAE829B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502E0-949B-AF47-A3DC-FF72D16D7DD0}" type="datetime1">
              <a:rPr lang="en-US" smtClean="0"/>
              <a:t>4/21/23</a:t>
            </a:fld>
            <a:endParaRPr lang="en-US"/>
          </a:p>
        </p:txBody>
      </p:sp>
      <p:sp>
        <p:nvSpPr>
          <p:cNvPr id="86" name="Rounded Rectangle 85">
            <a:extLst>
              <a:ext uri="{FF2B5EF4-FFF2-40B4-BE49-F238E27FC236}">
                <a16:creationId xmlns:a16="http://schemas.microsoft.com/office/drawing/2014/main" id="{54E14EAC-5232-FB4E-BAE2-97AE35AC5267}"/>
              </a:ext>
            </a:extLst>
          </p:cNvPr>
          <p:cNvSpPr/>
          <p:nvPr/>
        </p:nvSpPr>
        <p:spPr>
          <a:xfrm>
            <a:off x="6509251" y="2313448"/>
            <a:ext cx="1030013" cy="46245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Input</a:t>
            </a:r>
          </a:p>
        </p:txBody>
      </p:sp>
      <p:sp>
        <p:nvSpPr>
          <p:cNvPr id="88" name="Rounded Rectangle 87">
            <a:extLst>
              <a:ext uri="{FF2B5EF4-FFF2-40B4-BE49-F238E27FC236}">
                <a16:creationId xmlns:a16="http://schemas.microsoft.com/office/drawing/2014/main" id="{6615505A-4D0B-AD47-83EC-B118C4301BBB}"/>
              </a:ext>
            </a:extLst>
          </p:cNvPr>
          <p:cNvSpPr/>
          <p:nvPr/>
        </p:nvSpPr>
        <p:spPr>
          <a:xfrm>
            <a:off x="6661651" y="2465848"/>
            <a:ext cx="1030013" cy="462455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Input</a:t>
            </a:r>
          </a:p>
        </p:txBody>
      </p:sp>
      <p:sp>
        <p:nvSpPr>
          <p:cNvPr id="89" name="Rounded Rectangle 88">
            <a:extLst>
              <a:ext uri="{FF2B5EF4-FFF2-40B4-BE49-F238E27FC236}">
                <a16:creationId xmlns:a16="http://schemas.microsoft.com/office/drawing/2014/main" id="{AFFB58E7-702F-8C44-83F7-3D4796E82BE4}"/>
              </a:ext>
            </a:extLst>
          </p:cNvPr>
          <p:cNvSpPr/>
          <p:nvPr/>
        </p:nvSpPr>
        <p:spPr>
          <a:xfrm>
            <a:off x="6814051" y="2618248"/>
            <a:ext cx="1030013" cy="46245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Input</a:t>
            </a:r>
          </a:p>
        </p:txBody>
      </p:sp>
      <p:sp>
        <p:nvSpPr>
          <p:cNvPr id="90" name="Rounded Rectangle 89">
            <a:extLst>
              <a:ext uri="{FF2B5EF4-FFF2-40B4-BE49-F238E27FC236}">
                <a16:creationId xmlns:a16="http://schemas.microsoft.com/office/drawing/2014/main" id="{C1E8A316-B34E-4F47-BBE5-4823114CE8C0}"/>
              </a:ext>
            </a:extLst>
          </p:cNvPr>
          <p:cNvSpPr/>
          <p:nvPr/>
        </p:nvSpPr>
        <p:spPr>
          <a:xfrm>
            <a:off x="6966451" y="2770648"/>
            <a:ext cx="1030013" cy="462455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Input</a:t>
            </a:r>
            <a:r>
              <a:rPr lang="en-US" baseline="-250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n</a:t>
            </a:r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’</a:t>
            </a:r>
          </a:p>
        </p:txBody>
      </p:sp>
      <p:cxnSp>
        <p:nvCxnSpPr>
          <p:cNvPr id="111" name="!!arrow_mutate">
            <a:extLst>
              <a:ext uri="{FF2B5EF4-FFF2-40B4-BE49-F238E27FC236}">
                <a16:creationId xmlns:a16="http://schemas.microsoft.com/office/drawing/2014/main" id="{B18D3103-5EEE-0B4A-B052-CC0D10874876}"/>
              </a:ext>
            </a:extLst>
          </p:cNvPr>
          <p:cNvCxnSpPr>
            <a:cxnSpLocks/>
          </p:cNvCxnSpPr>
          <p:nvPr/>
        </p:nvCxnSpPr>
        <p:spPr>
          <a:xfrm>
            <a:off x="5642951" y="2994693"/>
            <a:ext cx="1220386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1368DB9-B2F6-264D-9796-C3DE86127947}"/>
              </a:ext>
            </a:extLst>
          </p:cNvPr>
          <p:cNvGrpSpPr/>
          <p:nvPr/>
        </p:nvGrpSpPr>
        <p:grpSpPr>
          <a:xfrm>
            <a:off x="8941982" y="2351981"/>
            <a:ext cx="1299788" cy="1299788"/>
            <a:chOff x="7565191" y="2194798"/>
            <a:chExt cx="2721425" cy="2721425"/>
          </a:xfrm>
        </p:grpSpPr>
        <p:pic>
          <p:nvPicPr>
            <p:cNvPr id="127" name="Content Placeholder 7" descr="Document">
              <a:extLst>
                <a:ext uri="{FF2B5EF4-FFF2-40B4-BE49-F238E27FC236}">
                  <a16:creationId xmlns:a16="http://schemas.microsoft.com/office/drawing/2014/main" id="{52D6C96D-FB63-C54B-9294-788F8D2FBB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565191" y="2194798"/>
              <a:ext cx="2721425" cy="2721425"/>
            </a:xfrm>
            <a:prstGeom prst="rect">
              <a:avLst/>
            </a:prstGeom>
          </p:spPr>
        </p:pic>
        <p:pic>
          <p:nvPicPr>
            <p:cNvPr id="128" name="Graphic 127" descr="Bug">
              <a:extLst>
                <a:ext uri="{FF2B5EF4-FFF2-40B4-BE49-F238E27FC236}">
                  <a16:creationId xmlns:a16="http://schemas.microsoft.com/office/drawing/2014/main" id="{FB9F1201-83F3-5540-9D49-D99F541B5AD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266665" y="3630702"/>
              <a:ext cx="309381" cy="309381"/>
            </a:xfrm>
            <a:prstGeom prst="rect">
              <a:avLst/>
            </a:prstGeom>
          </p:spPr>
        </p:pic>
        <p:pic>
          <p:nvPicPr>
            <p:cNvPr id="129" name="Graphic 128" descr="Bug">
              <a:extLst>
                <a:ext uri="{FF2B5EF4-FFF2-40B4-BE49-F238E27FC236}">
                  <a16:creationId xmlns:a16="http://schemas.microsoft.com/office/drawing/2014/main" id="{4983D369-7B8E-5A4D-B0DB-38CC0C57E36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223856" y="4080208"/>
              <a:ext cx="309381" cy="309381"/>
            </a:xfrm>
            <a:prstGeom prst="rect">
              <a:avLst/>
            </a:prstGeom>
          </p:spPr>
        </p:pic>
        <p:pic>
          <p:nvPicPr>
            <p:cNvPr id="130" name="Graphic 129" descr="Bug">
              <a:extLst>
                <a:ext uri="{FF2B5EF4-FFF2-40B4-BE49-F238E27FC236}">
                  <a16:creationId xmlns:a16="http://schemas.microsoft.com/office/drawing/2014/main" id="{C13A99A9-5D92-7E42-8342-40537BA5093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223856" y="3273323"/>
              <a:ext cx="309381" cy="309381"/>
            </a:xfrm>
            <a:prstGeom prst="rect">
              <a:avLst/>
            </a:prstGeom>
          </p:spPr>
        </p:pic>
      </p:grpSp>
      <p:sp>
        <p:nvSpPr>
          <p:cNvPr id="132" name="Title 1">
            <a:extLst>
              <a:ext uri="{FF2B5EF4-FFF2-40B4-BE49-F238E27FC236}">
                <a16:creationId xmlns:a16="http://schemas.microsoft.com/office/drawing/2014/main" id="{321B62D9-5D09-FE42-A685-FD53440B96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425" y="365125"/>
            <a:ext cx="10854813" cy="1325563"/>
          </a:xfrm>
        </p:spPr>
        <p:txBody>
          <a:bodyPr/>
          <a:lstStyle/>
          <a:p>
            <a:r>
              <a:rPr lang="en-US" dirty="0"/>
              <a:t>Coverage-Guided Fuzzing</a:t>
            </a:r>
          </a:p>
        </p:txBody>
      </p: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BE0F7B1B-95F3-A643-9A56-81FDA4DEE66D}"/>
              </a:ext>
            </a:extLst>
          </p:cNvPr>
          <p:cNvCxnSpPr>
            <a:cxnSpLocks/>
            <a:endCxn id="25" idx="3"/>
          </p:cNvCxnSpPr>
          <p:nvPr/>
        </p:nvCxnSpPr>
        <p:spPr>
          <a:xfrm rot="5400000">
            <a:off x="8659080" y="3909038"/>
            <a:ext cx="1347246" cy="518346"/>
          </a:xfrm>
          <a:prstGeom prst="bentConnector2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59B1818-E7E5-E649-A6DD-552805C9031F}"/>
              </a:ext>
            </a:extLst>
          </p:cNvPr>
          <p:cNvGrpSpPr/>
          <p:nvPr/>
        </p:nvGrpSpPr>
        <p:grpSpPr>
          <a:xfrm>
            <a:off x="7129314" y="4052601"/>
            <a:ext cx="1944216" cy="1121266"/>
            <a:chOff x="7822713" y="4173404"/>
            <a:chExt cx="1944216" cy="1121266"/>
          </a:xfrm>
        </p:grpSpPr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D09FE6FD-07CF-914D-A6B7-083F8D54F978}"/>
                </a:ext>
              </a:extLst>
            </p:cNvPr>
            <p:cNvSpPr/>
            <p:nvPr/>
          </p:nvSpPr>
          <p:spPr>
            <a:xfrm>
              <a:off x="7822713" y="4173404"/>
              <a:ext cx="1487016" cy="664066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Segoe UI Symbol" panose="020B0502040204020203" pitchFamily="34" charset="0"/>
                  <a:ea typeface="Segoe UI Symbol" panose="020B0502040204020203" pitchFamily="34" charset="0"/>
                </a:rPr>
                <a:t>Execution Feedback</a:t>
              </a:r>
            </a:p>
          </p:txBody>
        </p:sp>
        <p:sp>
          <p:nvSpPr>
            <p:cNvPr id="23" name="Rounded Rectangle 22">
              <a:extLst>
                <a:ext uri="{FF2B5EF4-FFF2-40B4-BE49-F238E27FC236}">
                  <a16:creationId xmlns:a16="http://schemas.microsoft.com/office/drawing/2014/main" id="{7595F108-3187-D842-A985-BAB4268EE0D6}"/>
                </a:ext>
              </a:extLst>
            </p:cNvPr>
            <p:cNvSpPr/>
            <p:nvPr/>
          </p:nvSpPr>
          <p:spPr>
            <a:xfrm>
              <a:off x="7975113" y="4325804"/>
              <a:ext cx="1487016" cy="664066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Segoe UI Symbol" panose="020B0502040204020203" pitchFamily="34" charset="0"/>
                  <a:ea typeface="Segoe UI Symbol" panose="020B0502040204020203" pitchFamily="34" charset="0"/>
                </a:rPr>
                <a:t>Execution Feedback</a:t>
              </a:r>
            </a:p>
          </p:txBody>
        </p:sp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8D5E76B5-5556-3C41-AC7F-C30EED3BA96A}"/>
                </a:ext>
              </a:extLst>
            </p:cNvPr>
            <p:cNvSpPr/>
            <p:nvPr/>
          </p:nvSpPr>
          <p:spPr>
            <a:xfrm>
              <a:off x="8127513" y="4478204"/>
              <a:ext cx="1487016" cy="664066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Segoe UI Symbol" panose="020B0502040204020203" pitchFamily="34" charset="0"/>
                  <a:ea typeface="Segoe UI Symbol" panose="020B0502040204020203" pitchFamily="34" charset="0"/>
                </a:rPr>
                <a:t>Execution Feedback</a:t>
              </a:r>
            </a:p>
          </p:txBody>
        </p:sp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76716151-C3D9-9E40-9DAC-FF839F74E703}"/>
                </a:ext>
              </a:extLst>
            </p:cNvPr>
            <p:cNvSpPr/>
            <p:nvPr/>
          </p:nvSpPr>
          <p:spPr>
            <a:xfrm>
              <a:off x="8279913" y="4630604"/>
              <a:ext cx="1487016" cy="664066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Segoe UI Symbol" panose="020B0502040204020203" pitchFamily="34" charset="0"/>
                  <a:ea typeface="Segoe UI Symbol" panose="020B0502040204020203" pitchFamily="34" charset="0"/>
                </a:rPr>
                <a:t>Execution Feedback</a:t>
              </a:r>
              <a:r>
                <a:rPr lang="en-US" baseline="-25000" dirty="0">
                  <a:latin typeface="Segoe UI Symbol" panose="020B0502040204020203" pitchFamily="34" charset="0"/>
                  <a:ea typeface="Segoe UI Symbol" panose="020B0502040204020203" pitchFamily="34" charset="0"/>
                </a:rPr>
                <a:t>n</a:t>
              </a:r>
              <a:endParaRPr lang="en-US" dirty="0">
                <a:latin typeface="Segoe UI Symbol" panose="020B0502040204020203" pitchFamily="34" charset="0"/>
                <a:ea typeface="Segoe UI Symbol" panose="020B0502040204020203" pitchFamily="34" charset="0"/>
              </a:endParaRPr>
            </a:p>
          </p:txBody>
        </p:sp>
      </p:grp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FCB2193B-6A44-B149-ADDA-21CC8E9B5C7B}"/>
              </a:ext>
            </a:extLst>
          </p:cNvPr>
          <p:cNvSpPr/>
          <p:nvPr/>
        </p:nvSpPr>
        <p:spPr>
          <a:xfrm>
            <a:off x="3323932" y="4442008"/>
            <a:ext cx="1030013" cy="462455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Input</a:t>
            </a:r>
            <a:r>
              <a:rPr lang="en-US" baseline="-250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2</a:t>
            </a:r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’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560EC973-B98A-834E-9371-B29CD15A1432}"/>
              </a:ext>
            </a:extLst>
          </p:cNvPr>
          <p:cNvSpPr/>
          <p:nvPr/>
        </p:nvSpPr>
        <p:spPr>
          <a:xfrm>
            <a:off x="3442238" y="4611773"/>
            <a:ext cx="1030013" cy="462455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Input</a:t>
            </a:r>
            <a:r>
              <a:rPr lang="en-US" baseline="-250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n</a:t>
            </a:r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’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E040577-0FF8-3E48-835C-A48516A248C8}"/>
              </a:ext>
            </a:extLst>
          </p:cNvPr>
          <p:cNvCxnSpPr>
            <a:cxnSpLocks/>
            <a:endCxn id="28" idx="3"/>
          </p:cNvCxnSpPr>
          <p:nvPr/>
        </p:nvCxnSpPr>
        <p:spPr>
          <a:xfrm flipH="1">
            <a:off x="4472251" y="4841834"/>
            <a:ext cx="3114263" cy="1167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E31123D6-436B-BB4C-8072-B74683A542BA}"/>
              </a:ext>
            </a:extLst>
          </p:cNvPr>
          <p:cNvSpPr/>
          <p:nvPr/>
        </p:nvSpPr>
        <p:spPr>
          <a:xfrm>
            <a:off x="4627932" y="4492081"/>
            <a:ext cx="23970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Interesting Feedback?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C8BCC2F-0F21-5844-8E7C-3A6EEFE5C616}"/>
              </a:ext>
            </a:extLst>
          </p:cNvPr>
          <p:cNvCxnSpPr>
            <a:cxnSpLocks/>
            <a:stCxn id="38" idx="3"/>
          </p:cNvCxnSpPr>
          <p:nvPr/>
        </p:nvCxnSpPr>
        <p:spPr>
          <a:xfrm flipV="1">
            <a:off x="3258486" y="2994693"/>
            <a:ext cx="1303284" cy="1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AB4885A7-0144-E448-A762-4409C98F3D93}"/>
              </a:ext>
            </a:extLst>
          </p:cNvPr>
          <p:cNvSpPr/>
          <p:nvPr/>
        </p:nvSpPr>
        <p:spPr>
          <a:xfrm>
            <a:off x="3624245" y="2657627"/>
            <a:ext cx="5998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pick</a:t>
            </a:r>
          </a:p>
        </p:txBody>
      </p:sp>
      <p:cxnSp>
        <p:nvCxnSpPr>
          <p:cNvPr id="40" name="Elbow Connector 39">
            <a:extLst>
              <a:ext uri="{FF2B5EF4-FFF2-40B4-BE49-F238E27FC236}">
                <a16:creationId xmlns:a16="http://schemas.microsoft.com/office/drawing/2014/main" id="{14BBF7AE-7A01-DE4F-8106-6B17B55EEE80}"/>
              </a:ext>
            </a:extLst>
          </p:cNvPr>
          <p:cNvCxnSpPr>
            <a:cxnSpLocks/>
          </p:cNvCxnSpPr>
          <p:nvPr/>
        </p:nvCxnSpPr>
        <p:spPr>
          <a:xfrm rot="10800000">
            <a:off x="2743480" y="3225921"/>
            <a:ext cx="698758" cy="1617080"/>
          </a:xfrm>
          <a:prstGeom prst="bentConnector2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AC94E951-BC21-9842-AF4B-B480F5CC0FF1}"/>
              </a:ext>
            </a:extLst>
          </p:cNvPr>
          <p:cNvSpPr/>
          <p:nvPr/>
        </p:nvSpPr>
        <p:spPr>
          <a:xfrm>
            <a:off x="2124202" y="3863731"/>
            <a:ext cx="6289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save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07F6FA5-D79D-D742-BFF5-DAF7925297F7}"/>
              </a:ext>
            </a:extLst>
          </p:cNvPr>
          <p:cNvSpPr txBox="1"/>
          <p:nvPr/>
        </p:nvSpPr>
        <p:spPr>
          <a:xfrm>
            <a:off x="3838938" y="1325948"/>
            <a:ext cx="47407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AFL, </a:t>
            </a:r>
            <a:r>
              <a:rPr lang="en-US" sz="3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libFuzzer</a:t>
            </a:r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, </a:t>
            </a:r>
            <a:r>
              <a:rPr lang="en-US" sz="3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honggfuzz</a:t>
            </a:r>
            <a:endParaRPr lang="en-US" sz="3200" dirty="0">
              <a:solidFill>
                <a:schemeClr val="tx1">
                  <a:lumMod val="50000"/>
                  <a:lumOff val="50000"/>
                </a:schemeClr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63D8F36B-7BB4-BF41-9FC2-E7F3645B6671}"/>
              </a:ext>
            </a:extLst>
          </p:cNvPr>
          <p:cNvSpPr/>
          <p:nvPr/>
        </p:nvSpPr>
        <p:spPr>
          <a:xfrm>
            <a:off x="595447" y="2049120"/>
            <a:ext cx="10854813" cy="4376142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89B7C5B-A9FB-5145-B7E1-BC81ECC233F5}"/>
              </a:ext>
            </a:extLst>
          </p:cNvPr>
          <p:cNvCxnSpPr>
            <a:cxnSpLocks/>
          </p:cNvCxnSpPr>
          <p:nvPr/>
        </p:nvCxnSpPr>
        <p:spPr>
          <a:xfrm>
            <a:off x="865343" y="2942596"/>
            <a:ext cx="800181" cy="1"/>
          </a:xfrm>
          <a:prstGeom prst="straightConnector1">
            <a:avLst/>
          </a:prstGeom>
          <a:ln w="317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3A82263B-5490-BE49-A64D-D3186D8E79EE}"/>
              </a:ext>
            </a:extLst>
          </p:cNvPr>
          <p:cNvSpPr/>
          <p:nvPr/>
        </p:nvSpPr>
        <p:spPr>
          <a:xfrm>
            <a:off x="904017" y="2558971"/>
            <a:ext cx="7393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Initial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10D73CDE-04E2-5E4A-A679-5E89D68DA59B}"/>
              </a:ext>
            </a:extLst>
          </p:cNvPr>
          <p:cNvSpPr/>
          <p:nvPr/>
        </p:nvSpPr>
        <p:spPr>
          <a:xfrm>
            <a:off x="1771273" y="2306266"/>
            <a:ext cx="1030013" cy="462455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Input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39DF879E-9F17-F84E-A1A1-7EE92B66C2E5}"/>
              </a:ext>
            </a:extLst>
          </p:cNvPr>
          <p:cNvSpPr/>
          <p:nvPr/>
        </p:nvSpPr>
        <p:spPr>
          <a:xfrm>
            <a:off x="1923673" y="2458666"/>
            <a:ext cx="1030013" cy="462455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50800" dist="12700" dir="13500000" algn="b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Input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D9A54C10-C2DC-7D48-B4C9-F32A6FE075A4}"/>
              </a:ext>
            </a:extLst>
          </p:cNvPr>
          <p:cNvSpPr/>
          <p:nvPr/>
        </p:nvSpPr>
        <p:spPr>
          <a:xfrm>
            <a:off x="2076073" y="2611066"/>
            <a:ext cx="1030013" cy="462455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outerShdw blurRad="50800" dist="12700" dir="13500000" algn="b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Input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7B48E0C6-B968-1041-8D0C-18595CF6DBBA}"/>
              </a:ext>
            </a:extLst>
          </p:cNvPr>
          <p:cNvSpPr/>
          <p:nvPr/>
        </p:nvSpPr>
        <p:spPr>
          <a:xfrm>
            <a:off x="2228473" y="2763466"/>
            <a:ext cx="1030013" cy="462455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50800" dist="12700" dir="13500000" algn="b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Inconsolata" pitchFamily="49" charset="77"/>
                <a:ea typeface="Segoe UI Symbol" panose="020B0502040204020203" pitchFamily="34" charset="0"/>
              </a:rPr>
              <a:t>&lt;a&gt;b&lt;/a&gt;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72199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C9CF121-2674-AD41-8A32-1D134A1D6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84A6F-723A-7245-9DC7-D82FDBAE027C}" type="slidenum">
              <a:rPr lang="en-US" smtClean="0"/>
              <a:t>36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F0AECB-BF3F-9144-8CCB-E7FDF18019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Caroline Lemieux --- Expanding the Reach of Fuzzing</a:t>
            </a:r>
            <a:endParaRPr lang="en-US" dirty="0"/>
          </a:p>
        </p:txBody>
      </p:sp>
      <p:cxnSp>
        <p:nvCxnSpPr>
          <p:cNvPr id="107" name="!!arrow_execute">
            <a:extLst>
              <a:ext uri="{FF2B5EF4-FFF2-40B4-BE49-F238E27FC236}">
                <a16:creationId xmlns:a16="http://schemas.microsoft.com/office/drawing/2014/main" id="{F1399671-32BC-584D-859F-F8F99976202D}"/>
              </a:ext>
            </a:extLst>
          </p:cNvPr>
          <p:cNvCxnSpPr>
            <a:cxnSpLocks/>
          </p:cNvCxnSpPr>
          <p:nvPr/>
        </p:nvCxnSpPr>
        <p:spPr>
          <a:xfrm>
            <a:off x="8021808" y="2994693"/>
            <a:ext cx="1122192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Rectangle 108">
            <a:extLst>
              <a:ext uri="{FF2B5EF4-FFF2-40B4-BE49-F238E27FC236}">
                <a16:creationId xmlns:a16="http://schemas.microsoft.com/office/drawing/2014/main" id="{61F22C5E-02DD-A34B-AB17-14865FA2C790}"/>
              </a:ext>
            </a:extLst>
          </p:cNvPr>
          <p:cNvSpPr/>
          <p:nvPr/>
        </p:nvSpPr>
        <p:spPr>
          <a:xfrm>
            <a:off x="8021808" y="2683831"/>
            <a:ext cx="9633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execute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87C4B0-897E-1F4B-9948-8D5CAE829B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502E0-949B-AF47-A3DC-FF72D16D7DD0}" type="datetime1">
              <a:rPr lang="en-US" smtClean="0"/>
              <a:t>4/21/23</a:t>
            </a:fld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1368DB9-B2F6-264D-9796-C3DE86127947}"/>
              </a:ext>
            </a:extLst>
          </p:cNvPr>
          <p:cNvGrpSpPr/>
          <p:nvPr/>
        </p:nvGrpSpPr>
        <p:grpSpPr>
          <a:xfrm>
            <a:off x="8941982" y="2351981"/>
            <a:ext cx="1299788" cy="1299788"/>
            <a:chOff x="7565191" y="2194798"/>
            <a:chExt cx="2721425" cy="2721425"/>
          </a:xfrm>
        </p:grpSpPr>
        <p:pic>
          <p:nvPicPr>
            <p:cNvPr id="127" name="Content Placeholder 7" descr="Document">
              <a:extLst>
                <a:ext uri="{FF2B5EF4-FFF2-40B4-BE49-F238E27FC236}">
                  <a16:creationId xmlns:a16="http://schemas.microsoft.com/office/drawing/2014/main" id="{52D6C96D-FB63-C54B-9294-788F8D2FBB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565191" y="2194798"/>
              <a:ext cx="2721425" cy="2721425"/>
            </a:xfrm>
            <a:prstGeom prst="rect">
              <a:avLst/>
            </a:prstGeom>
          </p:spPr>
        </p:pic>
        <p:pic>
          <p:nvPicPr>
            <p:cNvPr id="128" name="Graphic 127" descr="Bug">
              <a:extLst>
                <a:ext uri="{FF2B5EF4-FFF2-40B4-BE49-F238E27FC236}">
                  <a16:creationId xmlns:a16="http://schemas.microsoft.com/office/drawing/2014/main" id="{FB9F1201-83F3-5540-9D49-D99F541B5AD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266665" y="3630702"/>
              <a:ext cx="309381" cy="309381"/>
            </a:xfrm>
            <a:prstGeom prst="rect">
              <a:avLst/>
            </a:prstGeom>
          </p:spPr>
        </p:pic>
        <p:pic>
          <p:nvPicPr>
            <p:cNvPr id="129" name="Graphic 128" descr="Bug">
              <a:extLst>
                <a:ext uri="{FF2B5EF4-FFF2-40B4-BE49-F238E27FC236}">
                  <a16:creationId xmlns:a16="http://schemas.microsoft.com/office/drawing/2014/main" id="{4983D369-7B8E-5A4D-B0DB-38CC0C57E36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223856" y="4080208"/>
              <a:ext cx="309381" cy="309381"/>
            </a:xfrm>
            <a:prstGeom prst="rect">
              <a:avLst/>
            </a:prstGeom>
          </p:spPr>
        </p:pic>
        <p:pic>
          <p:nvPicPr>
            <p:cNvPr id="130" name="Graphic 129" descr="Bug">
              <a:extLst>
                <a:ext uri="{FF2B5EF4-FFF2-40B4-BE49-F238E27FC236}">
                  <a16:creationId xmlns:a16="http://schemas.microsoft.com/office/drawing/2014/main" id="{C13A99A9-5D92-7E42-8342-40537BA5093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223856" y="3273323"/>
              <a:ext cx="309381" cy="309381"/>
            </a:xfrm>
            <a:prstGeom prst="rect">
              <a:avLst/>
            </a:prstGeom>
          </p:spPr>
        </p:pic>
      </p:grpSp>
      <p:sp>
        <p:nvSpPr>
          <p:cNvPr id="132" name="Title 1">
            <a:extLst>
              <a:ext uri="{FF2B5EF4-FFF2-40B4-BE49-F238E27FC236}">
                <a16:creationId xmlns:a16="http://schemas.microsoft.com/office/drawing/2014/main" id="{321B62D9-5D09-FE42-A685-FD53440B96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425" y="365125"/>
            <a:ext cx="10854813" cy="1325563"/>
          </a:xfrm>
        </p:spPr>
        <p:txBody>
          <a:bodyPr/>
          <a:lstStyle/>
          <a:p>
            <a:r>
              <a:rPr lang="en-US" dirty="0"/>
              <a:t>Coverage-Guided Fuzzing</a:t>
            </a:r>
          </a:p>
        </p:txBody>
      </p: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BE0F7B1B-95F3-A643-9A56-81FDA4DEE66D}"/>
              </a:ext>
            </a:extLst>
          </p:cNvPr>
          <p:cNvCxnSpPr>
            <a:cxnSpLocks/>
            <a:endCxn id="25" idx="3"/>
          </p:cNvCxnSpPr>
          <p:nvPr/>
        </p:nvCxnSpPr>
        <p:spPr>
          <a:xfrm rot="5400000">
            <a:off x="8659080" y="3909038"/>
            <a:ext cx="1347246" cy="518346"/>
          </a:xfrm>
          <a:prstGeom prst="bentConnector2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59B1818-E7E5-E649-A6DD-552805C9031F}"/>
              </a:ext>
            </a:extLst>
          </p:cNvPr>
          <p:cNvGrpSpPr/>
          <p:nvPr/>
        </p:nvGrpSpPr>
        <p:grpSpPr>
          <a:xfrm>
            <a:off x="7129314" y="4052601"/>
            <a:ext cx="1944216" cy="1121266"/>
            <a:chOff x="7822713" y="4173404"/>
            <a:chExt cx="1944216" cy="1121266"/>
          </a:xfrm>
        </p:grpSpPr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D09FE6FD-07CF-914D-A6B7-083F8D54F978}"/>
                </a:ext>
              </a:extLst>
            </p:cNvPr>
            <p:cNvSpPr/>
            <p:nvPr/>
          </p:nvSpPr>
          <p:spPr>
            <a:xfrm>
              <a:off x="7822713" y="4173404"/>
              <a:ext cx="1487016" cy="664066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Segoe UI Symbol" panose="020B0502040204020203" pitchFamily="34" charset="0"/>
                  <a:ea typeface="Segoe UI Symbol" panose="020B0502040204020203" pitchFamily="34" charset="0"/>
                </a:rPr>
                <a:t>Execution Feedback</a:t>
              </a:r>
            </a:p>
          </p:txBody>
        </p:sp>
        <p:sp>
          <p:nvSpPr>
            <p:cNvPr id="23" name="Rounded Rectangle 22">
              <a:extLst>
                <a:ext uri="{FF2B5EF4-FFF2-40B4-BE49-F238E27FC236}">
                  <a16:creationId xmlns:a16="http://schemas.microsoft.com/office/drawing/2014/main" id="{7595F108-3187-D842-A985-BAB4268EE0D6}"/>
                </a:ext>
              </a:extLst>
            </p:cNvPr>
            <p:cNvSpPr/>
            <p:nvPr/>
          </p:nvSpPr>
          <p:spPr>
            <a:xfrm>
              <a:off x="7975113" y="4325804"/>
              <a:ext cx="1487016" cy="664066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Segoe UI Symbol" panose="020B0502040204020203" pitchFamily="34" charset="0"/>
                  <a:ea typeface="Segoe UI Symbol" panose="020B0502040204020203" pitchFamily="34" charset="0"/>
                </a:rPr>
                <a:t>Execution Feedback</a:t>
              </a:r>
            </a:p>
          </p:txBody>
        </p:sp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8D5E76B5-5556-3C41-AC7F-C30EED3BA96A}"/>
                </a:ext>
              </a:extLst>
            </p:cNvPr>
            <p:cNvSpPr/>
            <p:nvPr/>
          </p:nvSpPr>
          <p:spPr>
            <a:xfrm>
              <a:off x="8127513" y="4478204"/>
              <a:ext cx="1487016" cy="664066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Segoe UI Symbol" panose="020B0502040204020203" pitchFamily="34" charset="0"/>
                  <a:ea typeface="Segoe UI Symbol" panose="020B0502040204020203" pitchFamily="34" charset="0"/>
                </a:rPr>
                <a:t>Execution Feedback</a:t>
              </a:r>
            </a:p>
          </p:txBody>
        </p:sp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76716151-C3D9-9E40-9DAC-FF839F74E703}"/>
                </a:ext>
              </a:extLst>
            </p:cNvPr>
            <p:cNvSpPr/>
            <p:nvPr/>
          </p:nvSpPr>
          <p:spPr>
            <a:xfrm>
              <a:off x="8279913" y="4630604"/>
              <a:ext cx="1487016" cy="664066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Segoe UI Symbol" panose="020B0502040204020203" pitchFamily="34" charset="0"/>
                  <a:ea typeface="Segoe UI Symbol" panose="020B0502040204020203" pitchFamily="34" charset="0"/>
                </a:rPr>
                <a:t>Execution Feedback</a:t>
              </a:r>
              <a:r>
                <a:rPr lang="en-US" baseline="-25000" dirty="0">
                  <a:latin typeface="Segoe UI Symbol" panose="020B0502040204020203" pitchFamily="34" charset="0"/>
                  <a:ea typeface="Segoe UI Symbol" panose="020B0502040204020203" pitchFamily="34" charset="0"/>
                </a:rPr>
                <a:t>n</a:t>
              </a:r>
              <a:endParaRPr lang="en-US" dirty="0">
                <a:latin typeface="Segoe UI Symbol" panose="020B0502040204020203" pitchFamily="34" charset="0"/>
                <a:ea typeface="Segoe UI Symbol" panose="020B0502040204020203" pitchFamily="34" charset="0"/>
              </a:endParaRPr>
            </a:p>
          </p:txBody>
        </p:sp>
      </p:grp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FCB2193B-6A44-B149-ADDA-21CC8E9B5C7B}"/>
              </a:ext>
            </a:extLst>
          </p:cNvPr>
          <p:cNvSpPr/>
          <p:nvPr/>
        </p:nvSpPr>
        <p:spPr>
          <a:xfrm>
            <a:off x="3323932" y="4442008"/>
            <a:ext cx="1030013" cy="462455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Input</a:t>
            </a:r>
            <a:r>
              <a:rPr lang="en-US" baseline="-250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2</a:t>
            </a:r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’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560EC973-B98A-834E-9371-B29CD15A1432}"/>
              </a:ext>
            </a:extLst>
          </p:cNvPr>
          <p:cNvSpPr/>
          <p:nvPr/>
        </p:nvSpPr>
        <p:spPr>
          <a:xfrm>
            <a:off x="3442238" y="4611773"/>
            <a:ext cx="1030013" cy="462455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Input</a:t>
            </a:r>
            <a:r>
              <a:rPr lang="en-US" baseline="-250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n</a:t>
            </a:r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’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E040577-0FF8-3E48-835C-A48516A248C8}"/>
              </a:ext>
            </a:extLst>
          </p:cNvPr>
          <p:cNvCxnSpPr>
            <a:cxnSpLocks/>
            <a:endCxn id="28" idx="3"/>
          </p:cNvCxnSpPr>
          <p:nvPr/>
        </p:nvCxnSpPr>
        <p:spPr>
          <a:xfrm flipH="1">
            <a:off x="4472251" y="4841834"/>
            <a:ext cx="3114263" cy="1167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E31123D6-436B-BB4C-8072-B74683A542BA}"/>
              </a:ext>
            </a:extLst>
          </p:cNvPr>
          <p:cNvSpPr/>
          <p:nvPr/>
        </p:nvSpPr>
        <p:spPr>
          <a:xfrm>
            <a:off x="4627932" y="4492081"/>
            <a:ext cx="23970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Interesting Feedback?</a:t>
            </a:r>
          </a:p>
        </p:txBody>
      </p:sp>
      <p:cxnSp>
        <p:nvCxnSpPr>
          <p:cNvPr id="40" name="Elbow Connector 39">
            <a:extLst>
              <a:ext uri="{FF2B5EF4-FFF2-40B4-BE49-F238E27FC236}">
                <a16:creationId xmlns:a16="http://schemas.microsoft.com/office/drawing/2014/main" id="{14BBF7AE-7A01-DE4F-8106-6B17B55EEE80}"/>
              </a:ext>
            </a:extLst>
          </p:cNvPr>
          <p:cNvCxnSpPr>
            <a:cxnSpLocks/>
          </p:cNvCxnSpPr>
          <p:nvPr/>
        </p:nvCxnSpPr>
        <p:spPr>
          <a:xfrm rot="10800000">
            <a:off x="2743480" y="3225921"/>
            <a:ext cx="698758" cy="1617080"/>
          </a:xfrm>
          <a:prstGeom prst="bentConnector2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AC94E951-BC21-9842-AF4B-B480F5CC0FF1}"/>
              </a:ext>
            </a:extLst>
          </p:cNvPr>
          <p:cNvSpPr/>
          <p:nvPr/>
        </p:nvSpPr>
        <p:spPr>
          <a:xfrm>
            <a:off x="2124202" y="3863731"/>
            <a:ext cx="6289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save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63D8F36B-7BB4-BF41-9FC2-E7F3645B6671}"/>
              </a:ext>
            </a:extLst>
          </p:cNvPr>
          <p:cNvSpPr/>
          <p:nvPr/>
        </p:nvSpPr>
        <p:spPr>
          <a:xfrm>
            <a:off x="595447" y="2049120"/>
            <a:ext cx="10854813" cy="4376142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89B7C5B-A9FB-5145-B7E1-BC81ECC233F5}"/>
              </a:ext>
            </a:extLst>
          </p:cNvPr>
          <p:cNvCxnSpPr>
            <a:cxnSpLocks/>
          </p:cNvCxnSpPr>
          <p:nvPr/>
        </p:nvCxnSpPr>
        <p:spPr>
          <a:xfrm>
            <a:off x="865343" y="2942596"/>
            <a:ext cx="800181" cy="1"/>
          </a:xfrm>
          <a:prstGeom prst="straightConnector1">
            <a:avLst/>
          </a:prstGeom>
          <a:ln w="317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3A82263B-5490-BE49-A64D-D3186D8E79EE}"/>
              </a:ext>
            </a:extLst>
          </p:cNvPr>
          <p:cNvSpPr/>
          <p:nvPr/>
        </p:nvSpPr>
        <p:spPr>
          <a:xfrm>
            <a:off x="904017" y="2558971"/>
            <a:ext cx="7393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Initial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10D73CDE-04E2-5E4A-A679-5E89D68DA59B}"/>
              </a:ext>
            </a:extLst>
          </p:cNvPr>
          <p:cNvSpPr/>
          <p:nvPr/>
        </p:nvSpPr>
        <p:spPr>
          <a:xfrm>
            <a:off x="1771273" y="2306266"/>
            <a:ext cx="1030013" cy="462455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Input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39DF879E-9F17-F84E-A1A1-7EE92B66C2E5}"/>
              </a:ext>
            </a:extLst>
          </p:cNvPr>
          <p:cNvSpPr/>
          <p:nvPr/>
        </p:nvSpPr>
        <p:spPr>
          <a:xfrm>
            <a:off x="1923673" y="2458666"/>
            <a:ext cx="1030013" cy="462455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50800" dist="12700" dir="13500000" algn="b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Input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D9A54C10-C2DC-7D48-B4C9-F32A6FE075A4}"/>
              </a:ext>
            </a:extLst>
          </p:cNvPr>
          <p:cNvSpPr/>
          <p:nvPr/>
        </p:nvSpPr>
        <p:spPr>
          <a:xfrm>
            <a:off x="2076073" y="2611066"/>
            <a:ext cx="1030013" cy="462455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outerShdw blurRad="50800" dist="12700" dir="13500000" algn="b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Input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7B48E0C6-B968-1041-8D0C-18595CF6DBBA}"/>
              </a:ext>
            </a:extLst>
          </p:cNvPr>
          <p:cNvSpPr/>
          <p:nvPr/>
        </p:nvSpPr>
        <p:spPr>
          <a:xfrm>
            <a:off x="2228473" y="2763466"/>
            <a:ext cx="1030013" cy="462455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50800" dist="12700" dir="13500000" algn="b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Inconsolata" pitchFamily="49" charset="77"/>
                <a:ea typeface="Segoe UI Symbol" panose="020B0502040204020203" pitchFamily="34" charset="0"/>
              </a:rPr>
              <a:t>&lt;a&gt;b&lt;/a&gt;</a:t>
            </a:r>
          </a:p>
        </p:txBody>
      </p:sp>
      <p:sp>
        <p:nvSpPr>
          <p:cNvPr id="113" name="Rounded Rectangle 112">
            <a:extLst>
              <a:ext uri="{FF2B5EF4-FFF2-40B4-BE49-F238E27FC236}">
                <a16:creationId xmlns:a16="http://schemas.microsoft.com/office/drawing/2014/main" id="{FC8D3875-FAF0-AE4A-8700-45F9CD6DE39B}"/>
              </a:ext>
            </a:extLst>
          </p:cNvPr>
          <p:cNvSpPr/>
          <p:nvPr/>
        </p:nvSpPr>
        <p:spPr>
          <a:xfrm>
            <a:off x="4561770" y="2763465"/>
            <a:ext cx="1030013" cy="462455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Inconsolata" pitchFamily="49" charset="77"/>
                <a:ea typeface="Segoe UI Symbol" panose="020B0502040204020203" pitchFamily="34" charset="0"/>
              </a:rPr>
              <a:t>&lt;a&gt;b&lt;/a&gt;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504D290A-DCE6-F64D-87B7-4A81D183A1D0}"/>
              </a:ext>
            </a:extLst>
          </p:cNvPr>
          <p:cNvSpPr/>
          <p:nvPr/>
        </p:nvSpPr>
        <p:spPr>
          <a:xfrm>
            <a:off x="5697205" y="2671089"/>
            <a:ext cx="9058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mutate</a:t>
            </a:r>
          </a:p>
        </p:txBody>
      </p:sp>
      <p:sp>
        <p:nvSpPr>
          <p:cNvPr id="86" name="Rounded Rectangle 85">
            <a:extLst>
              <a:ext uri="{FF2B5EF4-FFF2-40B4-BE49-F238E27FC236}">
                <a16:creationId xmlns:a16="http://schemas.microsoft.com/office/drawing/2014/main" id="{54E14EAC-5232-FB4E-BAE2-97AE35AC5267}"/>
              </a:ext>
            </a:extLst>
          </p:cNvPr>
          <p:cNvSpPr/>
          <p:nvPr/>
        </p:nvSpPr>
        <p:spPr>
          <a:xfrm>
            <a:off x="6509251" y="2313448"/>
            <a:ext cx="1030013" cy="46245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Input</a:t>
            </a:r>
          </a:p>
        </p:txBody>
      </p:sp>
      <p:sp>
        <p:nvSpPr>
          <p:cNvPr id="88" name="Rounded Rectangle 87">
            <a:extLst>
              <a:ext uri="{FF2B5EF4-FFF2-40B4-BE49-F238E27FC236}">
                <a16:creationId xmlns:a16="http://schemas.microsoft.com/office/drawing/2014/main" id="{6615505A-4D0B-AD47-83EC-B118C4301BBB}"/>
              </a:ext>
            </a:extLst>
          </p:cNvPr>
          <p:cNvSpPr/>
          <p:nvPr/>
        </p:nvSpPr>
        <p:spPr>
          <a:xfrm>
            <a:off x="6661651" y="2465848"/>
            <a:ext cx="1030013" cy="462455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Input</a:t>
            </a:r>
          </a:p>
        </p:txBody>
      </p:sp>
      <p:sp>
        <p:nvSpPr>
          <p:cNvPr id="89" name="Rounded Rectangle 88">
            <a:extLst>
              <a:ext uri="{FF2B5EF4-FFF2-40B4-BE49-F238E27FC236}">
                <a16:creationId xmlns:a16="http://schemas.microsoft.com/office/drawing/2014/main" id="{AFFB58E7-702F-8C44-83F7-3D4796E82BE4}"/>
              </a:ext>
            </a:extLst>
          </p:cNvPr>
          <p:cNvSpPr/>
          <p:nvPr/>
        </p:nvSpPr>
        <p:spPr>
          <a:xfrm>
            <a:off x="6814051" y="2618248"/>
            <a:ext cx="1030013" cy="46245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Input</a:t>
            </a:r>
          </a:p>
        </p:txBody>
      </p:sp>
      <p:sp>
        <p:nvSpPr>
          <p:cNvPr id="90" name="Rounded Rectangle 89">
            <a:extLst>
              <a:ext uri="{FF2B5EF4-FFF2-40B4-BE49-F238E27FC236}">
                <a16:creationId xmlns:a16="http://schemas.microsoft.com/office/drawing/2014/main" id="{C1E8A316-B34E-4F47-BBE5-4823114CE8C0}"/>
              </a:ext>
            </a:extLst>
          </p:cNvPr>
          <p:cNvSpPr/>
          <p:nvPr/>
        </p:nvSpPr>
        <p:spPr>
          <a:xfrm>
            <a:off x="6966451" y="2770648"/>
            <a:ext cx="1030013" cy="462455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Inconsolata" pitchFamily="49" charset="77"/>
                <a:ea typeface="Segoe UI Symbol" panose="020B0502040204020203" pitchFamily="34" charset="0"/>
              </a:rPr>
              <a:t>&lt;a</a:t>
            </a:r>
            <a:r>
              <a:rPr lang="en-US" sz="1400" u="sng" dirty="0">
                <a:solidFill>
                  <a:schemeClr val="accent2"/>
                </a:solidFill>
                <a:latin typeface="Inconsolata" pitchFamily="49" charset="77"/>
                <a:ea typeface="Segoe UI Symbol" panose="020B0502040204020203" pitchFamily="34" charset="0"/>
              </a:rPr>
              <a:t>a</a:t>
            </a:r>
            <a:r>
              <a:rPr lang="en-US" sz="1400" dirty="0">
                <a:latin typeface="Inconsolata" pitchFamily="49" charset="77"/>
                <a:ea typeface="Segoe UI Symbol" panose="020B0502040204020203" pitchFamily="34" charset="0"/>
              </a:rPr>
              <a:t>&gt;b&lt;/a&gt;</a:t>
            </a:r>
          </a:p>
        </p:txBody>
      </p:sp>
      <p:cxnSp>
        <p:nvCxnSpPr>
          <p:cNvPr id="111" name="!!arrow_mutate">
            <a:extLst>
              <a:ext uri="{FF2B5EF4-FFF2-40B4-BE49-F238E27FC236}">
                <a16:creationId xmlns:a16="http://schemas.microsoft.com/office/drawing/2014/main" id="{B18D3103-5EEE-0B4A-B052-CC0D10874876}"/>
              </a:ext>
            </a:extLst>
          </p:cNvPr>
          <p:cNvCxnSpPr>
            <a:cxnSpLocks/>
          </p:cNvCxnSpPr>
          <p:nvPr/>
        </p:nvCxnSpPr>
        <p:spPr>
          <a:xfrm>
            <a:off x="5642951" y="2994693"/>
            <a:ext cx="1220386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C8BCC2F-0F21-5844-8E7C-3A6EEFE5C616}"/>
              </a:ext>
            </a:extLst>
          </p:cNvPr>
          <p:cNvCxnSpPr>
            <a:cxnSpLocks/>
            <a:stCxn id="38" idx="3"/>
          </p:cNvCxnSpPr>
          <p:nvPr/>
        </p:nvCxnSpPr>
        <p:spPr>
          <a:xfrm flipV="1">
            <a:off x="3258486" y="2994693"/>
            <a:ext cx="1303284" cy="1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AB4885A7-0144-E448-A762-4409C98F3D93}"/>
              </a:ext>
            </a:extLst>
          </p:cNvPr>
          <p:cNvSpPr/>
          <p:nvPr/>
        </p:nvSpPr>
        <p:spPr>
          <a:xfrm>
            <a:off x="3624245" y="2657627"/>
            <a:ext cx="5998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pick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2F52909-A648-FA4A-BA56-A150FF4AD3C4}"/>
              </a:ext>
            </a:extLst>
          </p:cNvPr>
          <p:cNvSpPr txBox="1"/>
          <p:nvPr/>
        </p:nvSpPr>
        <p:spPr>
          <a:xfrm>
            <a:off x="3838938" y="1325948"/>
            <a:ext cx="47407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AFL, </a:t>
            </a:r>
            <a:r>
              <a:rPr lang="en-US" sz="3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libFuzzer</a:t>
            </a:r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, </a:t>
            </a:r>
            <a:r>
              <a:rPr lang="en-US" sz="3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honggfuzz</a:t>
            </a:r>
            <a:endParaRPr lang="en-US" sz="3200" dirty="0">
              <a:solidFill>
                <a:schemeClr val="tx1">
                  <a:lumMod val="50000"/>
                  <a:lumOff val="50000"/>
                </a:schemeClr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3356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Title 1">
            <a:extLst>
              <a:ext uri="{FF2B5EF4-FFF2-40B4-BE49-F238E27FC236}">
                <a16:creationId xmlns:a16="http://schemas.microsoft.com/office/drawing/2014/main" id="{321B62D9-5D09-FE42-A685-FD53440B96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425" y="365125"/>
            <a:ext cx="10854813" cy="1325563"/>
          </a:xfrm>
        </p:spPr>
        <p:txBody>
          <a:bodyPr/>
          <a:lstStyle/>
          <a:p>
            <a:r>
              <a:rPr lang="en-US" dirty="0"/>
              <a:t>Coverage-Guided Fuzzing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FCB2193B-6A44-B149-ADDA-21CC8E9B5C7B}"/>
              </a:ext>
            </a:extLst>
          </p:cNvPr>
          <p:cNvSpPr/>
          <p:nvPr/>
        </p:nvSpPr>
        <p:spPr>
          <a:xfrm>
            <a:off x="3323932" y="4442008"/>
            <a:ext cx="1030013" cy="462455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Input</a:t>
            </a:r>
            <a:r>
              <a:rPr lang="en-US" baseline="-250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2</a:t>
            </a:r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’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560EC973-B98A-834E-9371-B29CD15A1432}"/>
              </a:ext>
            </a:extLst>
          </p:cNvPr>
          <p:cNvSpPr/>
          <p:nvPr/>
        </p:nvSpPr>
        <p:spPr>
          <a:xfrm>
            <a:off x="3442238" y="4611773"/>
            <a:ext cx="1030013" cy="462455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Input</a:t>
            </a:r>
            <a:r>
              <a:rPr lang="en-US" baseline="-250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n</a:t>
            </a:r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’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E040577-0FF8-3E48-835C-A48516A248C8}"/>
              </a:ext>
            </a:extLst>
          </p:cNvPr>
          <p:cNvCxnSpPr>
            <a:cxnSpLocks/>
            <a:endCxn id="28" idx="3"/>
          </p:cNvCxnSpPr>
          <p:nvPr/>
        </p:nvCxnSpPr>
        <p:spPr>
          <a:xfrm flipH="1">
            <a:off x="4472251" y="4841834"/>
            <a:ext cx="3114263" cy="1167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E31123D6-436B-BB4C-8072-B74683A542BA}"/>
              </a:ext>
            </a:extLst>
          </p:cNvPr>
          <p:cNvSpPr/>
          <p:nvPr/>
        </p:nvSpPr>
        <p:spPr>
          <a:xfrm>
            <a:off x="4627932" y="4492081"/>
            <a:ext cx="23970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Interesting Feedback?</a:t>
            </a:r>
          </a:p>
        </p:txBody>
      </p:sp>
      <p:cxnSp>
        <p:nvCxnSpPr>
          <p:cNvPr id="40" name="Elbow Connector 39">
            <a:extLst>
              <a:ext uri="{FF2B5EF4-FFF2-40B4-BE49-F238E27FC236}">
                <a16:creationId xmlns:a16="http://schemas.microsoft.com/office/drawing/2014/main" id="{14BBF7AE-7A01-DE4F-8106-6B17B55EEE80}"/>
              </a:ext>
            </a:extLst>
          </p:cNvPr>
          <p:cNvCxnSpPr>
            <a:cxnSpLocks/>
          </p:cNvCxnSpPr>
          <p:nvPr/>
        </p:nvCxnSpPr>
        <p:spPr>
          <a:xfrm rot="10800000">
            <a:off x="2743480" y="3225921"/>
            <a:ext cx="698758" cy="1617080"/>
          </a:xfrm>
          <a:prstGeom prst="bentConnector2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AC94E951-BC21-9842-AF4B-B480F5CC0FF1}"/>
              </a:ext>
            </a:extLst>
          </p:cNvPr>
          <p:cNvSpPr/>
          <p:nvPr/>
        </p:nvSpPr>
        <p:spPr>
          <a:xfrm>
            <a:off x="2124202" y="3863731"/>
            <a:ext cx="6289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save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63D8F36B-7BB4-BF41-9FC2-E7F3645B6671}"/>
              </a:ext>
            </a:extLst>
          </p:cNvPr>
          <p:cNvSpPr/>
          <p:nvPr/>
        </p:nvSpPr>
        <p:spPr>
          <a:xfrm>
            <a:off x="285123" y="2010497"/>
            <a:ext cx="9366794" cy="4376142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89B7C5B-A9FB-5145-B7E1-BC81ECC233F5}"/>
              </a:ext>
            </a:extLst>
          </p:cNvPr>
          <p:cNvCxnSpPr>
            <a:cxnSpLocks/>
          </p:cNvCxnSpPr>
          <p:nvPr/>
        </p:nvCxnSpPr>
        <p:spPr>
          <a:xfrm>
            <a:off x="865343" y="2942596"/>
            <a:ext cx="800181" cy="1"/>
          </a:xfrm>
          <a:prstGeom prst="straightConnector1">
            <a:avLst/>
          </a:prstGeom>
          <a:ln w="317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3A82263B-5490-BE49-A64D-D3186D8E79EE}"/>
              </a:ext>
            </a:extLst>
          </p:cNvPr>
          <p:cNvSpPr/>
          <p:nvPr/>
        </p:nvSpPr>
        <p:spPr>
          <a:xfrm>
            <a:off x="904017" y="2558971"/>
            <a:ext cx="7393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Initial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10D73CDE-04E2-5E4A-A679-5E89D68DA59B}"/>
              </a:ext>
            </a:extLst>
          </p:cNvPr>
          <p:cNvSpPr/>
          <p:nvPr/>
        </p:nvSpPr>
        <p:spPr>
          <a:xfrm>
            <a:off x="1771273" y="2306266"/>
            <a:ext cx="1030013" cy="462455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Input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39DF879E-9F17-F84E-A1A1-7EE92B66C2E5}"/>
              </a:ext>
            </a:extLst>
          </p:cNvPr>
          <p:cNvSpPr/>
          <p:nvPr/>
        </p:nvSpPr>
        <p:spPr>
          <a:xfrm>
            <a:off x="1923673" y="2458666"/>
            <a:ext cx="1030013" cy="462455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50800" dist="12700" dir="13500000" algn="b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Input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D9A54C10-C2DC-7D48-B4C9-F32A6FE075A4}"/>
              </a:ext>
            </a:extLst>
          </p:cNvPr>
          <p:cNvSpPr/>
          <p:nvPr/>
        </p:nvSpPr>
        <p:spPr>
          <a:xfrm>
            <a:off x="2076073" y="2611066"/>
            <a:ext cx="1030013" cy="462455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outerShdw blurRad="50800" dist="12700" dir="13500000" algn="b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Input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7B48E0C6-B968-1041-8D0C-18595CF6DBBA}"/>
              </a:ext>
            </a:extLst>
          </p:cNvPr>
          <p:cNvSpPr/>
          <p:nvPr/>
        </p:nvSpPr>
        <p:spPr>
          <a:xfrm>
            <a:off x="2228473" y="2763466"/>
            <a:ext cx="1030013" cy="462455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50800" dist="12700" dir="13500000" algn="b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Inconsolata" pitchFamily="49" charset="77"/>
                <a:ea typeface="Segoe UI Symbol" panose="020B0502040204020203" pitchFamily="34" charset="0"/>
              </a:rPr>
              <a:t>&lt;a&gt;b&lt;/a&gt;</a:t>
            </a:r>
          </a:p>
        </p:txBody>
      </p:sp>
      <p:sp>
        <p:nvSpPr>
          <p:cNvPr id="113" name="Rounded Rectangle 112">
            <a:extLst>
              <a:ext uri="{FF2B5EF4-FFF2-40B4-BE49-F238E27FC236}">
                <a16:creationId xmlns:a16="http://schemas.microsoft.com/office/drawing/2014/main" id="{FC8D3875-FAF0-AE4A-8700-45F9CD6DE39B}"/>
              </a:ext>
            </a:extLst>
          </p:cNvPr>
          <p:cNvSpPr/>
          <p:nvPr/>
        </p:nvSpPr>
        <p:spPr>
          <a:xfrm>
            <a:off x="4561770" y="2763465"/>
            <a:ext cx="1030013" cy="462455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Inconsolata" pitchFamily="49" charset="77"/>
                <a:ea typeface="Segoe UI Symbol" panose="020B0502040204020203" pitchFamily="34" charset="0"/>
              </a:rPr>
              <a:t>&lt;a&gt;b&lt;/a&gt;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504D290A-DCE6-F64D-87B7-4A81D183A1D0}"/>
              </a:ext>
            </a:extLst>
          </p:cNvPr>
          <p:cNvSpPr/>
          <p:nvPr/>
        </p:nvSpPr>
        <p:spPr>
          <a:xfrm>
            <a:off x="5697205" y="2671089"/>
            <a:ext cx="9058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mutate</a:t>
            </a:r>
          </a:p>
        </p:txBody>
      </p:sp>
      <p:sp>
        <p:nvSpPr>
          <p:cNvPr id="86" name="Rounded Rectangle 85">
            <a:extLst>
              <a:ext uri="{FF2B5EF4-FFF2-40B4-BE49-F238E27FC236}">
                <a16:creationId xmlns:a16="http://schemas.microsoft.com/office/drawing/2014/main" id="{54E14EAC-5232-FB4E-BAE2-97AE35AC5267}"/>
              </a:ext>
            </a:extLst>
          </p:cNvPr>
          <p:cNvSpPr/>
          <p:nvPr/>
        </p:nvSpPr>
        <p:spPr>
          <a:xfrm>
            <a:off x="6509251" y="2313448"/>
            <a:ext cx="1030013" cy="46245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Input</a:t>
            </a:r>
          </a:p>
        </p:txBody>
      </p:sp>
      <p:sp>
        <p:nvSpPr>
          <p:cNvPr id="88" name="Rounded Rectangle 87">
            <a:extLst>
              <a:ext uri="{FF2B5EF4-FFF2-40B4-BE49-F238E27FC236}">
                <a16:creationId xmlns:a16="http://schemas.microsoft.com/office/drawing/2014/main" id="{6615505A-4D0B-AD47-83EC-B118C4301BBB}"/>
              </a:ext>
            </a:extLst>
          </p:cNvPr>
          <p:cNvSpPr/>
          <p:nvPr/>
        </p:nvSpPr>
        <p:spPr>
          <a:xfrm>
            <a:off x="6661651" y="2465848"/>
            <a:ext cx="1030013" cy="462455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Input</a:t>
            </a:r>
          </a:p>
        </p:txBody>
      </p:sp>
      <p:sp>
        <p:nvSpPr>
          <p:cNvPr id="89" name="Rounded Rectangle 88">
            <a:extLst>
              <a:ext uri="{FF2B5EF4-FFF2-40B4-BE49-F238E27FC236}">
                <a16:creationId xmlns:a16="http://schemas.microsoft.com/office/drawing/2014/main" id="{AFFB58E7-702F-8C44-83F7-3D4796E82BE4}"/>
              </a:ext>
            </a:extLst>
          </p:cNvPr>
          <p:cNvSpPr/>
          <p:nvPr/>
        </p:nvSpPr>
        <p:spPr>
          <a:xfrm>
            <a:off x="6814051" y="2618248"/>
            <a:ext cx="1030013" cy="46245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Input</a:t>
            </a:r>
          </a:p>
        </p:txBody>
      </p:sp>
      <p:cxnSp>
        <p:nvCxnSpPr>
          <p:cNvPr id="111" name="!!arrow_mutate">
            <a:extLst>
              <a:ext uri="{FF2B5EF4-FFF2-40B4-BE49-F238E27FC236}">
                <a16:creationId xmlns:a16="http://schemas.microsoft.com/office/drawing/2014/main" id="{B18D3103-5EEE-0B4A-B052-CC0D10874876}"/>
              </a:ext>
            </a:extLst>
          </p:cNvPr>
          <p:cNvCxnSpPr>
            <a:cxnSpLocks/>
          </p:cNvCxnSpPr>
          <p:nvPr/>
        </p:nvCxnSpPr>
        <p:spPr>
          <a:xfrm>
            <a:off x="5642951" y="2994693"/>
            <a:ext cx="1220386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C8BCC2F-0F21-5844-8E7C-3A6EEFE5C616}"/>
              </a:ext>
            </a:extLst>
          </p:cNvPr>
          <p:cNvCxnSpPr>
            <a:cxnSpLocks/>
            <a:stCxn id="38" idx="3"/>
          </p:cNvCxnSpPr>
          <p:nvPr/>
        </p:nvCxnSpPr>
        <p:spPr>
          <a:xfrm flipV="1">
            <a:off x="3258486" y="2994693"/>
            <a:ext cx="1303284" cy="1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AB4885A7-0144-E448-A762-4409C98F3D93}"/>
              </a:ext>
            </a:extLst>
          </p:cNvPr>
          <p:cNvSpPr/>
          <p:nvPr/>
        </p:nvSpPr>
        <p:spPr>
          <a:xfrm>
            <a:off x="3624245" y="2657627"/>
            <a:ext cx="5998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pick</a:t>
            </a:r>
          </a:p>
        </p:txBody>
      </p:sp>
      <p:cxnSp>
        <p:nvCxnSpPr>
          <p:cNvPr id="107" name="!!arrow_execute">
            <a:extLst>
              <a:ext uri="{FF2B5EF4-FFF2-40B4-BE49-F238E27FC236}">
                <a16:creationId xmlns:a16="http://schemas.microsoft.com/office/drawing/2014/main" id="{F1399671-32BC-584D-859F-F8F99976202D}"/>
              </a:ext>
            </a:extLst>
          </p:cNvPr>
          <p:cNvCxnSpPr>
            <a:cxnSpLocks/>
          </p:cNvCxnSpPr>
          <p:nvPr/>
        </p:nvCxnSpPr>
        <p:spPr>
          <a:xfrm>
            <a:off x="8021808" y="2994693"/>
            <a:ext cx="963342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Rectangle 108">
            <a:extLst>
              <a:ext uri="{FF2B5EF4-FFF2-40B4-BE49-F238E27FC236}">
                <a16:creationId xmlns:a16="http://schemas.microsoft.com/office/drawing/2014/main" id="{61F22C5E-02DD-A34B-AB17-14865FA2C790}"/>
              </a:ext>
            </a:extLst>
          </p:cNvPr>
          <p:cNvSpPr/>
          <p:nvPr/>
        </p:nvSpPr>
        <p:spPr>
          <a:xfrm>
            <a:off x="8021808" y="2683831"/>
            <a:ext cx="9633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execute</a:t>
            </a:r>
          </a:p>
        </p:txBody>
      </p: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BE0F7B1B-95F3-A643-9A56-81FDA4DEE66D}"/>
              </a:ext>
            </a:extLst>
          </p:cNvPr>
          <p:cNvCxnSpPr>
            <a:cxnSpLocks/>
            <a:endCxn id="25" idx="3"/>
          </p:cNvCxnSpPr>
          <p:nvPr/>
        </p:nvCxnSpPr>
        <p:spPr>
          <a:xfrm rot="5400000">
            <a:off x="8659080" y="3909038"/>
            <a:ext cx="1347246" cy="518346"/>
          </a:xfrm>
          <a:prstGeom prst="bentConnector2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59B1818-E7E5-E649-A6DD-552805C9031F}"/>
              </a:ext>
            </a:extLst>
          </p:cNvPr>
          <p:cNvGrpSpPr/>
          <p:nvPr/>
        </p:nvGrpSpPr>
        <p:grpSpPr>
          <a:xfrm>
            <a:off x="7129314" y="4052601"/>
            <a:ext cx="1944216" cy="1121266"/>
            <a:chOff x="7822713" y="4173404"/>
            <a:chExt cx="1944216" cy="1121266"/>
          </a:xfrm>
        </p:grpSpPr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D09FE6FD-07CF-914D-A6B7-083F8D54F978}"/>
                </a:ext>
              </a:extLst>
            </p:cNvPr>
            <p:cNvSpPr/>
            <p:nvPr/>
          </p:nvSpPr>
          <p:spPr>
            <a:xfrm>
              <a:off x="7822713" y="4173404"/>
              <a:ext cx="1487016" cy="664066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Segoe UI Symbol" panose="020B0502040204020203" pitchFamily="34" charset="0"/>
                  <a:ea typeface="Segoe UI Symbol" panose="020B0502040204020203" pitchFamily="34" charset="0"/>
                </a:rPr>
                <a:t>Execution Feedback</a:t>
              </a:r>
            </a:p>
          </p:txBody>
        </p:sp>
        <p:sp>
          <p:nvSpPr>
            <p:cNvPr id="23" name="Rounded Rectangle 22">
              <a:extLst>
                <a:ext uri="{FF2B5EF4-FFF2-40B4-BE49-F238E27FC236}">
                  <a16:creationId xmlns:a16="http://schemas.microsoft.com/office/drawing/2014/main" id="{7595F108-3187-D842-A985-BAB4268EE0D6}"/>
                </a:ext>
              </a:extLst>
            </p:cNvPr>
            <p:cNvSpPr/>
            <p:nvPr/>
          </p:nvSpPr>
          <p:spPr>
            <a:xfrm>
              <a:off x="7975113" y="4325804"/>
              <a:ext cx="1487016" cy="664066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Segoe UI Symbol" panose="020B0502040204020203" pitchFamily="34" charset="0"/>
                  <a:ea typeface="Segoe UI Symbol" panose="020B0502040204020203" pitchFamily="34" charset="0"/>
                </a:rPr>
                <a:t>Execution Feedback</a:t>
              </a:r>
            </a:p>
          </p:txBody>
        </p:sp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8D5E76B5-5556-3C41-AC7F-C30EED3BA96A}"/>
                </a:ext>
              </a:extLst>
            </p:cNvPr>
            <p:cNvSpPr/>
            <p:nvPr/>
          </p:nvSpPr>
          <p:spPr>
            <a:xfrm>
              <a:off x="8127513" y="4478204"/>
              <a:ext cx="1487016" cy="664066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Segoe UI Symbol" panose="020B0502040204020203" pitchFamily="34" charset="0"/>
                  <a:ea typeface="Segoe UI Symbol" panose="020B0502040204020203" pitchFamily="34" charset="0"/>
                </a:rPr>
                <a:t>Execution Feedback</a:t>
              </a:r>
            </a:p>
          </p:txBody>
        </p:sp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76716151-C3D9-9E40-9DAC-FF839F74E703}"/>
                </a:ext>
              </a:extLst>
            </p:cNvPr>
            <p:cNvSpPr/>
            <p:nvPr/>
          </p:nvSpPr>
          <p:spPr>
            <a:xfrm>
              <a:off x="8279913" y="4630604"/>
              <a:ext cx="1487016" cy="664066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Segoe UI Symbol" panose="020B0502040204020203" pitchFamily="34" charset="0"/>
                  <a:ea typeface="Segoe UI Symbol" panose="020B0502040204020203" pitchFamily="34" charset="0"/>
                </a:rPr>
                <a:t>Execution Feedback</a:t>
              </a:r>
            </a:p>
          </p:txBody>
        </p:sp>
      </p:grpSp>
      <p:sp>
        <p:nvSpPr>
          <p:cNvPr id="90" name="Rounded Rectangle 89">
            <a:extLst>
              <a:ext uri="{FF2B5EF4-FFF2-40B4-BE49-F238E27FC236}">
                <a16:creationId xmlns:a16="http://schemas.microsoft.com/office/drawing/2014/main" id="{C1E8A316-B34E-4F47-BBE5-4823114CE8C0}"/>
              </a:ext>
            </a:extLst>
          </p:cNvPr>
          <p:cNvSpPr/>
          <p:nvPr/>
        </p:nvSpPr>
        <p:spPr>
          <a:xfrm>
            <a:off x="6966451" y="2770648"/>
            <a:ext cx="1030013" cy="462455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Inconsolata" pitchFamily="49" charset="77"/>
                <a:ea typeface="Segoe UI Symbol" panose="020B0502040204020203" pitchFamily="34" charset="0"/>
              </a:rPr>
              <a:t>&lt;a</a:t>
            </a:r>
            <a:r>
              <a:rPr lang="en-US" sz="1400" u="sng" dirty="0">
                <a:solidFill>
                  <a:schemeClr val="accent2"/>
                </a:solidFill>
                <a:latin typeface="Inconsolata" pitchFamily="49" charset="77"/>
                <a:ea typeface="Segoe UI Symbol" panose="020B0502040204020203" pitchFamily="34" charset="0"/>
              </a:rPr>
              <a:t>a</a:t>
            </a:r>
            <a:r>
              <a:rPr lang="en-US" sz="1400" dirty="0">
                <a:latin typeface="Inconsolata" pitchFamily="49" charset="77"/>
                <a:ea typeface="Segoe UI Symbol" panose="020B0502040204020203" pitchFamily="34" charset="0"/>
              </a:rPr>
              <a:t>&gt;b&lt;/a&gt;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AC94F33-BDBC-B84D-9D4C-64BB2D5E39A9}"/>
              </a:ext>
            </a:extLst>
          </p:cNvPr>
          <p:cNvSpPr/>
          <p:nvPr/>
        </p:nvSpPr>
        <p:spPr>
          <a:xfrm>
            <a:off x="9010493" y="2600526"/>
            <a:ext cx="1380673" cy="87979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>
                <a:latin typeface="Inconsolata" pitchFamily="49" charset="77"/>
              </a:rPr>
              <a:t>$ </a:t>
            </a:r>
            <a:r>
              <a:rPr lang="en-US" sz="1400" dirty="0" err="1">
                <a:latin typeface="Inconsolata" pitchFamily="49" charset="77"/>
              </a:rPr>
              <a:t>xmllint</a:t>
            </a:r>
            <a:endParaRPr lang="en-US" sz="1400" dirty="0">
              <a:latin typeface="Inconsolata" pitchFamily="49" charset="77"/>
            </a:endParaRP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C9CF121-2674-AD41-8A32-1D134A1D6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84A6F-723A-7245-9DC7-D82FDBAE027C}" type="slidenum">
              <a:rPr lang="en-US" smtClean="0"/>
              <a:t>37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F0AECB-BF3F-9144-8CCB-E7FDF18019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Caroline Lemieux --- Expanding the Reach of Fuzzing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87C4B0-897E-1F4B-9948-8D5CAE829B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502E0-949B-AF47-A3DC-FF72D16D7DD0}" type="datetime1">
              <a:rPr lang="en-US" smtClean="0"/>
              <a:t>4/21/23</a:t>
            </a:fld>
            <a:endParaRPr lang="en-US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7A99F6F3-6AE0-C44A-887D-D2B694874FB5}"/>
              </a:ext>
            </a:extLst>
          </p:cNvPr>
          <p:cNvSpPr txBox="1"/>
          <p:nvPr/>
        </p:nvSpPr>
        <p:spPr>
          <a:xfrm>
            <a:off x="3838938" y="1325948"/>
            <a:ext cx="47407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AFL, </a:t>
            </a:r>
            <a:r>
              <a:rPr lang="en-US" sz="3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libFuzzer</a:t>
            </a:r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, </a:t>
            </a:r>
            <a:r>
              <a:rPr lang="en-US" sz="3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honggfuzz</a:t>
            </a:r>
            <a:endParaRPr lang="en-US" sz="3200" dirty="0">
              <a:solidFill>
                <a:schemeClr val="tx1">
                  <a:lumMod val="50000"/>
                  <a:lumOff val="50000"/>
                </a:schemeClr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45953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Title 1">
            <a:extLst>
              <a:ext uri="{FF2B5EF4-FFF2-40B4-BE49-F238E27FC236}">
                <a16:creationId xmlns:a16="http://schemas.microsoft.com/office/drawing/2014/main" id="{321B62D9-5D09-FE42-A685-FD53440B96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425" y="365125"/>
            <a:ext cx="10854813" cy="1325563"/>
          </a:xfrm>
        </p:spPr>
        <p:txBody>
          <a:bodyPr/>
          <a:lstStyle/>
          <a:p>
            <a:r>
              <a:rPr lang="en-US" dirty="0"/>
              <a:t>Coverage-Guided Fuzzing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FCB2193B-6A44-B149-ADDA-21CC8E9B5C7B}"/>
              </a:ext>
            </a:extLst>
          </p:cNvPr>
          <p:cNvSpPr/>
          <p:nvPr/>
        </p:nvSpPr>
        <p:spPr>
          <a:xfrm>
            <a:off x="3323932" y="4442008"/>
            <a:ext cx="1030013" cy="462455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Input</a:t>
            </a:r>
            <a:r>
              <a:rPr lang="en-US" baseline="-250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2</a:t>
            </a:r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’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560EC973-B98A-834E-9371-B29CD15A1432}"/>
              </a:ext>
            </a:extLst>
          </p:cNvPr>
          <p:cNvSpPr/>
          <p:nvPr/>
        </p:nvSpPr>
        <p:spPr>
          <a:xfrm>
            <a:off x="3442238" y="4611773"/>
            <a:ext cx="1030013" cy="462455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Input</a:t>
            </a:r>
            <a:r>
              <a:rPr lang="en-US" baseline="-250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n</a:t>
            </a:r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’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E040577-0FF8-3E48-835C-A48516A248C8}"/>
              </a:ext>
            </a:extLst>
          </p:cNvPr>
          <p:cNvCxnSpPr>
            <a:cxnSpLocks/>
            <a:endCxn id="28" idx="3"/>
          </p:cNvCxnSpPr>
          <p:nvPr/>
        </p:nvCxnSpPr>
        <p:spPr>
          <a:xfrm flipH="1">
            <a:off x="4472251" y="4841834"/>
            <a:ext cx="3114263" cy="1167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E31123D6-436B-BB4C-8072-B74683A542BA}"/>
              </a:ext>
            </a:extLst>
          </p:cNvPr>
          <p:cNvSpPr/>
          <p:nvPr/>
        </p:nvSpPr>
        <p:spPr>
          <a:xfrm>
            <a:off x="4627932" y="4492081"/>
            <a:ext cx="23970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Interesting Feedback?</a:t>
            </a:r>
          </a:p>
        </p:txBody>
      </p:sp>
      <p:cxnSp>
        <p:nvCxnSpPr>
          <p:cNvPr id="40" name="Elbow Connector 39">
            <a:extLst>
              <a:ext uri="{FF2B5EF4-FFF2-40B4-BE49-F238E27FC236}">
                <a16:creationId xmlns:a16="http://schemas.microsoft.com/office/drawing/2014/main" id="{14BBF7AE-7A01-DE4F-8106-6B17B55EEE80}"/>
              </a:ext>
            </a:extLst>
          </p:cNvPr>
          <p:cNvCxnSpPr>
            <a:cxnSpLocks/>
          </p:cNvCxnSpPr>
          <p:nvPr/>
        </p:nvCxnSpPr>
        <p:spPr>
          <a:xfrm rot="10800000">
            <a:off x="2743480" y="3225921"/>
            <a:ext cx="698758" cy="1617080"/>
          </a:xfrm>
          <a:prstGeom prst="bentConnector2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AC94E951-BC21-9842-AF4B-B480F5CC0FF1}"/>
              </a:ext>
            </a:extLst>
          </p:cNvPr>
          <p:cNvSpPr/>
          <p:nvPr/>
        </p:nvSpPr>
        <p:spPr>
          <a:xfrm>
            <a:off x="2124202" y="3863731"/>
            <a:ext cx="6289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save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63D8F36B-7BB4-BF41-9FC2-E7F3645B6671}"/>
              </a:ext>
            </a:extLst>
          </p:cNvPr>
          <p:cNvSpPr/>
          <p:nvPr/>
        </p:nvSpPr>
        <p:spPr>
          <a:xfrm>
            <a:off x="285123" y="2010497"/>
            <a:ext cx="9366794" cy="4376142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89B7C5B-A9FB-5145-B7E1-BC81ECC233F5}"/>
              </a:ext>
            </a:extLst>
          </p:cNvPr>
          <p:cNvCxnSpPr>
            <a:cxnSpLocks/>
          </p:cNvCxnSpPr>
          <p:nvPr/>
        </p:nvCxnSpPr>
        <p:spPr>
          <a:xfrm>
            <a:off x="865343" y="2942596"/>
            <a:ext cx="800181" cy="1"/>
          </a:xfrm>
          <a:prstGeom prst="straightConnector1">
            <a:avLst/>
          </a:prstGeom>
          <a:ln w="317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3A82263B-5490-BE49-A64D-D3186D8E79EE}"/>
              </a:ext>
            </a:extLst>
          </p:cNvPr>
          <p:cNvSpPr/>
          <p:nvPr/>
        </p:nvSpPr>
        <p:spPr>
          <a:xfrm>
            <a:off x="904017" y="2558971"/>
            <a:ext cx="7393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Initial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10D73CDE-04E2-5E4A-A679-5E89D68DA59B}"/>
              </a:ext>
            </a:extLst>
          </p:cNvPr>
          <p:cNvSpPr/>
          <p:nvPr/>
        </p:nvSpPr>
        <p:spPr>
          <a:xfrm>
            <a:off x="1771273" y="2306266"/>
            <a:ext cx="1030013" cy="462455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Input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39DF879E-9F17-F84E-A1A1-7EE92B66C2E5}"/>
              </a:ext>
            </a:extLst>
          </p:cNvPr>
          <p:cNvSpPr/>
          <p:nvPr/>
        </p:nvSpPr>
        <p:spPr>
          <a:xfrm>
            <a:off x="1923673" y="2458666"/>
            <a:ext cx="1030013" cy="462455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50800" dist="12700" dir="13500000" algn="b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Input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D9A54C10-C2DC-7D48-B4C9-F32A6FE075A4}"/>
              </a:ext>
            </a:extLst>
          </p:cNvPr>
          <p:cNvSpPr/>
          <p:nvPr/>
        </p:nvSpPr>
        <p:spPr>
          <a:xfrm>
            <a:off x="2076073" y="2611066"/>
            <a:ext cx="1030013" cy="462455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outerShdw blurRad="50800" dist="12700" dir="13500000" algn="b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Input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7B48E0C6-B968-1041-8D0C-18595CF6DBBA}"/>
              </a:ext>
            </a:extLst>
          </p:cNvPr>
          <p:cNvSpPr/>
          <p:nvPr/>
        </p:nvSpPr>
        <p:spPr>
          <a:xfrm>
            <a:off x="2228473" y="2763466"/>
            <a:ext cx="1030013" cy="462455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50800" dist="12700" dir="13500000" algn="b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Inconsolata" pitchFamily="49" charset="77"/>
                <a:ea typeface="Segoe UI Symbol" panose="020B0502040204020203" pitchFamily="34" charset="0"/>
              </a:rPr>
              <a:t>&lt;a&gt;b&lt;/a&gt;</a:t>
            </a:r>
          </a:p>
        </p:txBody>
      </p:sp>
      <p:sp>
        <p:nvSpPr>
          <p:cNvPr id="113" name="Rounded Rectangle 112">
            <a:extLst>
              <a:ext uri="{FF2B5EF4-FFF2-40B4-BE49-F238E27FC236}">
                <a16:creationId xmlns:a16="http://schemas.microsoft.com/office/drawing/2014/main" id="{FC8D3875-FAF0-AE4A-8700-45F9CD6DE39B}"/>
              </a:ext>
            </a:extLst>
          </p:cNvPr>
          <p:cNvSpPr/>
          <p:nvPr/>
        </p:nvSpPr>
        <p:spPr>
          <a:xfrm>
            <a:off x="4561770" y="2763465"/>
            <a:ext cx="1030013" cy="462455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Inconsolata" pitchFamily="49" charset="77"/>
                <a:ea typeface="Segoe UI Symbol" panose="020B0502040204020203" pitchFamily="34" charset="0"/>
              </a:rPr>
              <a:t>&lt;a&gt;b&lt;/a&gt;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504D290A-DCE6-F64D-87B7-4A81D183A1D0}"/>
              </a:ext>
            </a:extLst>
          </p:cNvPr>
          <p:cNvSpPr/>
          <p:nvPr/>
        </p:nvSpPr>
        <p:spPr>
          <a:xfrm>
            <a:off x="5697205" y="2671089"/>
            <a:ext cx="9058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mutate</a:t>
            </a:r>
          </a:p>
        </p:txBody>
      </p:sp>
      <p:sp>
        <p:nvSpPr>
          <p:cNvPr id="86" name="Rounded Rectangle 85">
            <a:extLst>
              <a:ext uri="{FF2B5EF4-FFF2-40B4-BE49-F238E27FC236}">
                <a16:creationId xmlns:a16="http://schemas.microsoft.com/office/drawing/2014/main" id="{54E14EAC-5232-FB4E-BAE2-97AE35AC5267}"/>
              </a:ext>
            </a:extLst>
          </p:cNvPr>
          <p:cNvSpPr/>
          <p:nvPr/>
        </p:nvSpPr>
        <p:spPr>
          <a:xfrm>
            <a:off x="6509251" y="2313448"/>
            <a:ext cx="1030013" cy="46245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Input</a:t>
            </a:r>
          </a:p>
        </p:txBody>
      </p:sp>
      <p:sp>
        <p:nvSpPr>
          <p:cNvPr id="88" name="Rounded Rectangle 87">
            <a:extLst>
              <a:ext uri="{FF2B5EF4-FFF2-40B4-BE49-F238E27FC236}">
                <a16:creationId xmlns:a16="http://schemas.microsoft.com/office/drawing/2014/main" id="{6615505A-4D0B-AD47-83EC-B118C4301BBB}"/>
              </a:ext>
            </a:extLst>
          </p:cNvPr>
          <p:cNvSpPr/>
          <p:nvPr/>
        </p:nvSpPr>
        <p:spPr>
          <a:xfrm>
            <a:off x="6661651" y="2465848"/>
            <a:ext cx="1030013" cy="462455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Input</a:t>
            </a:r>
          </a:p>
        </p:txBody>
      </p:sp>
      <p:sp>
        <p:nvSpPr>
          <p:cNvPr id="89" name="Rounded Rectangle 88">
            <a:extLst>
              <a:ext uri="{FF2B5EF4-FFF2-40B4-BE49-F238E27FC236}">
                <a16:creationId xmlns:a16="http://schemas.microsoft.com/office/drawing/2014/main" id="{AFFB58E7-702F-8C44-83F7-3D4796E82BE4}"/>
              </a:ext>
            </a:extLst>
          </p:cNvPr>
          <p:cNvSpPr/>
          <p:nvPr/>
        </p:nvSpPr>
        <p:spPr>
          <a:xfrm>
            <a:off x="6814051" y="2618248"/>
            <a:ext cx="1030013" cy="46245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Input</a:t>
            </a:r>
          </a:p>
        </p:txBody>
      </p:sp>
      <p:cxnSp>
        <p:nvCxnSpPr>
          <p:cNvPr id="111" name="!!arrow_mutate">
            <a:extLst>
              <a:ext uri="{FF2B5EF4-FFF2-40B4-BE49-F238E27FC236}">
                <a16:creationId xmlns:a16="http://schemas.microsoft.com/office/drawing/2014/main" id="{B18D3103-5EEE-0B4A-B052-CC0D10874876}"/>
              </a:ext>
            </a:extLst>
          </p:cNvPr>
          <p:cNvCxnSpPr>
            <a:cxnSpLocks/>
          </p:cNvCxnSpPr>
          <p:nvPr/>
        </p:nvCxnSpPr>
        <p:spPr>
          <a:xfrm>
            <a:off x="5642951" y="2994693"/>
            <a:ext cx="1220386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C8BCC2F-0F21-5844-8E7C-3A6EEFE5C616}"/>
              </a:ext>
            </a:extLst>
          </p:cNvPr>
          <p:cNvCxnSpPr>
            <a:cxnSpLocks/>
            <a:stCxn id="38" idx="3"/>
          </p:cNvCxnSpPr>
          <p:nvPr/>
        </p:nvCxnSpPr>
        <p:spPr>
          <a:xfrm flipV="1">
            <a:off x="3258486" y="2994693"/>
            <a:ext cx="1303284" cy="1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AB4885A7-0144-E448-A762-4409C98F3D93}"/>
              </a:ext>
            </a:extLst>
          </p:cNvPr>
          <p:cNvSpPr/>
          <p:nvPr/>
        </p:nvSpPr>
        <p:spPr>
          <a:xfrm>
            <a:off x="3624245" y="2657627"/>
            <a:ext cx="5998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pick</a:t>
            </a:r>
          </a:p>
        </p:txBody>
      </p:sp>
      <p:cxnSp>
        <p:nvCxnSpPr>
          <p:cNvPr id="107" name="!!arrow_execute">
            <a:extLst>
              <a:ext uri="{FF2B5EF4-FFF2-40B4-BE49-F238E27FC236}">
                <a16:creationId xmlns:a16="http://schemas.microsoft.com/office/drawing/2014/main" id="{F1399671-32BC-584D-859F-F8F99976202D}"/>
              </a:ext>
            </a:extLst>
          </p:cNvPr>
          <p:cNvCxnSpPr>
            <a:cxnSpLocks/>
          </p:cNvCxnSpPr>
          <p:nvPr/>
        </p:nvCxnSpPr>
        <p:spPr>
          <a:xfrm>
            <a:off x="8021808" y="2994693"/>
            <a:ext cx="963342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Rectangle 108">
            <a:extLst>
              <a:ext uri="{FF2B5EF4-FFF2-40B4-BE49-F238E27FC236}">
                <a16:creationId xmlns:a16="http://schemas.microsoft.com/office/drawing/2014/main" id="{61F22C5E-02DD-A34B-AB17-14865FA2C790}"/>
              </a:ext>
            </a:extLst>
          </p:cNvPr>
          <p:cNvSpPr/>
          <p:nvPr/>
        </p:nvSpPr>
        <p:spPr>
          <a:xfrm>
            <a:off x="8021808" y="2683831"/>
            <a:ext cx="9633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execute</a:t>
            </a:r>
          </a:p>
        </p:txBody>
      </p: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BE0F7B1B-95F3-A643-9A56-81FDA4DEE66D}"/>
              </a:ext>
            </a:extLst>
          </p:cNvPr>
          <p:cNvCxnSpPr>
            <a:cxnSpLocks/>
            <a:endCxn id="25" idx="3"/>
          </p:cNvCxnSpPr>
          <p:nvPr/>
        </p:nvCxnSpPr>
        <p:spPr>
          <a:xfrm rot="5400000">
            <a:off x="8659080" y="3909038"/>
            <a:ext cx="1347246" cy="518346"/>
          </a:xfrm>
          <a:prstGeom prst="bentConnector2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59B1818-E7E5-E649-A6DD-552805C9031F}"/>
              </a:ext>
            </a:extLst>
          </p:cNvPr>
          <p:cNvGrpSpPr/>
          <p:nvPr/>
        </p:nvGrpSpPr>
        <p:grpSpPr>
          <a:xfrm>
            <a:off x="7129314" y="4052601"/>
            <a:ext cx="1944216" cy="1121266"/>
            <a:chOff x="7822713" y="4173404"/>
            <a:chExt cx="1944216" cy="1121266"/>
          </a:xfrm>
        </p:grpSpPr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D09FE6FD-07CF-914D-A6B7-083F8D54F978}"/>
                </a:ext>
              </a:extLst>
            </p:cNvPr>
            <p:cNvSpPr/>
            <p:nvPr/>
          </p:nvSpPr>
          <p:spPr>
            <a:xfrm>
              <a:off x="7822713" y="4173404"/>
              <a:ext cx="1487016" cy="664066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latin typeface="Segoe UI Symbol" panose="020B0502040204020203" pitchFamily="34" charset="0"/>
                  <a:ea typeface="Segoe UI Symbol" panose="020B0502040204020203" pitchFamily="34" charset="0"/>
                </a:rPr>
                <a:t>Bracjes</a:t>
              </a:r>
              <a:r>
                <a:rPr lang="en-US" dirty="0">
                  <a:latin typeface="Segoe UI Symbol" panose="020B0502040204020203" pitchFamily="34" charset="0"/>
                  <a:ea typeface="Segoe UI Symbol" panose="020B0502040204020203" pitchFamily="34" charset="0"/>
                </a:rPr>
                <a:t> </a:t>
              </a:r>
              <a:r>
                <a:rPr lang="en-US" dirty="0" err="1">
                  <a:latin typeface="Segoe UI Symbol" panose="020B0502040204020203" pitchFamily="34" charset="0"/>
                  <a:ea typeface="Segoe UI Symbol" panose="020B0502040204020203" pitchFamily="34" charset="0"/>
                </a:rPr>
                <a:t>Cpvered</a:t>
              </a:r>
              <a:endParaRPr lang="en-US" dirty="0">
                <a:latin typeface="Segoe UI Symbol" panose="020B0502040204020203" pitchFamily="34" charset="0"/>
                <a:ea typeface="Segoe UI Symbol" panose="020B0502040204020203" pitchFamily="34" charset="0"/>
              </a:endParaRPr>
            </a:p>
          </p:txBody>
        </p:sp>
        <p:sp>
          <p:nvSpPr>
            <p:cNvPr id="23" name="Rounded Rectangle 22">
              <a:extLst>
                <a:ext uri="{FF2B5EF4-FFF2-40B4-BE49-F238E27FC236}">
                  <a16:creationId xmlns:a16="http://schemas.microsoft.com/office/drawing/2014/main" id="{7595F108-3187-D842-A985-BAB4268EE0D6}"/>
                </a:ext>
              </a:extLst>
            </p:cNvPr>
            <p:cNvSpPr/>
            <p:nvPr/>
          </p:nvSpPr>
          <p:spPr>
            <a:xfrm>
              <a:off x="7975113" y="4325804"/>
              <a:ext cx="1487016" cy="664066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latin typeface="Segoe UI Symbol" panose="020B0502040204020203" pitchFamily="34" charset="0"/>
                  <a:ea typeface="Segoe UI Symbol" panose="020B0502040204020203" pitchFamily="34" charset="0"/>
                </a:rPr>
                <a:t>Bracjes</a:t>
              </a:r>
              <a:r>
                <a:rPr lang="en-US" dirty="0">
                  <a:latin typeface="Segoe UI Symbol" panose="020B0502040204020203" pitchFamily="34" charset="0"/>
                  <a:ea typeface="Segoe UI Symbol" panose="020B0502040204020203" pitchFamily="34" charset="0"/>
                </a:rPr>
                <a:t> </a:t>
              </a:r>
              <a:r>
                <a:rPr lang="en-US" dirty="0" err="1">
                  <a:latin typeface="Segoe UI Symbol" panose="020B0502040204020203" pitchFamily="34" charset="0"/>
                  <a:ea typeface="Segoe UI Symbol" panose="020B0502040204020203" pitchFamily="34" charset="0"/>
                </a:rPr>
                <a:t>Cpvered</a:t>
              </a:r>
              <a:endParaRPr lang="en-US" dirty="0">
                <a:latin typeface="Segoe UI Symbol" panose="020B0502040204020203" pitchFamily="34" charset="0"/>
                <a:ea typeface="Segoe UI Symbol" panose="020B0502040204020203" pitchFamily="34" charset="0"/>
              </a:endParaRPr>
            </a:p>
          </p:txBody>
        </p:sp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8D5E76B5-5556-3C41-AC7F-C30EED3BA96A}"/>
                </a:ext>
              </a:extLst>
            </p:cNvPr>
            <p:cNvSpPr/>
            <p:nvPr/>
          </p:nvSpPr>
          <p:spPr>
            <a:xfrm>
              <a:off x="8127513" y="4478204"/>
              <a:ext cx="1487016" cy="664066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latin typeface="Segoe UI Symbol" panose="020B0502040204020203" pitchFamily="34" charset="0"/>
                  <a:ea typeface="Segoe UI Symbol" panose="020B0502040204020203" pitchFamily="34" charset="0"/>
                </a:rPr>
                <a:t>Bracjes</a:t>
              </a:r>
              <a:r>
                <a:rPr lang="en-US" dirty="0">
                  <a:latin typeface="Segoe UI Symbol" panose="020B0502040204020203" pitchFamily="34" charset="0"/>
                  <a:ea typeface="Segoe UI Symbol" panose="020B0502040204020203" pitchFamily="34" charset="0"/>
                </a:rPr>
                <a:t> </a:t>
              </a:r>
              <a:r>
                <a:rPr lang="en-US" dirty="0" err="1">
                  <a:latin typeface="Segoe UI Symbol" panose="020B0502040204020203" pitchFamily="34" charset="0"/>
                  <a:ea typeface="Segoe UI Symbol" panose="020B0502040204020203" pitchFamily="34" charset="0"/>
                </a:rPr>
                <a:t>Cpvered</a:t>
              </a:r>
              <a:endParaRPr lang="en-US" dirty="0">
                <a:latin typeface="Segoe UI Symbol" panose="020B0502040204020203" pitchFamily="34" charset="0"/>
                <a:ea typeface="Segoe UI Symbol" panose="020B0502040204020203" pitchFamily="34" charset="0"/>
              </a:endParaRPr>
            </a:p>
          </p:txBody>
        </p:sp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76716151-C3D9-9E40-9DAC-FF839F74E703}"/>
                </a:ext>
              </a:extLst>
            </p:cNvPr>
            <p:cNvSpPr/>
            <p:nvPr/>
          </p:nvSpPr>
          <p:spPr>
            <a:xfrm>
              <a:off x="8279913" y="4630604"/>
              <a:ext cx="1487016" cy="664066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Segoe UI Symbol" panose="020B0502040204020203" pitchFamily="34" charset="0"/>
                  <a:ea typeface="Segoe UI Symbol" panose="020B0502040204020203" pitchFamily="34" charset="0"/>
                </a:rPr>
                <a:t>Branches Covered</a:t>
              </a:r>
            </a:p>
          </p:txBody>
        </p:sp>
      </p:grpSp>
      <p:sp>
        <p:nvSpPr>
          <p:cNvPr id="90" name="Rounded Rectangle 89">
            <a:extLst>
              <a:ext uri="{FF2B5EF4-FFF2-40B4-BE49-F238E27FC236}">
                <a16:creationId xmlns:a16="http://schemas.microsoft.com/office/drawing/2014/main" id="{C1E8A316-B34E-4F47-BBE5-4823114CE8C0}"/>
              </a:ext>
            </a:extLst>
          </p:cNvPr>
          <p:cNvSpPr/>
          <p:nvPr/>
        </p:nvSpPr>
        <p:spPr>
          <a:xfrm>
            <a:off x="6966451" y="2770648"/>
            <a:ext cx="1030013" cy="462455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Inconsolata" pitchFamily="49" charset="77"/>
                <a:ea typeface="Segoe UI Symbol" panose="020B0502040204020203" pitchFamily="34" charset="0"/>
              </a:rPr>
              <a:t>&lt;a</a:t>
            </a:r>
            <a:r>
              <a:rPr lang="en-US" sz="1400" u="sng" dirty="0">
                <a:solidFill>
                  <a:schemeClr val="accent2"/>
                </a:solidFill>
                <a:latin typeface="Inconsolata" pitchFamily="49" charset="77"/>
                <a:ea typeface="Segoe UI Symbol" panose="020B0502040204020203" pitchFamily="34" charset="0"/>
              </a:rPr>
              <a:t>a</a:t>
            </a:r>
            <a:r>
              <a:rPr lang="en-US" sz="1400" dirty="0">
                <a:latin typeface="Inconsolata" pitchFamily="49" charset="77"/>
                <a:ea typeface="Segoe UI Symbol" panose="020B0502040204020203" pitchFamily="34" charset="0"/>
              </a:rPr>
              <a:t>&gt;b&lt;/a&gt;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AC94F33-BDBC-B84D-9D4C-64BB2D5E39A9}"/>
              </a:ext>
            </a:extLst>
          </p:cNvPr>
          <p:cNvSpPr/>
          <p:nvPr/>
        </p:nvSpPr>
        <p:spPr>
          <a:xfrm>
            <a:off x="9010493" y="2600526"/>
            <a:ext cx="1380673" cy="87979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>
                <a:latin typeface="Inconsolata" pitchFamily="49" charset="77"/>
              </a:rPr>
              <a:t>$ </a:t>
            </a:r>
            <a:r>
              <a:rPr lang="en-US" sz="1400" dirty="0" err="1">
                <a:latin typeface="Inconsolata" pitchFamily="49" charset="77"/>
              </a:rPr>
              <a:t>xmllint</a:t>
            </a:r>
            <a:endParaRPr lang="en-US" sz="1400" dirty="0">
              <a:latin typeface="Inconsolata" pitchFamily="49" charset="77"/>
            </a:endParaRPr>
          </a:p>
        </p:txBody>
      </p:sp>
      <p:sp>
        <p:nvSpPr>
          <p:cNvPr id="48" name="Rounded Rectangular Callout 47">
            <a:extLst>
              <a:ext uri="{FF2B5EF4-FFF2-40B4-BE49-F238E27FC236}">
                <a16:creationId xmlns:a16="http://schemas.microsoft.com/office/drawing/2014/main" id="{1DA04C35-0AAA-904E-83DE-F3ACF31AA6D2}"/>
              </a:ext>
            </a:extLst>
          </p:cNvPr>
          <p:cNvSpPr/>
          <p:nvPr/>
        </p:nvSpPr>
        <p:spPr>
          <a:xfrm>
            <a:off x="9744276" y="3480316"/>
            <a:ext cx="2291117" cy="1909025"/>
          </a:xfrm>
          <a:prstGeom prst="wedgeRoundRectCallout">
            <a:avLst>
              <a:gd name="adj1" fmla="val -36539"/>
              <a:gd name="adj2" fmla="val -68329"/>
              <a:gd name="adj3" fmla="val 16667"/>
            </a:avLst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BE1A1DD-ADFC-3643-9191-49BC1117B54A}"/>
              </a:ext>
            </a:extLst>
          </p:cNvPr>
          <p:cNvSpPr/>
          <p:nvPr/>
        </p:nvSpPr>
        <p:spPr>
          <a:xfrm>
            <a:off x="10390501" y="3580825"/>
            <a:ext cx="1486270" cy="31382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200" dirty="0" err="1">
                <a:latin typeface="Inconsolata" pitchFamily="49" charset="77"/>
              </a:rPr>
              <a:t>tags_match</a:t>
            </a:r>
            <a:r>
              <a:rPr lang="en-US" sz="1200" dirty="0">
                <a:latin typeface="Inconsolata" pitchFamily="49" charset="77"/>
              </a:rPr>
              <a:t>(</a:t>
            </a:r>
            <a:r>
              <a:rPr lang="en-US" sz="1200" i="1" dirty="0">
                <a:latin typeface="Inconsolata" pitchFamily="49" charset="77"/>
              </a:rPr>
              <a:t>input</a:t>
            </a:r>
            <a:r>
              <a:rPr lang="en-US" sz="1200" dirty="0">
                <a:latin typeface="Inconsolata" pitchFamily="49" charset="77"/>
              </a:rPr>
              <a:t>)</a:t>
            </a:r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466FA8E4-B048-354A-8B3E-AD611E574C0C}"/>
              </a:ext>
            </a:extLst>
          </p:cNvPr>
          <p:cNvSpPr/>
          <p:nvPr/>
        </p:nvSpPr>
        <p:spPr>
          <a:xfrm>
            <a:off x="10115508" y="4270830"/>
            <a:ext cx="1021406" cy="31382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200" i="1" dirty="0">
                <a:latin typeface="Inconsolata" pitchFamily="49" charset="77"/>
              </a:rPr>
              <a:t>tag </a:t>
            </a:r>
            <a:r>
              <a:rPr lang="en-US" sz="1200" dirty="0">
                <a:latin typeface="Inconsolata" pitchFamily="49" charset="77"/>
              </a:rPr>
              <a:t>== </a:t>
            </a:r>
            <a:r>
              <a:rPr lang="en-US" sz="1200" dirty="0">
                <a:solidFill>
                  <a:schemeClr val="accent5">
                    <a:lumMod val="75000"/>
                  </a:schemeClr>
                </a:solidFill>
                <a:latin typeface="Inconsolata" pitchFamily="49" charset="77"/>
              </a:rPr>
              <a:t>“a”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B031C55-64A1-7A46-BFCD-FD292E97AF07}"/>
              </a:ext>
            </a:extLst>
          </p:cNvPr>
          <p:cNvCxnSpPr>
            <a:stCxn id="6" idx="2"/>
            <a:endCxn id="51" idx="0"/>
          </p:cNvCxnSpPr>
          <p:nvPr/>
        </p:nvCxnSpPr>
        <p:spPr>
          <a:xfrm flipH="1">
            <a:off x="10626211" y="3894649"/>
            <a:ext cx="507425" cy="376181"/>
          </a:xfrm>
          <a:prstGeom prst="straightConnector1">
            <a:avLst/>
          </a:prstGeom>
          <a:ln w="19050">
            <a:tailEnd type="triangle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CDCB9A14-B0F0-AB4D-ACF3-19E5037B513E}"/>
              </a:ext>
            </a:extLst>
          </p:cNvPr>
          <p:cNvSpPr/>
          <p:nvPr/>
        </p:nvSpPr>
        <p:spPr>
          <a:xfrm>
            <a:off x="10566773" y="4904463"/>
            <a:ext cx="1021406" cy="31382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200" i="1" dirty="0">
                <a:latin typeface="Inconsolata" pitchFamily="49" charset="77"/>
              </a:rPr>
              <a:t>tag </a:t>
            </a:r>
            <a:r>
              <a:rPr lang="en-US" sz="1200" dirty="0">
                <a:latin typeface="Inconsolata" pitchFamily="49" charset="77"/>
              </a:rPr>
              <a:t>== </a:t>
            </a:r>
            <a:r>
              <a:rPr lang="en-US" sz="1200" dirty="0">
                <a:solidFill>
                  <a:schemeClr val="accent5">
                    <a:lumMod val="75000"/>
                  </a:schemeClr>
                </a:solidFill>
                <a:latin typeface="Inconsolata" pitchFamily="49" charset="77"/>
              </a:rPr>
              <a:t>“b”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A025DC1E-5F09-DF48-B20E-1D3BE1816B9E}"/>
              </a:ext>
            </a:extLst>
          </p:cNvPr>
          <p:cNvCxnSpPr>
            <a:cxnSpLocks/>
            <a:stCxn id="6" idx="2"/>
            <a:endCxn id="66" idx="0"/>
          </p:cNvCxnSpPr>
          <p:nvPr/>
        </p:nvCxnSpPr>
        <p:spPr>
          <a:xfrm>
            <a:off x="11133636" y="3894649"/>
            <a:ext cx="529931" cy="376181"/>
          </a:xfrm>
          <a:prstGeom prst="straightConnector1">
            <a:avLst/>
          </a:prstGeom>
          <a:ln w="19050">
            <a:tailEnd type="triangle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274E85C7-2AB4-4949-9865-6500466D0FE0}"/>
              </a:ext>
            </a:extLst>
          </p:cNvPr>
          <p:cNvCxnSpPr>
            <a:cxnSpLocks/>
            <a:stCxn id="51" idx="2"/>
            <a:endCxn id="54" idx="0"/>
          </p:cNvCxnSpPr>
          <p:nvPr/>
        </p:nvCxnSpPr>
        <p:spPr>
          <a:xfrm>
            <a:off x="10626211" y="4584654"/>
            <a:ext cx="451265" cy="319809"/>
          </a:xfrm>
          <a:prstGeom prst="straightConnector1">
            <a:avLst/>
          </a:prstGeom>
          <a:ln w="19050">
            <a:tailEnd type="triangle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9808B79C-1D41-3841-A427-741445701C99}"/>
              </a:ext>
            </a:extLst>
          </p:cNvPr>
          <p:cNvCxnSpPr>
            <a:cxnSpLocks/>
            <a:stCxn id="51" idx="2"/>
            <a:endCxn id="68" idx="0"/>
          </p:cNvCxnSpPr>
          <p:nvPr/>
        </p:nvCxnSpPr>
        <p:spPr>
          <a:xfrm flipH="1">
            <a:off x="10109345" y="4584654"/>
            <a:ext cx="516866" cy="319809"/>
          </a:xfrm>
          <a:prstGeom prst="straightConnector1">
            <a:avLst/>
          </a:prstGeom>
          <a:ln w="19050">
            <a:tailEnd type="triangle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Rounded Rectangle 65">
            <a:extLst>
              <a:ext uri="{FF2B5EF4-FFF2-40B4-BE49-F238E27FC236}">
                <a16:creationId xmlns:a16="http://schemas.microsoft.com/office/drawing/2014/main" id="{F27FCD7B-4BD6-A142-A092-D07CA7296B0D}"/>
              </a:ext>
            </a:extLst>
          </p:cNvPr>
          <p:cNvSpPr/>
          <p:nvPr/>
        </p:nvSpPr>
        <p:spPr>
          <a:xfrm>
            <a:off x="11412331" y="4270830"/>
            <a:ext cx="502471" cy="313824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200" dirty="0">
                <a:latin typeface="Inconsolata" pitchFamily="49" charset="77"/>
              </a:rPr>
              <a:t>...</a:t>
            </a:r>
            <a:endParaRPr lang="en-US" sz="1200" dirty="0">
              <a:solidFill>
                <a:schemeClr val="accent6"/>
              </a:solidFill>
              <a:latin typeface="Inconsolata" pitchFamily="49" charset="77"/>
            </a:endParaRPr>
          </a:p>
        </p:txBody>
      </p:sp>
      <p:sp>
        <p:nvSpPr>
          <p:cNvPr id="68" name="Rounded Rectangle 67">
            <a:extLst>
              <a:ext uri="{FF2B5EF4-FFF2-40B4-BE49-F238E27FC236}">
                <a16:creationId xmlns:a16="http://schemas.microsoft.com/office/drawing/2014/main" id="{E9E418DD-458D-0B4C-AB86-05BBF648C2A8}"/>
              </a:ext>
            </a:extLst>
          </p:cNvPr>
          <p:cNvSpPr/>
          <p:nvPr/>
        </p:nvSpPr>
        <p:spPr>
          <a:xfrm>
            <a:off x="9858109" y="4904463"/>
            <a:ext cx="502471" cy="313824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200" dirty="0">
                <a:latin typeface="Inconsolata" pitchFamily="49" charset="77"/>
              </a:rPr>
              <a:t>...</a:t>
            </a:r>
            <a:endParaRPr lang="en-US" sz="1200" dirty="0">
              <a:solidFill>
                <a:schemeClr val="accent6"/>
              </a:solidFill>
              <a:latin typeface="Inconsolata" pitchFamily="49" charset="77"/>
            </a:endParaRP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C9CF121-2674-AD41-8A32-1D134A1D6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84A6F-723A-7245-9DC7-D82FDBAE027C}" type="slidenum">
              <a:rPr lang="en-US" smtClean="0"/>
              <a:t>38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F0AECB-BF3F-9144-8CCB-E7FDF18019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Caroline Lemieux --- Expanding the Reach of Fuzzing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87C4B0-897E-1F4B-9948-8D5CAE829B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502E0-949B-AF47-A3DC-FF72D16D7DD0}" type="datetime1">
              <a:rPr lang="en-US" smtClean="0"/>
              <a:t>4/21/23</a:t>
            </a:fld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88B09D7-E0C9-9643-80D4-86FAB8099AE4}"/>
              </a:ext>
            </a:extLst>
          </p:cNvPr>
          <p:cNvSpPr txBox="1"/>
          <p:nvPr/>
        </p:nvSpPr>
        <p:spPr>
          <a:xfrm>
            <a:off x="10644086" y="3845415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accent6"/>
                </a:solidFill>
                <a:latin typeface="Inconsolata" pitchFamily="49" charset="77"/>
              </a:rPr>
              <a:t>T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7D940C86-E558-6947-9205-E6A86EE3B5B3}"/>
              </a:ext>
            </a:extLst>
          </p:cNvPr>
          <p:cNvSpPr txBox="1"/>
          <p:nvPr/>
        </p:nvSpPr>
        <p:spPr>
          <a:xfrm>
            <a:off x="10168285" y="4512513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accent6"/>
                </a:solidFill>
                <a:latin typeface="Inconsolata" pitchFamily="49" charset="77"/>
              </a:rPr>
              <a:t>T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C0F69C9F-BC22-504B-B4AA-742C76F0B269}"/>
              </a:ext>
            </a:extLst>
          </p:cNvPr>
          <p:cNvSpPr txBox="1"/>
          <p:nvPr/>
        </p:nvSpPr>
        <p:spPr>
          <a:xfrm>
            <a:off x="11321984" y="3841565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accent2"/>
                </a:solidFill>
                <a:latin typeface="Inconsolata" pitchFamily="49" charset="77"/>
              </a:rPr>
              <a:t>F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676DE958-AD3D-E74D-8790-04665E3A4203}"/>
              </a:ext>
            </a:extLst>
          </p:cNvPr>
          <p:cNvSpPr txBox="1"/>
          <p:nvPr/>
        </p:nvSpPr>
        <p:spPr>
          <a:xfrm>
            <a:off x="10825751" y="4518879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accent2"/>
                </a:solidFill>
                <a:latin typeface="Inconsolata" pitchFamily="49" charset="77"/>
              </a:rPr>
              <a:t>F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87A2A01-8F29-B646-9C22-6DA7E264C269}"/>
              </a:ext>
            </a:extLst>
          </p:cNvPr>
          <p:cNvSpPr txBox="1"/>
          <p:nvPr/>
        </p:nvSpPr>
        <p:spPr>
          <a:xfrm>
            <a:off x="3838938" y="1325948"/>
            <a:ext cx="47407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AFL, </a:t>
            </a:r>
            <a:r>
              <a:rPr lang="en-US" sz="3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libFuzzer</a:t>
            </a:r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, </a:t>
            </a:r>
            <a:r>
              <a:rPr lang="en-US" sz="3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honggfuzz</a:t>
            </a:r>
            <a:endParaRPr lang="en-US" sz="3200" dirty="0">
              <a:solidFill>
                <a:schemeClr val="tx1">
                  <a:lumMod val="50000"/>
                  <a:lumOff val="50000"/>
                </a:schemeClr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08255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0EDCB7-7775-804D-AD4B-F0B0576F15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69B31A-A789-274F-A769-B324152FC5BC}" type="datetime1">
              <a:rPr lang="en-US" smtClean="0"/>
              <a:t>4/21/23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9DCBDB-F4A8-B342-88C8-012E984A46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Caroline Lemieux --- Expanding the Reach of Fuzzing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7330F0-9362-B743-9639-3EE57694D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9A0EA-CFA7-AC46-B8D1-7520C822D2F1}" type="slidenum">
              <a:rPr lang="en-US" smtClean="0"/>
              <a:t>3</a:t>
            </a:fld>
            <a:endParaRPr lang="en-US"/>
          </a:p>
        </p:txBody>
      </p:sp>
      <p:sp>
        <p:nvSpPr>
          <p:cNvPr id="58" name="Oval Callout 57">
            <a:extLst>
              <a:ext uri="{FF2B5EF4-FFF2-40B4-BE49-F238E27FC236}">
                <a16:creationId xmlns:a16="http://schemas.microsoft.com/office/drawing/2014/main" id="{15347AD2-83D9-A242-8AA4-37809D8198F3}"/>
              </a:ext>
            </a:extLst>
          </p:cNvPr>
          <p:cNvSpPr/>
          <p:nvPr/>
        </p:nvSpPr>
        <p:spPr>
          <a:xfrm>
            <a:off x="5596170" y="3482149"/>
            <a:ext cx="1225436" cy="1325563"/>
          </a:xfrm>
          <a:prstGeom prst="wedgeEllipseCallout">
            <a:avLst>
              <a:gd name="adj1" fmla="val 300"/>
              <a:gd name="adj2" fmla="val 100125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9" name="Content Placeholder 7" descr="Document">
            <a:extLst>
              <a:ext uri="{FF2B5EF4-FFF2-40B4-BE49-F238E27FC236}">
                <a16:creationId xmlns:a16="http://schemas.microsoft.com/office/drawing/2014/main" id="{BD3F03EE-94CD-5441-8EBA-FF354A3A0F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36399" y="3553925"/>
            <a:ext cx="1144979" cy="1144979"/>
          </a:xfrm>
          <a:prstGeom prst="rect">
            <a:avLst/>
          </a:prstGeom>
        </p:spPr>
      </p:pic>
      <p:pic>
        <p:nvPicPr>
          <p:cNvPr id="60" name="Graphic 59" descr="Bug">
            <a:extLst>
              <a:ext uri="{FF2B5EF4-FFF2-40B4-BE49-F238E27FC236}">
                <a16:creationId xmlns:a16="http://schemas.microsoft.com/office/drawing/2014/main" id="{B30C9CCE-9FC3-A44F-ACBE-C420C0AEB6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351205" y="4006523"/>
            <a:ext cx="130165" cy="130165"/>
          </a:xfrm>
          <a:prstGeom prst="rect">
            <a:avLst/>
          </a:prstGeom>
        </p:spPr>
      </p:pic>
      <p:pic>
        <p:nvPicPr>
          <p:cNvPr id="61" name="Graphic 60" descr="Bug">
            <a:extLst>
              <a:ext uri="{FF2B5EF4-FFF2-40B4-BE49-F238E27FC236}">
                <a16:creationId xmlns:a16="http://schemas.microsoft.com/office/drawing/2014/main" id="{337E339D-7764-F549-96B2-077C47DD8DE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891230" y="4114010"/>
            <a:ext cx="182880" cy="182880"/>
          </a:xfrm>
          <a:prstGeom prst="rect">
            <a:avLst/>
          </a:prstGeom>
        </p:spPr>
      </p:pic>
      <p:pic>
        <p:nvPicPr>
          <p:cNvPr id="62" name="Graphic 61" descr="Bug">
            <a:extLst>
              <a:ext uri="{FF2B5EF4-FFF2-40B4-BE49-F238E27FC236}">
                <a16:creationId xmlns:a16="http://schemas.microsoft.com/office/drawing/2014/main" id="{E1091DB0-DDB4-2445-9675-A40176F3439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283849" y="4343403"/>
            <a:ext cx="182880" cy="182880"/>
          </a:xfrm>
          <a:prstGeom prst="rect">
            <a:avLst/>
          </a:prstGeom>
        </p:spPr>
      </p:pic>
      <p:pic>
        <p:nvPicPr>
          <p:cNvPr id="63" name="Graphic 62" descr="Monitor">
            <a:extLst>
              <a:ext uri="{FF2B5EF4-FFF2-40B4-BE49-F238E27FC236}">
                <a16:creationId xmlns:a16="http://schemas.microsoft.com/office/drawing/2014/main" id="{3B7AC1A3-DA5D-1C4A-88C1-83F46388B7F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743562" y="5407526"/>
            <a:ext cx="914400" cy="914400"/>
          </a:xfrm>
          <a:prstGeom prst="rect">
            <a:avLst/>
          </a:prstGeom>
        </p:spPr>
      </p:pic>
      <p:pic>
        <p:nvPicPr>
          <p:cNvPr id="64" name="Graphic 63" descr="Laptop">
            <a:extLst>
              <a:ext uri="{FF2B5EF4-FFF2-40B4-BE49-F238E27FC236}">
                <a16:creationId xmlns:a16="http://schemas.microsoft.com/office/drawing/2014/main" id="{2FA08B7D-DBC0-434B-8D23-E1F3F6711D5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083752" y="5409550"/>
            <a:ext cx="914400" cy="914400"/>
          </a:xfrm>
          <a:prstGeom prst="rect">
            <a:avLst/>
          </a:prstGeom>
        </p:spPr>
      </p:pic>
      <p:pic>
        <p:nvPicPr>
          <p:cNvPr id="65" name="Graphic 64" descr="Car">
            <a:extLst>
              <a:ext uri="{FF2B5EF4-FFF2-40B4-BE49-F238E27FC236}">
                <a16:creationId xmlns:a16="http://schemas.microsoft.com/office/drawing/2014/main" id="{A986E79C-CEFF-DF40-BDF1-ABEFD0A756F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403372" y="5407526"/>
            <a:ext cx="914400" cy="914400"/>
          </a:xfrm>
          <a:prstGeom prst="rect">
            <a:avLst/>
          </a:prstGeom>
        </p:spPr>
      </p:pic>
      <p:pic>
        <p:nvPicPr>
          <p:cNvPr id="66" name="Graphic 65" descr="Server">
            <a:extLst>
              <a:ext uri="{FF2B5EF4-FFF2-40B4-BE49-F238E27FC236}">
                <a16:creationId xmlns:a16="http://schemas.microsoft.com/office/drawing/2014/main" id="{C0B72665-4F7D-6B48-A539-04CBB9DCEA2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64132" y="5407526"/>
            <a:ext cx="914400" cy="914400"/>
          </a:xfrm>
          <a:prstGeom prst="rect">
            <a:avLst/>
          </a:prstGeom>
        </p:spPr>
      </p:pic>
      <p:pic>
        <p:nvPicPr>
          <p:cNvPr id="67" name="Graphic 66" descr="Smart Phone">
            <a:extLst>
              <a:ext uri="{FF2B5EF4-FFF2-40B4-BE49-F238E27FC236}">
                <a16:creationId xmlns:a16="http://schemas.microsoft.com/office/drawing/2014/main" id="{BF5F72D3-924A-0A48-9CAB-16452A74C3C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2423942" y="5411022"/>
            <a:ext cx="914400" cy="914400"/>
          </a:xfrm>
          <a:prstGeom prst="rect">
            <a:avLst/>
          </a:prstGeom>
        </p:spPr>
      </p:pic>
      <p:pic>
        <p:nvPicPr>
          <p:cNvPr id="68" name="Graphic 67" descr="Classroom">
            <a:extLst>
              <a:ext uri="{FF2B5EF4-FFF2-40B4-BE49-F238E27FC236}">
                <a16:creationId xmlns:a16="http://schemas.microsoft.com/office/drawing/2014/main" id="{2A134C9E-12BD-7645-AF34-0A3EC990E4EC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9063182" y="5407526"/>
            <a:ext cx="914400" cy="914400"/>
          </a:xfrm>
          <a:prstGeom prst="rect">
            <a:avLst/>
          </a:prstGeom>
        </p:spPr>
      </p:pic>
      <p:pic>
        <p:nvPicPr>
          <p:cNvPr id="69" name="Graphic 68" descr="Building">
            <a:extLst>
              <a:ext uri="{FF2B5EF4-FFF2-40B4-BE49-F238E27FC236}">
                <a16:creationId xmlns:a16="http://schemas.microsoft.com/office/drawing/2014/main" id="{96D70C1C-2DDA-AC4B-95B7-CB2A4DB6533C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0722992" y="5407526"/>
            <a:ext cx="914400" cy="914400"/>
          </a:xfrm>
          <a:prstGeom prst="rect">
            <a:avLst/>
          </a:prstGeom>
        </p:spPr>
      </p:pic>
      <p:sp>
        <p:nvSpPr>
          <p:cNvPr id="70" name="Oval Callout 69">
            <a:extLst>
              <a:ext uri="{FF2B5EF4-FFF2-40B4-BE49-F238E27FC236}">
                <a16:creationId xmlns:a16="http://schemas.microsoft.com/office/drawing/2014/main" id="{663876DC-8A00-C045-BE02-050136804988}"/>
              </a:ext>
            </a:extLst>
          </p:cNvPr>
          <p:cNvSpPr/>
          <p:nvPr/>
        </p:nvSpPr>
        <p:spPr>
          <a:xfrm>
            <a:off x="7231601" y="3482149"/>
            <a:ext cx="1225436" cy="1325563"/>
          </a:xfrm>
          <a:prstGeom prst="wedgeEllipseCallout">
            <a:avLst>
              <a:gd name="adj1" fmla="val 300"/>
              <a:gd name="adj2" fmla="val 100125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" name="Content Placeholder 7" descr="Document">
            <a:extLst>
              <a:ext uri="{FF2B5EF4-FFF2-40B4-BE49-F238E27FC236}">
                <a16:creationId xmlns:a16="http://schemas.microsoft.com/office/drawing/2014/main" id="{F11B4B26-D4FA-A947-8237-74B59CF3E5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71830" y="3553925"/>
            <a:ext cx="1144979" cy="1144979"/>
          </a:xfrm>
          <a:prstGeom prst="rect">
            <a:avLst/>
          </a:prstGeom>
        </p:spPr>
      </p:pic>
      <p:pic>
        <p:nvPicPr>
          <p:cNvPr id="72" name="Graphic 71" descr="Bug">
            <a:extLst>
              <a:ext uri="{FF2B5EF4-FFF2-40B4-BE49-F238E27FC236}">
                <a16:creationId xmlns:a16="http://schemas.microsoft.com/office/drawing/2014/main" id="{017AC5F4-EB37-2F44-A58A-FE0DE6C0C5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86636" y="4006523"/>
            <a:ext cx="130165" cy="130165"/>
          </a:xfrm>
          <a:prstGeom prst="rect">
            <a:avLst/>
          </a:prstGeom>
        </p:spPr>
      </p:pic>
      <p:pic>
        <p:nvPicPr>
          <p:cNvPr id="73" name="Graphic 72" descr="Bug">
            <a:extLst>
              <a:ext uri="{FF2B5EF4-FFF2-40B4-BE49-F238E27FC236}">
                <a16:creationId xmlns:a16="http://schemas.microsoft.com/office/drawing/2014/main" id="{427BACE8-6F10-9349-8AFD-AF38B87A46A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556462" y="4144930"/>
            <a:ext cx="182880" cy="182880"/>
          </a:xfrm>
          <a:prstGeom prst="rect">
            <a:avLst/>
          </a:prstGeom>
        </p:spPr>
      </p:pic>
      <p:pic>
        <p:nvPicPr>
          <p:cNvPr id="74" name="Graphic 73" descr="Bug">
            <a:extLst>
              <a:ext uri="{FF2B5EF4-FFF2-40B4-BE49-F238E27FC236}">
                <a16:creationId xmlns:a16="http://schemas.microsoft.com/office/drawing/2014/main" id="{AA188727-FF9A-A741-82EF-D04F9722684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49082" y="4374324"/>
            <a:ext cx="130165" cy="130165"/>
          </a:xfrm>
          <a:prstGeom prst="rect">
            <a:avLst/>
          </a:prstGeom>
        </p:spPr>
      </p:pic>
      <p:sp>
        <p:nvSpPr>
          <p:cNvPr id="75" name="Oval Callout 74">
            <a:extLst>
              <a:ext uri="{FF2B5EF4-FFF2-40B4-BE49-F238E27FC236}">
                <a16:creationId xmlns:a16="http://schemas.microsoft.com/office/drawing/2014/main" id="{1178063B-4CE9-A544-8EA3-6B62D4C26B62}"/>
              </a:ext>
            </a:extLst>
          </p:cNvPr>
          <p:cNvSpPr/>
          <p:nvPr/>
        </p:nvSpPr>
        <p:spPr>
          <a:xfrm>
            <a:off x="3920510" y="3475137"/>
            <a:ext cx="1225436" cy="1325563"/>
          </a:xfrm>
          <a:prstGeom prst="wedgeEllipseCallout">
            <a:avLst>
              <a:gd name="adj1" fmla="val 300"/>
              <a:gd name="adj2" fmla="val 100125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6" name="Content Placeholder 7" descr="Document">
            <a:extLst>
              <a:ext uri="{FF2B5EF4-FFF2-40B4-BE49-F238E27FC236}">
                <a16:creationId xmlns:a16="http://schemas.microsoft.com/office/drawing/2014/main" id="{F1D4BB97-FB83-9C4B-924E-9BFE51F6AE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60739" y="3546913"/>
            <a:ext cx="1144979" cy="1144979"/>
          </a:xfrm>
          <a:prstGeom prst="rect">
            <a:avLst/>
          </a:prstGeom>
        </p:spPr>
      </p:pic>
      <p:pic>
        <p:nvPicPr>
          <p:cNvPr id="77" name="Graphic 76" descr="Bug">
            <a:extLst>
              <a:ext uri="{FF2B5EF4-FFF2-40B4-BE49-F238E27FC236}">
                <a16:creationId xmlns:a16="http://schemas.microsoft.com/office/drawing/2014/main" id="{8978709A-4B1B-A645-8342-778655B0B7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75545" y="3999511"/>
            <a:ext cx="130165" cy="130165"/>
          </a:xfrm>
          <a:prstGeom prst="rect">
            <a:avLst/>
          </a:prstGeom>
        </p:spPr>
      </p:pic>
      <p:pic>
        <p:nvPicPr>
          <p:cNvPr id="78" name="Graphic 77" descr="Bug">
            <a:extLst>
              <a:ext uri="{FF2B5EF4-FFF2-40B4-BE49-F238E27FC236}">
                <a16:creationId xmlns:a16="http://schemas.microsoft.com/office/drawing/2014/main" id="{01D45566-BAD6-2843-B69C-092F3B7CF4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245372" y="4137919"/>
            <a:ext cx="130165" cy="130165"/>
          </a:xfrm>
          <a:prstGeom prst="rect">
            <a:avLst/>
          </a:prstGeom>
        </p:spPr>
      </p:pic>
      <p:pic>
        <p:nvPicPr>
          <p:cNvPr id="79" name="Graphic 78" descr="Bug">
            <a:extLst>
              <a:ext uri="{FF2B5EF4-FFF2-40B4-BE49-F238E27FC236}">
                <a16:creationId xmlns:a16="http://schemas.microsoft.com/office/drawing/2014/main" id="{2AD96061-738D-8F4E-B4E5-0A695B2C9B3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628105" y="4296890"/>
            <a:ext cx="182880" cy="182880"/>
          </a:xfrm>
          <a:prstGeom prst="rect">
            <a:avLst/>
          </a:prstGeom>
        </p:spPr>
      </p:pic>
      <p:sp>
        <p:nvSpPr>
          <p:cNvPr id="80" name="Oval Callout 79">
            <a:extLst>
              <a:ext uri="{FF2B5EF4-FFF2-40B4-BE49-F238E27FC236}">
                <a16:creationId xmlns:a16="http://schemas.microsoft.com/office/drawing/2014/main" id="{CA77636F-1D58-6349-B229-A46780FAAA93}"/>
              </a:ext>
            </a:extLst>
          </p:cNvPr>
          <p:cNvSpPr/>
          <p:nvPr/>
        </p:nvSpPr>
        <p:spPr>
          <a:xfrm>
            <a:off x="8913623" y="3503943"/>
            <a:ext cx="1225436" cy="1325563"/>
          </a:xfrm>
          <a:prstGeom prst="wedgeEllipseCallout">
            <a:avLst>
              <a:gd name="adj1" fmla="val 300"/>
              <a:gd name="adj2" fmla="val 100125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1" name="Content Placeholder 7" descr="Document">
            <a:extLst>
              <a:ext uri="{FF2B5EF4-FFF2-40B4-BE49-F238E27FC236}">
                <a16:creationId xmlns:a16="http://schemas.microsoft.com/office/drawing/2014/main" id="{A48647EA-9E37-F147-A3FB-B76002664C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53852" y="3575719"/>
            <a:ext cx="1144979" cy="1144979"/>
          </a:xfrm>
          <a:prstGeom prst="rect">
            <a:avLst/>
          </a:prstGeom>
        </p:spPr>
      </p:pic>
      <p:pic>
        <p:nvPicPr>
          <p:cNvPr id="82" name="Graphic 81" descr="Bug">
            <a:extLst>
              <a:ext uri="{FF2B5EF4-FFF2-40B4-BE49-F238E27FC236}">
                <a16:creationId xmlns:a16="http://schemas.microsoft.com/office/drawing/2014/main" id="{B7033155-6749-2240-B92A-4F453AA6AD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668658" y="4028317"/>
            <a:ext cx="130165" cy="130165"/>
          </a:xfrm>
          <a:prstGeom prst="rect">
            <a:avLst/>
          </a:prstGeom>
        </p:spPr>
      </p:pic>
      <p:pic>
        <p:nvPicPr>
          <p:cNvPr id="83" name="Graphic 82" descr="Bug">
            <a:extLst>
              <a:ext uri="{FF2B5EF4-FFF2-40B4-BE49-F238E27FC236}">
                <a16:creationId xmlns:a16="http://schemas.microsoft.com/office/drawing/2014/main" id="{2ACE2E24-6FB7-3D44-89C3-ED55F2414B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238485" y="4166725"/>
            <a:ext cx="130165" cy="130165"/>
          </a:xfrm>
          <a:prstGeom prst="rect">
            <a:avLst/>
          </a:prstGeom>
        </p:spPr>
      </p:pic>
      <p:pic>
        <p:nvPicPr>
          <p:cNvPr id="84" name="Graphic 83" descr="Bug">
            <a:extLst>
              <a:ext uri="{FF2B5EF4-FFF2-40B4-BE49-F238E27FC236}">
                <a16:creationId xmlns:a16="http://schemas.microsoft.com/office/drawing/2014/main" id="{F54A1749-E0DF-F649-B5CA-E78733B19C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631104" y="4396118"/>
            <a:ext cx="130165" cy="130165"/>
          </a:xfrm>
          <a:prstGeom prst="rect">
            <a:avLst/>
          </a:prstGeom>
        </p:spPr>
      </p:pic>
      <p:sp>
        <p:nvSpPr>
          <p:cNvPr id="85" name="Oval Callout 84">
            <a:extLst>
              <a:ext uri="{FF2B5EF4-FFF2-40B4-BE49-F238E27FC236}">
                <a16:creationId xmlns:a16="http://schemas.microsoft.com/office/drawing/2014/main" id="{6AF093B5-0021-FF45-9E44-F1FE363EC12D}"/>
              </a:ext>
            </a:extLst>
          </p:cNvPr>
          <p:cNvSpPr/>
          <p:nvPr/>
        </p:nvSpPr>
        <p:spPr>
          <a:xfrm>
            <a:off x="10535033" y="3534868"/>
            <a:ext cx="1225436" cy="1325563"/>
          </a:xfrm>
          <a:prstGeom prst="wedgeEllipseCallout">
            <a:avLst>
              <a:gd name="adj1" fmla="val 300"/>
              <a:gd name="adj2" fmla="val 100125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6" name="Content Placeholder 7" descr="Document">
            <a:extLst>
              <a:ext uri="{FF2B5EF4-FFF2-40B4-BE49-F238E27FC236}">
                <a16:creationId xmlns:a16="http://schemas.microsoft.com/office/drawing/2014/main" id="{853614A3-4E14-8D4F-BC52-9703CC301B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75262" y="3606644"/>
            <a:ext cx="1144979" cy="1144979"/>
          </a:xfrm>
          <a:prstGeom prst="rect">
            <a:avLst/>
          </a:prstGeom>
        </p:spPr>
      </p:pic>
      <p:pic>
        <p:nvPicPr>
          <p:cNvPr id="87" name="Graphic 86" descr="Bug">
            <a:extLst>
              <a:ext uri="{FF2B5EF4-FFF2-40B4-BE49-F238E27FC236}">
                <a16:creationId xmlns:a16="http://schemas.microsoft.com/office/drawing/2014/main" id="{0CE21F2C-CD75-254F-9972-BEC279E9580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290067" y="4059241"/>
            <a:ext cx="182880" cy="182880"/>
          </a:xfrm>
          <a:prstGeom prst="rect">
            <a:avLst/>
          </a:prstGeom>
        </p:spPr>
      </p:pic>
      <p:pic>
        <p:nvPicPr>
          <p:cNvPr id="88" name="Graphic 87" descr="Bug">
            <a:extLst>
              <a:ext uri="{FF2B5EF4-FFF2-40B4-BE49-F238E27FC236}">
                <a16:creationId xmlns:a16="http://schemas.microsoft.com/office/drawing/2014/main" id="{AD4EDFBE-E587-F64F-B0FA-D4AA8D8F1C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859895" y="4197650"/>
            <a:ext cx="130165" cy="130165"/>
          </a:xfrm>
          <a:prstGeom prst="rect">
            <a:avLst/>
          </a:prstGeom>
        </p:spPr>
      </p:pic>
      <p:pic>
        <p:nvPicPr>
          <p:cNvPr id="89" name="Graphic 88" descr="Bug">
            <a:extLst>
              <a:ext uri="{FF2B5EF4-FFF2-40B4-BE49-F238E27FC236}">
                <a16:creationId xmlns:a16="http://schemas.microsoft.com/office/drawing/2014/main" id="{5D7CC3A9-8E65-D24D-AEEB-537C6E0EC5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252514" y="4427043"/>
            <a:ext cx="130165" cy="130165"/>
          </a:xfrm>
          <a:prstGeom prst="rect">
            <a:avLst/>
          </a:prstGeom>
        </p:spPr>
      </p:pic>
      <p:sp>
        <p:nvSpPr>
          <p:cNvPr id="90" name="Oval Callout 89">
            <a:extLst>
              <a:ext uri="{FF2B5EF4-FFF2-40B4-BE49-F238E27FC236}">
                <a16:creationId xmlns:a16="http://schemas.microsoft.com/office/drawing/2014/main" id="{FF2ED199-63A9-F543-B5D3-97AB5C68DE86}"/>
              </a:ext>
            </a:extLst>
          </p:cNvPr>
          <p:cNvSpPr/>
          <p:nvPr/>
        </p:nvSpPr>
        <p:spPr>
          <a:xfrm>
            <a:off x="2256139" y="3485428"/>
            <a:ext cx="1225436" cy="1325563"/>
          </a:xfrm>
          <a:prstGeom prst="wedgeEllipseCallout">
            <a:avLst>
              <a:gd name="adj1" fmla="val 300"/>
              <a:gd name="adj2" fmla="val 100125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1" name="Content Placeholder 7" descr="Document">
            <a:extLst>
              <a:ext uri="{FF2B5EF4-FFF2-40B4-BE49-F238E27FC236}">
                <a16:creationId xmlns:a16="http://schemas.microsoft.com/office/drawing/2014/main" id="{66769CBE-ABA4-6348-9F89-7A75654B3A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96368" y="3557204"/>
            <a:ext cx="1144979" cy="1144979"/>
          </a:xfrm>
          <a:prstGeom prst="rect">
            <a:avLst/>
          </a:prstGeom>
        </p:spPr>
      </p:pic>
      <p:pic>
        <p:nvPicPr>
          <p:cNvPr id="92" name="Graphic 91" descr="Bug">
            <a:extLst>
              <a:ext uri="{FF2B5EF4-FFF2-40B4-BE49-F238E27FC236}">
                <a16:creationId xmlns:a16="http://schemas.microsoft.com/office/drawing/2014/main" id="{C81B7E0D-8A70-D94E-AA50-D1DDB8F9518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011173" y="3989253"/>
            <a:ext cx="182880" cy="182880"/>
          </a:xfrm>
          <a:prstGeom prst="rect">
            <a:avLst/>
          </a:prstGeom>
        </p:spPr>
      </p:pic>
      <p:pic>
        <p:nvPicPr>
          <p:cNvPr id="93" name="Graphic 92" descr="Bug">
            <a:extLst>
              <a:ext uri="{FF2B5EF4-FFF2-40B4-BE49-F238E27FC236}">
                <a16:creationId xmlns:a16="http://schemas.microsoft.com/office/drawing/2014/main" id="{AD67CC36-CAB9-4746-AE22-331BF58F07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581001" y="4148210"/>
            <a:ext cx="130165" cy="130165"/>
          </a:xfrm>
          <a:prstGeom prst="rect">
            <a:avLst/>
          </a:prstGeom>
        </p:spPr>
      </p:pic>
      <p:pic>
        <p:nvPicPr>
          <p:cNvPr id="94" name="Graphic 93" descr="Bug">
            <a:extLst>
              <a:ext uri="{FF2B5EF4-FFF2-40B4-BE49-F238E27FC236}">
                <a16:creationId xmlns:a16="http://schemas.microsoft.com/office/drawing/2014/main" id="{F217B668-4832-B94E-A8A2-01148200D46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973619" y="4357054"/>
            <a:ext cx="182880" cy="182880"/>
          </a:xfrm>
          <a:prstGeom prst="rect">
            <a:avLst/>
          </a:prstGeom>
        </p:spPr>
      </p:pic>
      <p:sp>
        <p:nvSpPr>
          <p:cNvPr id="95" name="Oval Callout 94">
            <a:extLst>
              <a:ext uri="{FF2B5EF4-FFF2-40B4-BE49-F238E27FC236}">
                <a16:creationId xmlns:a16="http://schemas.microsoft.com/office/drawing/2014/main" id="{2E2B0AA9-4CAE-2D4A-87D8-E9536F2AF9C9}"/>
              </a:ext>
            </a:extLst>
          </p:cNvPr>
          <p:cNvSpPr/>
          <p:nvPr/>
        </p:nvSpPr>
        <p:spPr>
          <a:xfrm>
            <a:off x="589221" y="3488137"/>
            <a:ext cx="1225436" cy="1325563"/>
          </a:xfrm>
          <a:prstGeom prst="wedgeEllipseCallout">
            <a:avLst>
              <a:gd name="adj1" fmla="val 300"/>
              <a:gd name="adj2" fmla="val 100125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6" name="Content Placeholder 7" descr="Document">
            <a:extLst>
              <a:ext uri="{FF2B5EF4-FFF2-40B4-BE49-F238E27FC236}">
                <a16:creationId xmlns:a16="http://schemas.microsoft.com/office/drawing/2014/main" id="{07FF0C22-7DDB-544B-9FE3-5FCBBC535D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9450" y="3559913"/>
            <a:ext cx="1144979" cy="1144979"/>
          </a:xfrm>
          <a:prstGeom prst="rect">
            <a:avLst/>
          </a:prstGeom>
        </p:spPr>
      </p:pic>
      <p:pic>
        <p:nvPicPr>
          <p:cNvPr id="97" name="Graphic 96" descr="Bug">
            <a:extLst>
              <a:ext uri="{FF2B5EF4-FFF2-40B4-BE49-F238E27FC236}">
                <a16:creationId xmlns:a16="http://schemas.microsoft.com/office/drawing/2014/main" id="{F0A5F015-DE99-8140-9A7B-A5FAF1D253A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00303" y="3991959"/>
            <a:ext cx="182880" cy="182880"/>
          </a:xfrm>
          <a:prstGeom prst="rect">
            <a:avLst/>
          </a:prstGeom>
        </p:spPr>
      </p:pic>
      <p:pic>
        <p:nvPicPr>
          <p:cNvPr id="98" name="Graphic 97" descr="Bug">
            <a:extLst>
              <a:ext uri="{FF2B5EF4-FFF2-40B4-BE49-F238E27FC236}">
                <a16:creationId xmlns:a16="http://schemas.microsoft.com/office/drawing/2014/main" id="{5233D71E-AB87-1845-8B50-8BF995E16FB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14082" y="4150918"/>
            <a:ext cx="182880" cy="182880"/>
          </a:xfrm>
          <a:prstGeom prst="rect">
            <a:avLst/>
          </a:prstGeom>
        </p:spPr>
      </p:pic>
      <p:pic>
        <p:nvPicPr>
          <p:cNvPr id="99" name="Graphic 98" descr="Bug">
            <a:extLst>
              <a:ext uri="{FF2B5EF4-FFF2-40B4-BE49-F238E27FC236}">
                <a16:creationId xmlns:a16="http://schemas.microsoft.com/office/drawing/2014/main" id="{057FF382-F675-C34D-BA89-C70A3F476F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06702" y="4380312"/>
            <a:ext cx="130165" cy="13016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F43FED2-9951-5A40-BCB6-2AC3427DC83A}"/>
              </a:ext>
            </a:extLst>
          </p:cNvPr>
          <p:cNvSpPr/>
          <p:nvPr/>
        </p:nvSpPr>
        <p:spPr>
          <a:xfrm>
            <a:off x="90311" y="141249"/>
            <a:ext cx="12011378" cy="6321777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B2BE8E-C801-5C44-A641-01A5CA71A5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Bugs Have Increasing Consequences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C16836A-EA35-3F47-BFA3-A7E32E776B8E}"/>
              </a:ext>
            </a:extLst>
          </p:cNvPr>
          <p:cNvPicPr>
            <a:picLocks noChangeAspect="1"/>
          </p:cNvPicPr>
          <p:nvPr/>
        </p:nvPicPr>
        <p:blipFill rotWithShape="1">
          <a:blip r:embed="rId23"/>
          <a:srcRect b="7457"/>
          <a:stretch/>
        </p:blipFill>
        <p:spPr>
          <a:xfrm>
            <a:off x="5046892" y="-2511968"/>
            <a:ext cx="7283885" cy="708979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39502D92-05D3-9048-9FBC-DE46B07278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952" y="1666822"/>
            <a:ext cx="1267837" cy="1267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loudbleed: What It Means for Users and MSPs | Gillware Inc">
            <a:extLst>
              <a:ext uri="{FF2B5EF4-FFF2-40B4-BE49-F238E27FC236}">
                <a16:creationId xmlns:a16="http://schemas.microsoft.com/office/drawing/2014/main" id="{7D8A813A-10F4-ED46-B205-0296381701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BEBA8EAE-BF5A-486C-A8C5-ECC9F3942E4B}">
                <a14:imgProps xmlns:a14="http://schemas.microsoft.com/office/drawing/2010/main">
                  <a14:imgLayer r:embed="rId26">
                    <a14:imgEffect>
                      <a14:backgroundRemoval t="3599" b="93830" l="9259" r="92778">
                        <a14:foregroundMark x1="47222" y1="7969" x2="52222" y2="9254"/>
                        <a14:foregroundMark x1="53704" y1="3599" x2="53704" y2="3599"/>
                        <a14:foregroundMark x1="85741" y1="37789" x2="85741" y2="37789"/>
                        <a14:foregroundMark x1="92778" y1="50129" x2="92778" y2="50129"/>
                        <a14:foregroundMark x1="9444" y1="52442" x2="9444" y2="52442"/>
                        <a14:foregroundMark x1="43889" y1="93830" x2="43889" y2="9383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3359" y="1844074"/>
            <a:ext cx="1552943" cy="1118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eartbleed Bug">
            <a:extLst>
              <a:ext uri="{FF2B5EF4-FFF2-40B4-BE49-F238E27FC236}">
                <a16:creationId xmlns:a16="http://schemas.microsoft.com/office/drawing/2014/main" id="{5B604339-208E-CB4C-A7A1-BE740C6468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3809" y="1831110"/>
            <a:ext cx="1055024" cy="1277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The GHOST Vulnerability | Qualys Security Blog">
            <a:extLst>
              <a:ext uri="{FF2B5EF4-FFF2-40B4-BE49-F238E27FC236}">
                <a16:creationId xmlns:a16="http://schemas.microsoft.com/office/drawing/2014/main" id="{3AC7EFFD-850D-D243-BB50-1E92A67961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9447" y="1788878"/>
            <a:ext cx="1030078" cy="1101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Shellshock (software bug) - Wikipedia">
            <a:extLst>
              <a:ext uri="{FF2B5EF4-FFF2-40B4-BE49-F238E27FC236}">
                <a16:creationId xmlns:a16="http://schemas.microsoft.com/office/drawing/2014/main" id="{3F7235AC-3A4E-EA48-8B17-7D079E4A65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0193" y="1633005"/>
            <a:ext cx="1220301" cy="1301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Dirty COW - Wikipedia">
            <a:extLst>
              <a:ext uri="{FF2B5EF4-FFF2-40B4-BE49-F238E27FC236}">
                <a16:creationId xmlns:a16="http://schemas.microsoft.com/office/drawing/2014/main" id="{E25987D7-E23B-364F-BD9A-70F643D8A5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0">
            <a:extLst>
              <a:ext uri="{BEBA8EAE-BF5A-486C-A8C5-ECC9F3942E4B}">
                <a14:imgProps xmlns:a14="http://schemas.microsoft.com/office/drawing/2010/main">
                  <a14:imgLayer r:embed="rId31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8073"/>
          <a:stretch/>
        </p:blipFill>
        <p:spPr bwMode="auto">
          <a:xfrm>
            <a:off x="4059190" y="1741644"/>
            <a:ext cx="1320857" cy="1238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0C1ED84-77D4-AC47-B950-BA2B3C14A21C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8252901" y="1709196"/>
            <a:ext cx="1946596" cy="1270488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15E7268B-A4FA-BC43-BE3C-3F0173B4BBC8}"/>
              </a:ext>
            </a:extLst>
          </p:cNvPr>
          <p:cNvSpPr txBox="1"/>
          <p:nvPr/>
        </p:nvSpPr>
        <p:spPr>
          <a:xfrm>
            <a:off x="586108" y="2910746"/>
            <a:ext cx="1021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chemeClr val="bg2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Badlock</a:t>
            </a:r>
            <a:endParaRPr lang="en-US" dirty="0">
              <a:solidFill>
                <a:schemeClr val="bg2">
                  <a:lumMod val="75000"/>
                </a:schemeClr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D82F2863-B77B-E645-AF6D-EF43BD21DAF4}"/>
              </a:ext>
            </a:extLst>
          </p:cNvPr>
          <p:cNvSpPr txBox="1"/>
          <p:nvPr/>
        </p:nvSpPr>
        <p:spPr>
          <a:xfrm>
            <a:off x="2351937" y="2906943"/>
            <a:ext cx="1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chemeClr val="bg2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Cloudbleed</a:t>
            </a:r>
            <a:endParaRPr lang="en-US" dirty="0">
              <a:solidFill>
                <a:schemeClr val="bg2">
                  <a:lumMod val="75000"/>
                </a:schemeClr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66BCCBB8-36BC-0347-95DD-5E3F2E73E714}"/>
              </a:ext>
            </a:extLst>
          </p:cNvPr>
          <p:cNvSpPr txBox="1"/>
          <p:nvPr/>
        </p:nvSpPr>
        <p:spPr>
          <a:xfrm>
            <a:off x="3983239" y="2910746"/>
            <a:ext cx="1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Dirty COW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B55C4163-5184-0B43-A818-E1BC5B93D18C}"/>
              </a:ext>
            </a:extLst>
          </p:cNvPr>
          <p:cNvSpPr txBox="1"/>
          <p:nvPr/>
        </p:nvSpPr>
        <p:spPr>
          <a:xfrm>
            <a:off x="5431862" y="2906102"/>
            <a:ext cx="1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GHOST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B0BA8A63-FD84-A14B-BE08-34D76B65537B}"/>
              </a:ext>
            </a:extLst>
          </p:cNvPr>
          <p:cNvSpPr txBox="1"/>
          <p:nvPr/>
        </p:nvSpPr>
        <p:spPr>
          <a:xfrm>
            <a:off x="6911101" y="2916747"/>
            <a:ext cx="1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Heartbleed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F2E2F27F-F2FF-7A46-BF0D-428E9B1C9174}"/>
              </a:ext>
            </a:extLst>
          </p:cNvPr>
          <p:cNvSpPr txBox="1"/>
          <p:nvPr/>
        </p:nvSpPr>
        <p:spPr>
          <a:xfrm>
            <a:off x="8570269" y="2913836"/>
            <a:ext cx="1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chemeClr val="bg2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StageFright</a:t>
            </a:r>
            <a:endParaRPr lang="en-US" dirty="0">
              <a:solidFill>
                <a:schemeClr val="bg2">
                  <a:lumMod val="75000"/>
                </a:schemeClr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C010179E-0666-184F-B6DB-56450EEB2FA4}"/>
              </a:ext>
            </a:extLst>
          </p:cNvPr>
          <p:cNvSpPr txBox="1"/>
          <p:nvPr/>
        </p:nvSpPr>
        <p:spPr>
          <a:xfrm>
            <a:off x="10398068" y="2920302"/>
            <a:ext cx="1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chemeClr val="bg2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ShellShock</a:t>
            </a:r>
            <a:endParaRPr lang="en-US" dirty="0">
              <a:solidFill>
                <a:schemeClr val="bg2">
                  <a:lumMod val="75000"/>
                </a:schemeClr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16749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100" grpId="0"/>
      <p:bldP spid="101" grpId="0"/>
      <p:bldP spid="102" grpId="0"/>
      <p:bldP spid="103" grpId="0"/>
      <p:bldP spid="104" grpId="0"/>
      <p:bldP spid="105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Title 1">
            <a:extLst>
              <a:ext uri="{FF2B5EF4-FFF2-40B4-BE49-F238E27FC236}">
                <a16:creationId xmlns:a16="http://schemas.microsoft.com/office/drawing/2014/main" id="{321B62D9-5D09-FE42-A685-FD53440B96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425" y="365125"/>
            <a:ext cx="10854813" cy="1325563"/>
          </a:xfrm>
        </p:spPr>
        <p:txBody>
          <a:bodyPr/>
          <a:lstStyle/>
          <a:p>
            <a:r>
              <a:rPr lang="en-US" dirty="0"/>
              <a:t>Coverage-Guided Fuzzing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FCB2193B-6A44-B149-ADDA-21CC8E9B5C7B}"/>
              </a:ext>
            </a:extLst>
          </p:cNvPr>
          <p:cNvSpPr/>
          <p:nvPr/>
        </p:nvSpPr>
        <p:spPr>
          <a:xfrm>
            <a:off x="3323932" y="4442008"/>
            <a:ext cx="1030013" cy="462455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Input</a:t>
            </a:r>
            <a:r>
              <a:rPr lang="en-US" baseline="-250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2</a:t>
            </a:r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’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560EC973-B98A-834E-9371-B29CD15A1432}"/>
              </a:ext>
            </a:extLst>
          </p:cNvPr>
          <p:cNvSpPr/>
          <p:nvPr/>
        </p:nvSpPr>
        <p:spPr>
          <a:xfrm>
            <a:off x="3442238" y="4611773"/>
            <a:ext cx="1030013" cy="462455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Input</a:t>
            </a:r>
            <a:r>
              <a:rPr lang="en-US" baseline="-250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n</a:t>
            </a:r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’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E040577-0FF8-3E48-835C-A48516A248C8}"/>
              </a:ext>
            </a:extLst>
          </p:cNvPr>
          <p:cNvCxnSpPr>
            <a:cxnSpLocks/>
            <a:endCxn id="28" idx="3"/>
          </p:cNvCxnSpPr>
          <p:nvPr/>
        </p:nvCxnSpPr>
        <p:spPr>
          <a:xfrm flipH="1">
            <a:off x="4472251" y="4841834"/>
            <a:ext cx="3114263" cy="1167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E31123D6-436B-BB4C-8072-B74683A542BA}"/>
              </a:ext>
            </a:extLst>
          </p:cNvPr>
          <p:cNvSpPr/>
          <p:nvPr/>
        </p:nvSpPr>
        <p:spPr>
          <a:xfrm>
            <a:off x="4627932" y="4492081"/>
            <a:ext cx="23970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Interesting Feedback?</a:t>
            </a:r>
          </a:p>
        </p:txBody>
      </p:sp>
      <p:cxnSp>
        <p:nvCxnSpPr>
          <p:cNvPr id="40" name="Elbow Connector 39">
            <a:extLst>
              <a:ext uri="{FF2B5EF4-FFF2-40B4-BE49-F238E27FC236}">
                <a16:creationId xmlns:a16="http://schemas.microsoft.com/office/drawing/2014/main" id="{14BBF7AE-7A01-DE4F-8106-6B17B55EEE80}"/>
              </a:ext>
            </a:extLst>
          </p:cNvPr>
          <p:cNvCxnSpPr>
            <a:cxnSpLocks/>
          </p:cNvCxnSpPr>
          <p:nvPr/>
        </p:nvCxnSpPr>
        <p:spPr>
          <a:xfrm rot="10800000">
            <a:off x="2743480" y="3225921"/>
            <a:ext cx="698758" cy="1617080"/>
          </a:xfrm>
          <a:prstGeom prst="bentConnector2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AC94E951-BC21-9842-AF4B-B480F5CC0FF1}"/>
              </a:ext>
            </a:extLst>
          </p:cNvPr>
          <p:cNvSpPr/>
          <p:nvPr/>
        </p:nvSpPr>
        <p:spPr>
          <a:xfrm>
            <a:off x="2124202" y="3863731"/>
            <a:ext cx="6289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save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63D8F36B-7BB4-BF41-9FC2-E7F3645B6671}"/>
              </a:ext>
            </a:extLst>
          </p:cNvPr>
          <p:cNvSpPr/>
          <p:nvPr/>
        </p:nvSpPr>
        <p:spPr>
          <a:xfrm>
            <a:off x="285123" y="2010497"/>
            <a:ext cx="9366794" cy="4376142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89B7C5B-A9FB-5145-B7E1-BC81ECC233F5}"/>
              </a:ext>
            </a:extLst>
          </p:cNvPr>
          <p:cNvCxnSpPr>
            <a:cxnSpLocks/>
          </p:cNvCxnSpPr>
          <p:nvPr/>
        </p:nvCxnSpPr>
        <p:spPr>
          <a:xfrm>
            <a:off x="865343" y="2942596"/>
            <a:ext cx="800181" cy="1"/>
          </a:xfrm>
          <a:prstGeom prst="straightConnector1">
            <a:avLst/>
          </a:prstGeom>
          <a:ln w="317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3A82263B-5490-BE49-A64D-D3186D8E79EE}"/>
              </a:ext>
            </a:extLst>
          </p:cNvPr>
          <p:cNvSpPr/>
          <p:nvPr/>
        </p:nvSpPr>
        <p:spPr>
          <a:xfrm>
            <a:off x="904017" y="2558971"/>
            <a:ext cx="7393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Initial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10D73CDE-04E2-5E4A-A679-5E89D68DA59B}"/>
              </a:ext>
            </a:extLst>
          </p:cNvPr>
          <p:cNvSpPr/>
          <p:nvPr/>
        </p:nvSpPr>
        <p:spPr>
          <a:xfrm>
            <a:off x="1771273" y="2306266"/>
            <a:ext cx="1030013" cy="462455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Input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39DF879E-9F17-F84E-A1A1-7EE92B66C2E5}"/>
              </a:ext>
            </a:extLst>
          </p:cNvPr>
          <p:cNvSpPr/>
          <p:nvPr/>
        </p:nvSpPr>
        <p:spPr>
          <a:xfrm>
            <a:off x="1923673" y="2458666"/>
            <a:ext cx="1030013" cy="462455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50800" dist="12700" dir="13500000" algn="b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Input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D9A54C10-C2DC-7D48-B4C9-F32A6FE075A4}"/>
              </a:ext>
            </a:extLst>
          </p:cNvPr>
          <p:cNvSpPr/>
          <p:nvPr/>
        </p:nvSpPr>
        <p:spPr>
          <a:xfrm>
            <a:off x="2076073" y="2611066"/>
            <a:ext cx="1030013" cy="462455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outerShdw blurRad="50800" dist="12700" dir="13500000" algn="b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Input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7B48E0C6-B968-1041-8D0C-18595CF6DBBA}"/>
              </a:ext>
            </a:extLst>
          </p:cNvPr>
          <p:cNvSpPr/>
          <p:nvPr/>
        </p:nvSpPr>
        <p:spPr>
          <a:xfrm>
            <a:off x="2228473" y="2763466"/>
            <a:ext cx="1030013" cy="462455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50800" dist="12700" dir="13500000" algn="b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Inconsolata" pitchFamily="49" charset="77"/>
                <a:ea typeface="Segoe UI Symbol" panose="020B0502040204020203" pitchFamily="34" charset="0"/>
              </a:rPr>
              <a:t>&lt;a&gt;b&lt;/a&gt;</a:t>
            </a:r>
          </a:p>
        </p:txBody>
      </p:sp>
      <p:sp>
        <p:nvSpPr>
          <p:cNvPr id="113" name="Rounded Rectangle 112">
            <a:extLst>
              <a:ext uri="{FF2B5EF4-FFF2-40B4-BE49-F238E27FC236}">
                <a16:creationId xmlns:a16="http://schemas.microsoft.com/office/drawing/2014/main" id="{FC8D3875-FAF0-AE4A-8700-45F9CD6DE39B}"/>
              </a:ext>
            </a:extLst>
          </p:cNvPr>
          <p:cNvSpPr/>
          <p:nvPr/>
        </p:nvSpPr>
        <p:spPr>
          <a:xfrm>
            <a:off x="4561770" y="2763465"/>
            <a:ext cx="1030013" cy="462455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Inconsolata" pitchFamily="49" charset="77"/>
                <a:ea typeface="Segoe UI Symbol" panose="020B0502040204020203" pitchFamily="34" charset="0"/>
              </a:rPr>
              <a:t>&lt;a&gt;b&lt;/a&gt;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504D290A-DCE6-F64D-87B7-4A81D183A1D0}"/>
              </a:ext>
            </a:extLst>
          </p:cNvPr>
          <p:cNvSpPr/>
          <p:nvPr/>
        </p:nvSpPr>
        <p:spPr>
          <a:xfrm>
            <a:off x="5697205" y="2671089"/>
            <a:ext cx="9058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mutate</a:t>
            </a:r>
          </a:p>
        </p:txBody>
      </p:sp>
      <p:sp>
        <p:nvSpPr>
          <p:cNvPr id="86" name="Rounded Rectangle 85">
            <a:extLst>
              <a:ext uri="{FF2B5EF4-FFF2-40B4-BE49-F238E27FC236}">
                <a16:creationId xmlns:a16="http://schemas.microsoft.com/office/drawing/2014/main" id="{54E14EAC-5232-FB4E-BAE2-97AE35AC5267}"/>
              </a:ext>
            </a:extLst>
          </p:cNvPr>
          <p:cNvSpPr/>
          <p:nvPr/>
        </p:nvSpPr>
        <p:spPr>
          <a:xfrm>
            <a:off x="6509251" y="2313448"/>
            <a:ext cx="1030013" cy="46245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Input</a:t>
            </a:r>
          </a:p>
        </p:txBody>
      </p:sp>
      <p:sp>
        <p:nvSpPr>
          <p:cNvPr id="88" name="Rounded Rectangle 87">
            <a:extLst>
              <a:ext uri="{FF2B5EF4-FFF2-40B4-BE49-F238E27FC236}">
                <a16:creationId xmlns:a16="http://schemas.microsoft.com/office/drawing/2014/main" id="{6615505A-4D0B-AD47-83EC-B118C4301BBB}"/>
              </a:ext>
            </a:extLst>
          </p:cNvPr>
          <p:cNvSpPr/>
          <p:nvPr/>
        </p:nvSpPr>
        <p:spPr>
          <a:xfrm>
            <a:off x="6661651" y="2465848"/>
            <a:ext cx="1030013" cy="462455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Input</a:t>
            </a:r>
          </a:p>
        </p:txBody>
      </p:sp>
      <p:sp>
        <p:nvSpPr>
          <p:cNvPr id="89" name="Rounded Rectangle 88">
            <a:extLst>
              <a:ext uri="{FF2B5EF4-FFF2-40B4-BE49-F238E27FC236}">
                <a16:creationId xmlns:a16="http://schemas.microsoft.com/office/drawing/2014/main" id="{AFFB58E7-702F-8C44-83F7-3D4796E82BE4}"/>
              </a:ext>
            </a:extLst>
          </p:cNvPr>
          <p:cNvSpPr/>
          <p:nvPr/>
        </p:nvSpPr>
        <p:spPr>
          <a:xfrm>
            <a:off x="6814051" y="2618248"/>
            <a:ext cx="1030013" cy="46245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Input</a:t>
            </a:r>
          </a:p>
        </p:txBody>
      </p:sp>
      <p:cxnSp>
        <p:nvCxnSpPr>
          <p:cNvPr id="111" name="!!arrow_mutate">
            <a:extLst>
              <a:ext uri="{FF2B5EF4-FFF2-40B4-BE49-F238E27FC236}">
                <a16:creationId xmlns:a16="http://schemas.microsoft.com/office/drawing/2014/main" id="{B18D3103-5EEE-0B4A-B052-CC0D10874876}"/>
              </a:ext>
            </a:extLst>
          </p:cNvPr>
          <p:cNvCxnSpPr>
            <a:cxnSpLocks/>
          </p:cNvCxnSpPr>
          <p:nvPr/>
        </p:nvCxnSpPr>
        <p:spPr>
          <a:xfrm>
            <a:off x="5642951" y="2994693"/>
            <a:ext cx="1220386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C8BCC2F-0F21-5844-8E7C-3A6EEFE5C616}"/>
              </a:ext>
            </a:extLst>
          </p:cNvPr>
          <p:cNvCxnSpPr>
            <a:cxnSpLocks/>
            <a:stCxn id="38" idx="3"/>
          </p:cNvCxnSpPr>
          <p:nvPr/>
        </p:nvCxnSpPr>
        <p:spPr>
          <a:xfrm flipV="1">
            <a:off x="3258486" y="2994693"/>
            <a:ext cx="1303284" cy="1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AB4885A7-0144-E448-A762-4409C98F3D93}"/>
              </a:ext>
            </a:extLst>
          </p:cNvPr>
          <p:cNvSpPr/>
          <p:nvPr/>
        </p:nvSpPr>
        <p:spPr>
          <a:xfrm>
            <a:off x="3624245" y="2657627"/>
            <a:ext cx="5998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pick</a:t>
            </a:r>
          </a:p>
        </p:txBody>
      </p:sp>
      <p:cxnSp>
        <p:nvCxnSpPr>
          <p:cNvPr id="107" name="!!arrow_execute">
            <a:extLst>
              <a:ext uri="{FF2B5EF4-FFF2-40B4-BE49-F238E27FC236}">
                <a16:creationId xmlns:a16="http://schemas.microsoft.com/office/drawing/2014/main" id="{F1399671-32BC-584D-859F-F8F99976202D}"/>
              </a:ext>
            </a:extLst>
          </p:cNvPr>
          <p:cNvCxnSpPr>
            <a:cxnSpLocks/>
          </p:cNvCxnSpPr>
          <p:nvPr/>
        </p:nvCxnSpPr>
        <p:spPr>
          <a:xfrm>
            <a:off x="8021808" y="2994693"/>
            <a:ext cx="963342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Rectangle 108">
            <a:extLst>
              <a:ext uri="{FF2B5EF4-FFF2-40B4-BE49-F238E27FC236}">
                <a16:creationId xmlns:a16="http://schemas.microsoft.com/office/drawing/2014/main" id="{61F22C5E-02DD-A34B-AB17-14865FA2C790}"/>
              </a:ext>
            </a:extLst>
          </p:cNvPr>
          <p:cNvSpPr/>
          <p:nvPr/>
        </p:nvSpPr>
        <p:spPr>
          <a:xfrm>
            <a:off x="8021808" y="2683831"/>
            <a:ext cx="9633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execute</a:t>
            </a:r>
          </a:p>
        </p:txBody>
      </p: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BE0F7B1B-95F3-A643-9A56-81FDA4DEE66D}"/>
              </a:ext>
            </a:extLst>
          </p:cNvPr>
          <p:cNvCxnSpPr>
            <a:cxnSpLocks/>
            <a:endCxn id="25" idx="3"/>
          </p:cNvCxnSpPr>
          <p:nvPr/>
        </p:nvCxnSpPr>
        <p:spPr>
          <a:xfrm rot="5400000">
            <a:off x="8659080" y="3909038"/>
            <a:ext cx="1347246" cy="518346"/>
          </a:xfrm>
          <a:prstGeom prst="bentConnector2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59B1818-E7E5-E649-A6DD-552805C9031F}"/>
              </a:ext>
            </a:extLst>
          </p:cNvPr>
          <p:cNvGrpSpPr/>
          <p:nvPr/>
        </p:nvGrpSpPr>
        <p:grpSpPr>
          <a:xfrm>
            <a:off x="7129314" y="4052601"/>
            <a:ext cx="1944216" cy="1121266"/>
            <a:chOff x="7822713" y="4173404"/>
            <a:chExt cx="1944216" cy="1121266"/>
          </a:xfrm>
        </p:grpSpPr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D09FE6FD-07CF-914D-A6B7-083F8D54F978}"/>
                </a:ext>
              </a:extLst>
            </p:cNvPr>
            <p:cNvSpPr/>
            <p:nvPr/>
          </p:nvSpPr>
          <p:spPr>
            <a:xfrm>
              <a:off x="7822713" y="4173404"/>
              <a:ext cx="1487016" cy="664066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latin typeface="Segoe UI Symbol" panose="020B0502040204020203" pitchFamily="34" charset="0"/>
                  <a:ea typeface="Segoe UI Symbol" panose="020B0502040204020203" pitchFamily="34" charset="0"/>
                </a:rPr>
                <a:t>Bracjes</a:t>
              </a:r>
              <a:r>
                <a:rPr lang="en-US" dirty="0">
                  <a:latin typeface="Segoe UI Symbol" panose="020B0502040204020203" pitchFamily="34" charset="0"/>
                  <a:ea typeface="Segoe UI Symbol" panose="020B0502040204020203" pitchFamily="34" charset="0"/>
                </a:rPr>
                <a:t> </a:t>
              </a:r>
              <a:r>
                <a:rPr lang="en-US" dirty="0" err="1">
                  <a:latin typeface="Segoe UI Symbol" panose="020B0502040204020203" pitchFamily="34" charset="0"/>
                  <a:ea typeface="Segoe UI Symbol" panose="020B0502040204020203" pitchFamily="34" charset="0"/>
                </a:rPr>
                <a:t>Cpvered</a:t>
              </a:r>
              <a:endParaRPr lang="en-US" dirty="0">
                <a:latin typeface="Segoe UI Symbol" panose="020B0502040204020203" pitchFamily="34" charset="0"/>
                <a:ea typeface="Segoe UI Symbol" panose="020B0502040204020203" pitchFamily="34" charset="0"/>
              </a:endParaRPr>
            </a:p>
          </p:txBody>
        </p:sp>
        <p:sp>
          <p:nvSpPr>
            <p:cNvPr id="23" name="Rounded Rectangle 22">
              <a:extLst>
                <a:ext uri="{FF2B5EF4-FFF2-40B4-BE49-F238E27FC236}">
                  <a16:creationId xmlns:a16="http://schemas.microsoft.com/office/drawing/2014/main" id="{7595F108-3187-D842-A985-BAB4268EE0D6}"/>
                </a:ext>
              </a:extLst>
            </p:cNvPr>
            <p:cNvSpPr/>
            <p:nvPr/>
          </p:nvSpPr>
          <p:spPr>
            <a:xfrm>
              <a:off x="7975113" y="4325804"/>
              <a:ext cx="1487016" cy="664066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latin typeface="Segoe UI Symbol" panose="020B0502040204020203" pitchFamily="34" charset="0"/>
                  <a:ea typeface="Segoe UI Symbol" panose="020B0502040204020203" pitchFamily="34" charset="0"/>
                </a:rPr>
                <a:t>Bracjes</a:t>
              </a:r>
              <a:r>
                <a:rPr lang="en-US" dirty="0">
                  <a:latin typeface="Segoe UI Symbol" panose="020B0502040204020203" pitchFamily="34" charset="0"/>
                  <a:ea typeface="Segoe UI Symbol" panose="020B0502040204020203" pitchFamily="34" charset="0"/>
                </a:rPr>
                <a:t> </a:t>
              </a:r>
              <a:r>
                <a:rPr lang="en-US" dirty="0" err="1">
                  <a:latin typeface="Segoe UI Symbol" panose="020B0502040204020203" pitchFamily="34" charset="0"/>
                  <a:ea typeface="Segoe UI Symbol" panose="020B0502040204020203" pitchFamily="34" charset="0"/>
                </a:rPr>
                <a:t>Cpvered</a:t>
              </a:r>
              <a:endParaRPr lang="en-US" dirty="0">
                <a:latin typeface="Segoe UI Symbol" panose="020B0502040204020203" pitchFamily="34" charset="0"/>
                <a:ea typeface="Segoe UI Symbol" panose="020B0502040204020203" pitchFamily="34" charset="0"/>
              </a:endParaRPr>
            </a:p>
          </p:txBody>
        </p:sp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8D5E76B5-5556-3C41-AC7F-C30EED3BA96A}"/>
                </a:ext>
              </a:extLst>
            </p:cNvPr>
            <p:cNvSpPr/>
            <p:nvPr/>
          </p:nvSpPr>
          <p:spPr>
            <a:xfrm>
              <a:off x="8127513" y="4478204"/>
              <a:ext cx="1487016" cy="664066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latin typeface="Segoe UI Symbol" panose="020B0502040204020203" pitchFamily="34" charset="0"/>
                  <a:ea typeface="Segoe UI Symbol" panose="020B0502040204020203" pitchFamily="34" charset="0"/>
                </a:rPr>
                <a:t>Bracjes</a:t>
              </a:r>
              <a:r>
                <a:rPr lang="en-US" dirty="0">
                  <a:latin typeface="Segoe UI Symbol" panose="020B0502040204020203" pitchFamily="34" charset="0"/>
                  <a:ea typeface="Segoe UI Symbol" panose="020B0502040204020203" pitchFamily="34" charset="0"/>
                </a:rPr>
                <a:t> </a:t>
              </a:r>
              <a:r>
                <a:rPr lang="en-US" dirty="0" err="1">
                  <a:latin typeface="Segoe UI Symbol" panose="020B0502040204020203" pitchFamily="34" charset="0"/>
                  <a:ea typeface="Segoe UI Symbol" panose="020B0502040204020203" pitchFamily="34" charset="0"/>
                </a:rPr>
                <a:t>Cpvered</a:t>
              </a:r>
              <a:endParaRPr lang="en-US" dirty="0">
                <a:latin typeface="Segoe UI Symbol" panose="020B0502040204020203" pitchFamily="34" charset="0"/>
                <a:ea typeface="Segoe UI Symbol" panose="020B0502040204020203" pitchFamily="34" charset="0"/>
              </a:endParaRPr>
            </a:p>
          </p:txBody>
        </p:sp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76716151-C3D9-9E40-9DAC-FF839F74E703}"/>
                </a:ext>
              </a:extLst>
            </p:cNvPr>
            <p:cNvSpPr/>
            <p:nvPr/>
          </p:nvSpPr>
          <p:spPr>
            <a:xfrm>
              <a:off x="8279913" y="4630604"/>
              <a:ext cx="1487016" cy="664066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Segoe UI Symbol" panose="020B0502040204020203" pitchFamily="34" charset="0"/>
                <a:ea typeface="Segoe UI Symbol" panose="020B0502040204020203" pitchFamily="34" charset="0"/>
              </a:endParaRPr>
            </a:p>
          </p:txBody>
        </p:sp>
      </p:grpSp>
      <p:sp>
        <p:nvSpPr>
          <p:cNvPr id="90" name="Rounded Rectangle 89">
            <a:extLst>
              <a:ext uri="{FF2B5EF4-FFF2-40B4-BE49-F238E27FC236}">
                <a16:creationId xmlns:a16="http://schemas.microsoft.com/office/drawing/2014/main" id="{C1E8A316-B34E-4F47-BBE5-4823114CE8C0}"/>
              </a:ext>
            </a:extLst>
          </p:cNvPr>
          <p:cNvSpPr/>
          <p:nvPr/>
        </p:nvSpPr>
        <p:spPr>
          <a:xfrm>
            <a:off x="6966451" y="2770648"/>
            <a:ext cx="1030013" cy="462455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Inconsolata" pitchFamily="49" charset="77"/>
                <a:ea typeface="Segoe UI Symbol" panose="020B0502040204020203" pitchFamily="34" charset="0"/>
              </a:rPr>
              <a:t>&lt;a</a:t>
            </a:r>
            <a:r>
              <a:rPr lang="en-US" sz="1400" u="sng" dirty="0">
                <a:solidFill>
                  <a:schemeClr val="accent2"/>
                </a:solidFill>
                <a:latin typeface="Inconsolata" pitchFamily="49" charset="77"/>
                <a:ea typeface="Segoe UI Symbol" panose="020B0502040204020203" pitchFamily="34" charset="0"/>
              </a:rPr>
              <a:t>a</a:t>
            </a:r>
            <a:r>
              <a:rPr lang="en-US" sz="1400" dirty="0">
                <a:latin typeface="Inconsolata" pitchFamily="49" charset="77"/>
                <a:ea typeface="Segoe UI Symbol" panose="020B0502040204020203" pitchFamily="34" charset="0"/>
              </a:rPr>
              <a:t>&gt;b&lt;/a&gt;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AC94F33-BDBC-B84D-9D4C-64BB2D5E39A9}"/>
              </a:ext>
            </a:extLst>
          </p:cNvPr>
          <p:cNvSpPr/>
          <p:nvPr/>
        </p:nvSpPr>
        <p:spPr>
          <a:xfrm>
            <a:off x="9010493" y="2600526"/>
            <a:ext cx="1380673" cy="87979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>
                <a:latin typeface="Inconsolata" pitchFamily="49" charset="77"/>
              </a:rPr>
              <a:t>$ </a:t>
            </a:r>
            <a:r>
              <a:rPr lang="en-US" sz="1400" dirty="0" err="1">
                <a:latin typeface="Inconsolata" pitchFamily="49" charset="77"/>
              </a:rPr>
              <a:t>xmllint</a:t>
            </a:r>
            <a:endParaRPr lang="en-US" sz="1400" dirty="0">
              <a:latin typeface="Inconsolata" pitchFamily="49" charset="77"/>
            </a:endParaRPr>
          </a:p>
        </p:txBody>
      </p:sp>
      <p:sp>
        <p:nvSpPr>
          <p:cNvPr id="48" name="Rounded Rectangular Callout 47">
            <a:extLst>
              <a:ext uri="{FF2B5EF4-FFF2-40B4-BE49-F238E27FC236}">
                <a16:creationId xmlns:a16="http://schemas.microsoft.com/office/drawing/2014/main" id="{1DA04C35-0AAA-904E-83DE-F3ACF31AA6D2}"/>
              </a:ext>
            </a:extLst>
          </p:cNvPr>
          <p:cNvSpPr/>
          <p:nvPr/>
        </p:nvSpPr>
        <p:spPr>
          <a:xfrm>
            <a:off x="9744276" y="3480316"/>
            <a:ext cx="2291117" cy="1909025"/>
          </a:xfrm>
          <a:prstGeom prst="wedgeRoundRectCallout">
            <a:avLst>
              <a:gd name="adj1" fmla="val -36539"/>
              <a:gd name="adj2" fmla="val -68329"/>
              <a:gd name="adj3" fmla="val 16667"/>
            </a:avLst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BE1A1DD-ADFC-3643-9191-49BC1117B54A}"/>
              </a:ext>
            </a:extLst>
          </p:cNvPr>
          <p:cNvSpPr/>
          <p:nvPr/>
        </p:nvSpPr>
        <p:spPr>
          <a:xfrm>
            <a:off x="10390501" y="3580825"/>
            <a:ext cx="1486270" cy="31382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200" dirty="0" err="1">
                <a:latin typeface="Inconsolata" pitchFamily="49" charset="77"/>
              </a:rPr>
              <a:t>tags_match</a:t>
            </a:r>
            <a:r>
              <a:rPr lang="en-US" sz="1200" dirty="0">
                <a:latin typeface="Inconsolata" pitchFamily="49" charset="77"/>
              </a:rPr>
              <a:t>(</a:t>
            </a:r>
            <a:r>
              <a:rPr lang="en-US" sz="1200" i="1" dirty="0">
                <a:latin typeface="Inconsolata" pitchFamily="49" charset="77"/>
              </a:rPr>
              <a:t>input</a:t>
            </a:r>
            <a:r>
              <a:rPr lang="en-US" sz="1200" dirty="0">
                <a:latin typeface="Inconsolata" pitchFamily="49" charset="77"/>
              </a:rPr>
              <a:t>)</a:t>
            </a:r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466FA8E4-B048-354A-8B3E-AD611E574C0C}"/>
              </a:ext>
            </a:extLst>
          </p:cNvPr>
          <p:cNvSpPr/>
          <p:nvPr/>
        </p:nvSpPr>
        <p:spPr>
          <a:xfrm>
            <a:off x="10115508" y="4270830"/>
            <a:ext cx="1021406" cy="31382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200" i="1" dirty="0">
                <a:latin typeface="Inconsolata" pitchFamily="49" charset="77"/>
              </a:rPr>
              <a:t>tag </a:t>
            </a:r>
            <a:r>
              <a:rPr lang="en-US" sz="1200" dirty="0">
                <a:latin typeface="Inconsolata" pitchFamily="49" charset="77"/>
              </a:rPr>
              <a:t>== </a:t>
            </a:r>
            <a:r>
              <a:rPr lang="en-US" sz="1200" dirty="0">
                <a:solidFill>
                  <a:schemeClr val="accent5">
                    <a:lumMod val="75000"/>
                  </a:schemeClr>
                </a:solidFill>
                <a:latin typeface="Inconsolata" pitchFamily="49" charset="77"/>
              </a:rPr>
              <a:t>“a”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B031C55-64A1-7A46-BFCD-FD292E97AF07}"/>
              </a:ext>
            </a:extLst>
          </p:cNvPr>
          <p:cNvCxnSpPr>
            <a:stCxn id="6" idx="2"/>
            <a:endCxn id="51" idx="0"/>
          </p:cNvCxnSpPr>
          <p:nvPr/>
        </p:nvCxnSpPr>
        <p:spPr>
          <a:xfrm flipH="1">
            <a:off x="10626211" y="3894649"/>
            <a:ext cx="507425" cy="376181"/>
          </a:xfrm>
          <a:prstGeom prst="straightConnector1">
            <a:avLst/>
          </a:prstGeom>
          <a:ln w="19050">
            <a:tailEnd type="triangle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CDCB9A14-B0F0-AB4D-ACF3-19E5037B513E}"/>
              </a:ext>
            </a:extLst>
          </p:cNvPr>
          <p:cNvSpPr/>
          <p:nvPr/>
        </p:nvSpPr>
        <p:spPr>
          <a:xfrm>
            <a:off x="10566773" y="4904463"/>
            <a:ext cx="1021406" cy="31382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200" i="1" dirty="0">
                <a:latin typeface="Inconsolata" pitchFamily="49" charset="77"/>
              </a:rPr>
              <a:t>tag </a:t>
            </a:r>
            <a:r>
              <a:rPr lang="en-US" sz="1200" dirty="0">
                <a:latin typeface="Inconsolata" pitchFamily="49" charset="77"/>
              </a:rPr>
              <a:t>== </a:t>
            </a:r>
            <a:r>
              <a:rPr lang="en-US" sz="1200" dirty="0">
                <a:solidFill>
                  <a:schemeClr val="accent5">
                    <a:lumMod val="75000"/>
                  </a:schemeClr>
                </a:solidFill>
                <a:latin typeface="Inconsolata" pitchFamily="49" charset="77"/>
              </a:rPr>
              <a:t>“b”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A025DC1E-5F09-DF48-B20E-1D3BE1816B9E}"/>
              </a:ext>
            </a:extLst>
          </p:cNvPr>
          <p:cNvCxnSpPr>
            <a:cxnSpLocks/>
            <a:stCxn id="6" idx="2"/>
            <a:endCxn id="66" idx="0"/>
          </p:cNvCxnSpPr>
          <p:nvPr/>
        </p:nvCxnSpPr>
        <p:spPr>
          <a:xfrm>
            <a:off x="11133636" y="3894649"/>
            <a:ext cx="529931" cy="376181"/>
          </a:xfrm>
          <a:prstGeom prst="straightConnector1">
            <a:avLst/>
          </a:prstGeom>
          <a:ln w="19050">
            <a:tailEnd type="triangle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274E85C7-2AB4-4949-9865-6500466D0FE0}"/>
              </a:ext>
            </a:extLst>
          </p:cNvPr>
          <p:cNvCxnSpPr>
            <a:cxnSpLocks/>
            <a:stCxn id="51" idx="2"/>
            <a:endCxn id="54" idx="0"/>
          </p:cNvCxnSpPr>
          <p:nvPr/>
        </p:nvCxnSpPr>
        <p:spPr>
          <a:xfrm>
            <a:off x="10626211" y="4584654"/>
            <a:ext cx="451265" cy="319809"/>
          </a:xfrm>
          <a:prstGeom prst="straightConnector1">
            <a:avLst/>
          </a:prstGeom>
          <a:ln w="19050">
            <a:tailEnd type="triangle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9808B79C-1D41-3841-A427-741445701C99}"/>
              </a:ext>
            </a:extLst>
          </p:cNvPr>
          <p:cNvCxnSpPr>
            <a:cxnSpLocks/>
            <a:stCxn id="51" idx="2"/>
            <a:endCxn id="68" idx="0"/>
          </p:cNvCxnSpPr>
          <p:nvPr/>
        </p:nvCxnSpPr>
        <p:spPr>
          <a:xfrm flipH="1">
            <a:off x="10109345" y="4584654"/>
            <a:ext cx="516866" cy="319809"/>
          </a:xfrm>
          <a:prstGeom prst="straightConnector1">
            <a:avLst/>
          </a:prstGeom>
          <a:ln w="19050">
            <a:tailEnd type="triangle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Rounded Rectangle 65">
            <a:extLst>
              <a:ext uri="{FF2B5EF4-FFF2-40B4-BE49-F238E27FC236}">
                <a16:creationId xmlns:a16="http://schemas.microsoft.com/office/drawing/2014/main" id="{F27FCD7B-4BD6-A142-A092-D07CA7296B0D}"/>
              </a:ext>
            </a:extLst>
          </p:cNvPr>
          <p:cNvSpPr/>
          <p:nvPr/>
        </p:nvSpPr>
        <p:spPr>
          <a:xfrm>
            <a:off x="11412331" y="4270830"/>
            <a:ext cx="502471" cy="313824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200" dirty="0">
                <a:latin typeface="Inconsolata" pitchFamily="49" charset="77"/>
              </a:rPr>
              <a:t>...</a:t>
            </a:r>
            <a:endParaRPr lang="en-US" sz="1200" dirty="0">
              <a:solidFill>
                <a:schemeClr val="accent6"/>
              </a:solidFill>
              <a:latin typeface="Inconsolata" pitchFamily="49" charset="77"/>
            </a:endParaRPr>
          </a:p>
        </p:txBody>
      </p:sp>
      <p:sp>
        <p:nvSpPr>
          <p:cNvPr id="68" name="Rounded Rectangle 67">
            <a:extLst>
              <a:ext uri="{FF2B5EF4-FFF2-40B4-BE49-F238E27FC236}">
                <a16:creationId xmlns:a16="http://schemas.microsoft.com/office/drawing/2014/main" id="{E9E418DD-458D-0B4C-AB86-05BBF648C2A8}"/>
              </a:ext>
            </a:extLst>
          </p:cNvPr>
          <p:cNvSpPr/>
          <p:nvPr/>
        </p:nvSpPr>
        <p:spPr>
          <a:xfrm>
            <a:off x="9858109" y="4904463"/>
            <a:ext cx="502471" cy="313824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200" dirty="0">
                <a:latin typeface="Inconsolata" pitchFamily="49" charset="77"/>
              </a:rPr>
              <a:t>...</a:t>
            </a:r>
            <a:endParaRPr lang="en-US" sz="1200" dirty="0">
              <a:solidFill>
                <a:schemeClr val="accent6"/>
              </a:solidFill>
              <a:latin typeface="Inconsolata" pitchFamily="49" charset="77"/>
            </a:endParaRP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C9CF121-2674-AD41-8A32-1D134A1D6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84A6F-723A-7245-9DC7-D82FDBAE027C}" type="slidenum">
              <a:rPr lang="en-US" smtClean="0"/>
              <a:t>39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F0AECB-BF3F-9144-8CCB-E7FDF18019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Caroline Lemieux --- Expanding the Reach of Fuzzing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87C4B0-897E-1F4B-9948-8D5CAE829B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502E0-949B-AF47-A3DC-FF72D16D7DD0}" type="datetime1">
              <a:rPr lang="en-US" smtClean="0"/>
              <a:t>4/21/23</a:t>
            </a:fld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88B09D7-E0C9-9643-80D4-86FAB8099AE4}"/>
              </a:ext>
            </a:extLst>
          </p:cNvPr>
          <p:cNvSpPr txBox="1"/>
          <p:nvPr/>
        </p:nvSpPr>
        <p:spPr>
          <a:xfrm>
            <a:off x="10644086" y="3845415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accent6"/>
                </a:solidFill>
                <a:latin typeface="Inconsolata" pitchFamily="49" charset="77"/>
              </a:rPr>
              <a:t>T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7D940C86-E558-6947-9205-E6A86EE3B5B3}"/>
              </a:ext>
            </a:extLst>
          </p:cNvPr>
          <p:cNvSpPr txBox="1"/>
          <p:nvPr/>
        </p:nvSpPr>
        <p:spPr>
          <a:xfrm>
            <a:off x="10168285" y="4512513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accent6"/>
                </a:solidFill>
                <a:latin typeface="Inconsolata" pitchFamily="49" charset="77"/>
              </a:rPr>
              <a:t>T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C0F69C9F-BC22-504B-B4AA-742C76F0B269}"/>
              </a:ext>
            </a:extLst>
          </p:cNvPr>
          <p:cNvSpPr txBox="1"/>
          <p:nvPr/>
        </p:nvSpPr>
        <p:spPr>
          <a:xfrm>
            <a:off x="11321984" y="3841565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accent2"/>
                </a:solidFill>
                <a:latin typeface="Inconsolata" pitchFamily="49" charset="77"/>
              </a:rPr>
              <a:t>F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676DE958-AD3D-E74D-8790-04665E3A4203}"/>
              </a:ext>
            </a:extLst>
          </p:cNvPr>
          <p:cNvSpPr txBox="1"/>
          <p:nvPr/>
        </p:nvSpPr>
        <p:spPr>
          <a:xfrm>
            <a:off x="10825751" y="4518879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accent2"/>
                </a:solidFill>
                <a:latin typeface="Inconsolata" pitchFamily="49" charset="77"/>
              </a:rPr>
              <a:t>F</a:t>
            </a:r>
          </a:p>
        </p:txBody>
      </p:sp>
      <p:sp>
        <p:nvSpPr>
          <p:cNvPr id="60" name="Rounded Rectangle 59">
            <a:extLst>
              <a:ext uri="{FF2B5EF4-FFF2-40B4-BE49-F238E27FC236}">
                <a16:creationId xmlns:a16="http://schemas.microsoft.com/office/drawing/2014/main" id="{73085D7A-F51C-664A-A1AC-64E5EDAA037A}"/>
              </a:ext>
            </a:extLst>
          </p:cNvPr>
          <p:cNvSpPr/>
          <p:nvPr/>
        </p:nvSpPr>
        <p:spPr>
          <a:xfrm>
            <a:off x="7634238" y="4583299"/>
            <a:ext cx="1206065" cy="18262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900" dirty="0" err="1">
                <a:latin typeface="Inconsolata" pitchFamily="49" charset="77"/>
              </a:rPr>
              <a:t>tags_match</a:t>
            </a:r>
            <a:r>
              <a:rPr lang="en-US" sz="900" dirty="0">
                <a:latin typeface="Inconsolata" pitchFamily="49" charset="77"/>
              </a:rPr>
              <a:t>(</a:t>
            </a:r>
            <a:r>
              <a:rPr lang="en-US" sz="900" i="1" dirty="0">
                <a:latin typeface="Inconsolata" pitchFamily="49" charset="77"/>
              </a:rPr>
              <a:t>input</a:t>
            </a:r>
            <a:r>
              <a:rPr lang="en-US" sz="900" dirty="0">
                <a:latin typeface="Inconsolata" pitchFamily="49" charset="77"/>
              </a:rPr>
              <a:t>)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6DA1E8A8-8111-BF40-A3AF-6D8041924082}"/>
              </a:ext>
            </a:extLst>
          </p:cNvPr>
          <p:cNvSpPr txBox="1"/>
          <p:nvPr/>
        </p:nvSpPr>
        <p:spPr>
          <a:xfrm>
            <a:off x="8799035" y="4497290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accent2"/>
                </a:solidFill>
                <a:latin typeface="Inconsolata" pitchFamily="49" charset="77"/>
              </a:rPr>
              <a:t>F</a:t>
            </a:r>
          </a:p>
        </p:txBody>
      </p:sp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EC5BF7D3-06A3-DD42-925B-15FF267AA3C3}"/>
              </a:ext>
            </a:extLst>
          </p:cNvPr>
          <p:cNvSpPr/>
          <p:nvPr/>
        </p:nvSpPr>
        <p:spPr>
          <a:xfrm>
            <a:off x="7639291" y="4804211"/>
            <a:ext cx="1206065" cy="19396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900" dirty="0" err="1">
                <a:latin typeface="Inconsolata" pitchFamily="49" charset="77"/>
              </a:rPr>
              <a:t>is_recoverable</a:t>
            </a:r>
            <a:r>
              <a:rPr lang="en-US" sz="900" dirty="0">
                <a:latin typeface="Inconsolata" pitchFamily="49" charset="77"/>
              </a:rPr>
              <a:t>(err)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96EC156-D5EF-E04E-8093-202580942C2E}"/>
              </a:ext>
            </a:extLst>
          </p:cNvPr>
          <p:cNvSpPr txBox="1"/>
          <p:nvPr/>
        </p:nvSpPr>
        <p:spPr>
          <a:xfrm>
            <a:off x="8797650" y="4713875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accent6"/>
                </a:solidFill>
                <a:latin typeface="Inconsolata" pitchFamily="49" charset="77"/>
              </a:rPr>
              <a:t>T</a:t>
            </a:r>
          </a:p>
        </p:txBody>
      </p:sp>
      <p:sp>
        <p:nvSpPr>
          <p:cNvPr id="69" name="Rounded Rectangle 68">
            <a:extLst>
              <a:ext uri="{FF2B5EF4-FFF2-40B4-BE49-F238E27FC236}">
                <a16:creationId xmlns:a16="http://schemas.microsoft.com/office/drawing/2014/main" id="{10CC00E2-E6B3-A444-B150-EF293077087E}"/>
              </a:ext>
            </a:extLst>
          </p:cNvPr>
          <p:cNvSpPr/>
          <p:nvPr/>
        </p:nvSpPr>
        <p:spPr>
          <a:xfrm>
            <a:off x="8102559" y="4975725"/>
            <a:ext cx="498991" cy="15340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Inconsolata" pitchFamily="49" charset="77"/>
              </a:rPr>
              <a:t>...</a:t>
            </a:r>
            <a:endParaRPr lang="en-US" sz="900" dirty="0">
              <a:solidFill>
                <a:schemeClr val="bg1"/>
              </a:solidFill>
              <a:latin typeface="Inconsolata" pitchFamily="49" charset="7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560BCFD3-96D6-9E40-8867-577FEAF4ECE5}"/>
              </a:ext>
            </a:extLst>
          </p:cNvPr>
          <p:cNvSpPr txBox="1"/>
          <p:nvPr/>
        </p:nvSpPr>
        <p:spPr>
          <a:xfrm>
            <a:off x="3838938" y="1325948"/>
            <a:ext cx="47407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AFL, </a:t>
            </a:r>
            <a:r>
              <a:rPr lang="en-US" sz="3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libFuzzer</a:t>
            </a:r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, </a:t>
            </a:r>
            <a:r>
              <a:rPr lang="en-US" sz="3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honggfuzz</a:t>
            </a:r>
            <a:endParaRPr lang="en-US" sz="3200" dirty="0">
              <a:solidFill>
                <a:schemeClr val="tx1">
                  <a:lumMod val="50000"/>
                  <a:lumOff val="50000"/>
                </a:schemeClr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73959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Title 1">
            <a:extLst>
              <a:ext uri="{FF2B5EF4-FFF2-40B4-BE49-F238E27FC236}">
                <a16:creationId xmlns:a16="http://schemas.microsoft.com/office/drawing/2014/main" id="{321B62D9-5D09-FE42-A685-FD53440B96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425" y="365125"/>
            <a:ext cx="10854813" cy="1325563"/>
          </a:xfrm>
        </p:spPr>
        <p:txBody>
          <a:bodyPr/>
          <a:lstStyle/>
          <a:p>
            <a:r>
              <a:rPr lang="en-US" dirty="0"/>
              <a:t>Coverage-Guided Fuzzing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FCB2193B-6A44-B149-ADDA-21CC8E9B5C7B}"/>
              </a:ext>
            </a:extLst>
          </p:cNvPr>
          <p:cNvSpPr/>
          <p:nvPr/>
        </p:nvSpPr>
        <p:spPr>
          <a:xfrm>
            <a:off x="3323932" y="4442008"/>
            <a:ext cx="1030013" cy="462455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Inconsolata" pitchFamily="49" charset="77"/>
                <a:ea typeface="Segoe UI Symbol" panose="020B0502040204020203" pitchFamily="34" charset="0"/>
              </a:rPr>
              <a:t>&lt;a</a:t>
            </a:r>
            <a:r>
              <a:rPr lang="en-US" sz="1400" u="sng" dirty="0">
                <a:solidFill>
                  <a:schemeClr val="accent2"/>
                </a:solidFill>
                <a:latin typeface="Inconsolata" pitchFamily="49" charset="77"/>
                <a:ea typeface="Segoe UI Symbol" panose="020B0502040204020203" pitchFamily="34" charset="0"/>
              </a:rPr>
              <a:t>a</a:t>
            </a:r>
            <a:r>
              <a:rPr lang="en-US" sz="1400" dirty="0">
                <a:latin typeface="Inconsolata" pitchFamily="49" charset="77"/>
                <a:ea typeface="Segoe UI Symbol" panose="020B0502040204020203" pitchFamily="34" charset="0"/>
              </a:rPr>
              <a:t>&gt;b&lt;/a&gt;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560EC973-B98A-834E-9371-B29CD15A1432}"/>
              </a:ext>
            </a:extLst>
          </p:cNvPr>
          <p:cNvSpPr/>
          <p:nvPr/>
        </p:nvSpPr>
        <p:spPr>
          <a:xfrm>
            <a:off x="3442238" y="4611773"/>
            <a:ext cx="1030013" cy="462455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Inconsolata" pitchFamily="49" charset="77"/>
                <a:ea typeface="Segoe UI Symbol" panose="020B0502040204020203" pitchFamily="34" charset="0"/>
              </a:rPr>
              <a:t>&lt;a</a:t>
            </a:r>
            <a:r>
              <a:rPr lang="en-US" sz="1400" u="sng" dirty="0">
                <a:solidFill>
                  <a:schemeClr val="accent2"/>
                </a:solidFill>
                <a:latin typeface="Inconsolata" pitchFamily="49" charset="77"/>
                <a:ea typeface="Segoe UI Symbol" panose="020B0502040204020203" pitchFamily="34" charset="0"/>
              </a:rPr>
              <a:t>a</a:t>
            </a:r>
            <a:r>
              <a:rPr lang="en-US" sz="1400" dirty="0">
                <a:latin typeface="Inconsolata" pitchFamily="49" charset="77"/>
                <a:ea typeface="Segoe UI Symbol" panose="020B0502040204020203" pitchFamily="34" charset="0"/>
              </a:rPr>
              <a:t>&gt;b&lt;/a&gt;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E040577-0FF8-3E48-835C-A48516A248C8}"/>
              </a:ext>
            </a:extLst>
          </p:cNvPr>
          <p:cNvCxnSpPr>
            <a:cxnSpLocks/>
            <a:endCxn id="28" idx="3"/>
          </p:cNvCxnSpPr>
          <p:nvPr/>
        </p:nvCxnSpPr>
        <p:spPr>
          <a:xfrm flipH="1">
            <a:off x="4472251" y="4841834"/>
            <a:ext cx="3114263" cy="1167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E31123D6-436B-BB4C-8072-B74683A542BA}"/>
              </a:ext>
            </a:extLst>
          </p:cNvPr>
          <p:cNvSpPr/>
          <p:nvPr/>
        </p:nvSpPr>
        <p:spPr>
          <a:xfrm>
            <a:off x="4620592" y="4492081"/>
            <a:ext cx="24116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New Branch Covered?</a:t>
            </a:r>
          </a:p>
        </p:txBody>
      </p:sp>
      <p:cxnSp>
        <p:nvCxnSpPr>
          <p:cNvPr id="40" name="Elbow Connector 39">
            <a:extLst>
              <a:ext uri="{FF2B5EF4-FFF2-40B4-BE49-F238E27FC236}">
                <a16:creationId xmlns:a16="http://schemas.microsoft.com/office/drawing/2014/main" id="{14BBF7AE-7A01-DE4F-8106-6B17B55EEE80}"/>
              </a:ext>
            </a:extLst>
          </p:cNvPr>
          <p:cNvCxnSpPr>
            <a:cxnSpLocks/>
          </p:cNvCxnSpPr>
          <p:nvPr/>
        </p:nvCxnSpPr>
        <p:spPr>
          <a:xfrm rot="10800000">
            <a:off x="2743480" y="3225921"/>
            <a:ext cx="698758" cy="1617080"/>
          </a:xfrm>
          <a:prstGeom prst="bentConnector2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AC94E951-BC21-9842-AF4B-B480F5CC0FF1}"/>
              </a:ext>
            </a:extLst>
          </p:cNvPr>
          <p:cNvSpPr/>
          <p:nvPr/>
        </p:nvSpPr>
        <p:spPr>
          <a:xfrm>
            <a:off x="2124202" y="3863731"/>
            <a:ext cx="6289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save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89B7C5B-A9FB-5145-B7E1-BC81ECC233F5}"/>
              </a:ext>
            </a:extLst>
          </p:cNvPr>
          <p:cNvCxnSpPr>
            <a:cxnSpLocks/>
          </p:cNvCxnSpPr>
          <p:nvPr/>
        </p:nvCxnSpPr>
        <p:spPr>
          <a:xfrm>
            <a:off x="865343" y="2942596"/>
            <a:ext cx="800181" cy="1"/>
          </a:xfrm>
          <a:prstGeom prst="straightConnector1">
            <a:avLst/>
          </a:prstGeom>
          <a:ln w="317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3A82263B-5490-BE49-A64D-D3186D8E79EE}"/>
              </a:ext>
            </a:extLst>
          </p:cNvPr>
          <p:cNvSpPr/>
          <p:nvPr/>
        </p:nvSpPr>
        <p:spPr>
          <a:xfrm>
            <a:off x="904017" y="2558971"/>
            <a:ext cx="7393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Initial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10D73CDE-04E2-5E4A-A679-5E89D68DA59B}"/>
              </a:ext>
            </a:extLst>
          </p:cNvPr>
          <p:cNvSpPr/>
          <p:nvPr/>
        </p:nvSpPr>
        <p:spPr>
          <a:xfrm>
            <a:off x="1771273" y="2306266"/>
            <a:ext cx="1030013" cy="462455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Input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39DF879E-9F17-F84E-A1A1-7EE92B66C2E5}"/>
              </a:ext>
            </a:extLst>
          </p:cNvPr>
          <p:cNvSpPr/>
          <p:nvPr/>
        </p:nvSpPr>
        <p:spPr>
          <a:xfrm>
            <a:off x="1923673" y="2458666"/>
            <a:ext cx="1030013" cy="462455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50800" dist="12700" dir="13500000" algn="b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Input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D9A54C10-C2DC-7D48-B4C9-F32A6FE075A4}"/>
              </a:ext>
            </a:extLst>
          </p:cNvPr>
          <p:cNvSpPr/>
          <p:nvPr/>
        </p:nvSpPr>
        <p:spPr>
          <a:xfrm>
            <a:off x="2076073" y="2611066"/>
            <a:ext cx="1030013" cy="462455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outerShdw blurRad="50800" dist="12700" dir="13500000" algn="b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Input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7B48E0C6-B968-1041-8D0C-18595CF6DBBA}"/>
              </a:ext>
            </a:extLst>
          </p:cNvPr>
          <p:cNvSpPr/>
          <p:nvPr/>
        </p:nvSpPr>
        <p:spPr>
          <a:xfrm>
            <a:off x="2228473" y="2763466"/>
            <a:ext cx="1030013" cy="462455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50800" dist="12700" dir="13500000" algn="b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Inconsolata" pitchFamily="49" charset="77"/>
                <a:ea typeface="Segoe UI Symbol" panose="020B0502040204020203" pitchFamily="34" charset="0"/>
              </a:rPr>
              <a:t>&lt;a&gt;b&lt;/a&gt;</a:t>
            </a:r>
          </a:p>
        </p:txBody>
      </p:sp>
      <p:sp>
        <p:nvSpPr>
          <p:cNvPr id="113" name="Rounded Rectangle 112">
            <a:extLst>
              <a:ext uri="{FF2B5EF4-FFF2-40B4-BE49-F238E27FC236}">
                <a16:creationId xmlns:a16="http://schemas.microsoft.com/office/drawing/2014/main" id="{FC8D3875-FAF0-AE4A-8700-45F9CD6DE39B}"/>
              </a:ext>
            </a:extLst>
          </p:cNvPr>
          <p:cNvSpPr/>
          <p:nvPr/>
        </p:nvSpPr>
        <p:spPr>
          <a:xfrm>
            <a:off x="4561770" y="2763465"/>
            <a:ext cx="1030013" cy="462455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Inconsolata" pitchFamily="49" charset="77"/>
                <a:ea typeface="Segoe UI Symbol" panose="020B0502040204020203" pitchFamily="34" charset="0"/>
              </a:rPr>
              <a:t>&lt;a&gt;b&lt;/a&gt;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504D290A-DCE6-F64D-87B7-4A81D183A1D0}"/>
              </a:ext>
            </a:extLst>
          </p:cNvPr>
          <p:cNvSpPr/>
          <p:nvPr/>
        </p:nvSpPr>
        <p:spPr>
          <a:xfrm>
            <a:off x="5697205" y="2671089"/>
            <a:ext cx="9058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mutate</a:t>
            </a:r>
          </a:p>
        </p:txBody>
      </p:sp>
      <p:sp>
        <p:nvSpPr>
          <p:cNvPr id="86" name="Rounded Rectangle 85">
            <a:extLst>
              <a:ext uri="{FF2B5EF4-FFF2-40B4-BE49-F238E27FC236}">
                <a16:creationId xmlns:a16="http://schemas.microsoft.com/office/drawing/2014/main" id="{54E14EAC-5232-FB4E-BAE2-97AE35AC5267}"/>
              </a:ext>
            </a:extLst>
          </p:cNvPr>
          <p:cNvSpPr/>
          <p:nvPr/>
        </p:nvSpPr>
        <p:spPr>
          <a:xfrm>
            <a:off x="6509251" y="2313448"/>
            <a:ext cx="1030013" cy="46245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Input</a:t>
            </a:r>
          </a:p>
        </p:txBody>
      </p:sp>
      <p:sp>
        <p:nvSpPr>
          <p:cNvPr id="88" name="Rounded Rectangle 87">
            <a:extLst>
              <a:ext uri="{FF2B5EF4-FFF2-40B4-BE49-F238E27FC236}">
                <a16:creationId xmlns:a16="http://schemas.microsoft.com/office/drawing/2014/main" id="{6615505A-4D0B-AD47-83EC-B118C4301BBB}"/>
              </a:ext>
            </a:extLst>
          </p:cNvPr>
          <p:cNvSpPr/>
          <p:nvPr/>
        </p:nvSpPr>
        <p:spPr>
          <a:xfrm>
            <a:off x="6661651" y="2465848"/>
            <a:ext cx="1030013" cy="462455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Input</a:t>
            </a:r>
          </a:p>
        </p:txBody>
      </p:sp>
      <p:sp>
        <p:nvSpPr>
          <p:cNvPr id="89" name="Rounded Rectangle 88">
            <a:extLst>
              <a:ext uri="{FF2B5EF4-FFF2-40B4-BE49-F238E27FC236}">
                <a16:creationId xmlns:a16="http://schemas.microsoft.com/office/drawing/2014/main" id="{AFFB58E7-702F-8C44-83F7-3D4796E82BE4}"/>
              </a:ext>
            </a:extLst>
          </p:cNvPr>
          <p:cNvSpPr/>
          <p:nvPr/>
        </p:nvSpPr>
        <p:spPr>
          <a:xfrm>
            <a:off x="6814051" y="2618248"/>
            <a:ext cx="1030013" cy="46245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Input</a:t>
            </a:r>
          </a:p>
        </p:txBody>
      </p:sp>
      <p:cxnSp>
        <p:nvCxnSpPr>
          <p:cNvPr id="111" name="!!arrow_mutate">
            <a:extLst>
              <a:ext uri="{FF2B5EF4-FFF2-40B4-BE49-F238E27FC236}">
                <a16:creationId xmlns:a16="http://schemas.microsoft.com/office/drawing/2014/main" id="{B18D3103-5EEE-0B4A-B052-CC0D10874876}"/>
              </a:ext>
            </a:extLst>
          </p:cNvPr>
          <p:cNvCxnSpPr>
            <a:cxnSpLocks/>
          </p:cNvCxnSpPr>
          <p:nvPr/>
        </p:nvCxnSpPr>
        <p:spPr>
          <a:xfrm>
            <a:off x="5642951" y="2994693"/>
            <a:ext cx="1220386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C8BCC2F-0F21-5844-8E7C-3A6EEFE5C616}"/>
              </a:ext>
            </a:extLst>
          </p:cNvPr>
          <p:cNvCxnSpPr>
            <a:cxnSpLocks/>
            <a:stCxn id="38" idx="3"/>
          </p:cNvCxnSpPr>
          <p:nvPr/>
        </p:nvCxnSpPr>
        <p:spPr>
          <a:xfrm flipV="1">
            <a:off x="3258486" y="2994693"/>
            <a:ext cx="1303284" cy="1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AB4885A7-0144-E448-A762-4409C98F3D93}"/>
              </a:ext>
            </a:extLst>
          </p:cNvPr>
          <p:cNvSpPr/>
          <p:nvPr/>
        </p:nvSpPr>
        <p:spPr>
          <a:xfrm>
            <a:off x="3624245" y="2657627"/>
            <a:ext cx="5998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pick</a:t>
            </a:r>
          </a:p>
        </p:txBody>
      </p:sp>
      <p:cxnSp>
        <p:nvCxnSpPr>
          <p:cNvPr id="107" name="!!arrow_execute">
            <a:extLst>
              <a:ext uri="{FF2B5EF4-FFF2-40B4-BE49-F238E27FC236}">
                <a16:creationId xmlns:a16="http://schemas.microsoft.com/office/drawing/2014/main" id="{F1399671-32BC-584D-859F-F8F99976202D}"/>
              </a:ext>
            </a:extLst>
          </p:cNvPr>
          <p:cNvCxnSpPr>
            <a:cxnSpLocks/>
          </p:cNvCxnSpPr>
          <p:nvPr/>
        </p:nvCxnSpPr>
        <p:spPr>
          <a:xfrm>
            <a:off x="8021808" y="2994693"/>
            <a:ext cx="963342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Rectangle 108">
            <a:extLst>
              <a:ext uri="{FF2B5EF4-FFF2-40B4-BE49-F238E27FC236}">
                <a16:creationId xmlns:a16="http://schemas.microsoft.com/office/drawing/2014/main" id="{61F22C5E-02DD-A34B-AB17-14865FA2C790}"/>
              </a:ext>
            </a:extLst>
          </p:cNvPr>
          <p:cNvSpPr/>
          <p:nvPr/>
        </p:nvSpPr>
        <p:spPr>
          <a:xfrm>
            <a:off x="8021808" y="2683831"/>
            <a:ext cx="9633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execute</a:t>
            </a:r>
          </a:p>
        </p:txBody>
      </p: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BE0F7B1B-95F3-A643-9A56-81FDA4DEE66D}"/>
              </a:ext>
            </a:extLst>
          </p:cNvPr>
          <p:cNvCxnSpPr>
            <a:cxnSpLocks/>
            <a:endCxn id="25" idx="3"/>
          </p:cNvCxnSpPr>
          <p:nvPr/>
        </p:nvCxnSpPr>
        <p:spPr>
          <a:xfrm rot="5400000">
            <a:off x="8659080" y="3909038"/>
            <a:ext cx="1347246" cy="518346"/>
          </a:xfrm>
          <a:prstGeom prst="bentConnector2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59B1818-E7E5-E649-A6DD-552805C9031F}"/>
              </a:ext>
            </a:extLst>
          </p:cNvPr>
          <p:cNvGrpSpPr/>
          <p:nvPr/>
        </p:nvGrpSpPr>
        <p:grpSpPr>
          <a:xfrm>
            <a:off x="7129314" y="4052601"/>
            <a:ext cx="1944216" cy="1121266"/>
            <a:chOff x="7822713" y="4173404"/>
            <a:chExt cx="1944216" cy="1121266"/>
          </a:xfrm>
        </p:grpSpPr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D09FE6FD-07CF-914D-A6B7-083F8D54F978}"/>
                </a:ext>
              </a:extLst>
            </p:cNvPr>
            <p:cNvSpPr/>
            <p:nvPr/>
          </p:nvSpPr>
          <p:spPr>
            <a:xfrm>
              <a:off x="7822713" y="4173404"/>
              <a:ext cx="1487016" cy="664066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latin typeface="Segoe UI Symbol" panose="020B0502040204020203" pitchFamily="34" charset="0"/>
                  <a:ea typeface="Segoe UI Symbol" panose="020B0502040204020203" pitchFamily="34" charset="0"/>
                </a:rPr>
                <a:t>Bracjes</a:t>
              </a:r>
              <a:r>
                <a:rPr lang="en-US" dirty="0">
                  <a:latin typeface="Segoe UI Symbol" panose="020B0502040204020203" pitchFamily="34" charset="0"/>
                  <a:ea typeface="Segoe UI Symbol" panose="020B0502040204020203" pitchFamily="34" charset="0"/>
                </a:rPr>
                <a:t> </a:t>
              </a:r>
              <a:r>
                <a:rPr lang="en-US" dirty="0" err="1">
                  <a:latin typeface="Segoe UI Symbol" panose="020B0502040204020203" pitchFamily="34" charset="0"/>
                  <a:ea typeface="Segoe UI Symbol" panose="020B0502040204020203" pitchFamily="34" charset="0"/>
                </a:rPr>
                <a:t>Cpvered</a:t>
              </a:r>
              <a:endParaRPr lang="en-US" dirty="0">
                <a:latin typeface="Segoe UI Symbol" panose="020B0502040204020203" pitchFamily="34" charset="0"/>
                <a:ea typeface="Segoe UI Symbol" panose="020B0502040204020203" pitchFamily="34" charset="0"/>
              </a:endParaRPr>
            </a:p>
          </p:txBody>
        </p:sp>
        <p:sp>
          <p:nvSpPr>
            <p:cNvPr id="23" name="Rounded Rectangle 22">
              <a:extLst>
                <a:ext uri="{FF2B5EF4-FFF2-40B4-BE49-F238E27FC236}">
                  <a16:creationId xmlns:a16="http://schemas.microsoft.com/office/drawing/2014/main" id="{7595F108-3187-D842-A985-BAB4268EE0D6}"/>
                </a:ext>
              </a:extLst>
            </p:cNvPr>
            <p:cNvSpPr/>
            <p:nvPr/>
          </p:nvSpPr>
          <p:spPr>
            <a:xfrm>
              <a:off x="7975113" y="4325804"/>
              <a:ext cx="1487016" cy="664066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latin typeface="Segoe UI Symbol" panose="020B0502040204020203" pitchFamily="34" charset="0"/>
                  <a:ea typeface="Segoe UI Symbol" panose="020B0502040204020203" pitchFamily="34" charset="0"/>
                </a:rPr>
                <a:t>Bracjes</a:t>
              </a:r>
              <a:r>
                <a:rPr lang="en-US" dirty="0">
                  <a:latin typeface="Segoe UI Symbol" panose="020B0502040204020203" pitchFamily="34" charset="0"/>
                  <a:ea typeface="Segoe UI Symbol" panose="020B0502040204020203" pitchFamily="34" charset="0"/>
                </a:rPr>
                <a:t> </a:t>
              </a:r>
              <a:r>
                <a:rPr lang="en-US" dirty="0" err="1">
                  <a:latin typeface="Segoe UI Symbol" panose="020B0502040204020203" pitchFamily="34" charset="0"/>
                  <a:ea typeface="Segoe UI Symbol" panose="020B0502040204020203" pitchFamily="34" charset="0"/>
                </a:rPr>
                <a:t>Cpvered</a:t>
              </a:r>
              <a:endParaRPr lang="en-US" dirty="0">
                <a:latin typeface="Segoe UI Symbol" panose="020B0502040204020203" pitchFamily="34" charset="0"/>
                <a:ea typeface="Segoe UI Symbol" panose="020B0502040204020203" pitchFamily="34" charset="0"/>
              </a:endParaRPr>
            </a:p>
          </p:txBody>
        </p:sp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8D5E76B5-5556-3C41-AC7F-C30EED3BA96A}"/>
                </a:ext>
              </a:extLst>
            </p:cNvPr>
            <p:cNvSpPr/>
            <p:nvPr/>
          </p:nvSpPr>
          <p:spPr>
            <a:xfrm>
              <a:off x="8127513" y="4478204"/>
              <a:ext cx="1487016" cy="664066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latin typeface="Segoe UI Symbol" panose="020B0502040204020203" pitchFamily="34" charset="0"/>
                  <a:ea typeface="Segoe UI Symbol" panose="020B0502040204020203" pitchFamily="34" charset="0"/>
                </a:rPr>
                <a:t>Bracjes</a:t>
              </a:r>
              <a:r>
                <a:rPr lang="en-US" dirty="0">
                  <a:latin typeface="Segoe UI Symbol" panose="020B0502040204020203" pitchFamily="34" charset="0"/>
                  <a:ea typeface="Segoe UI Symbol" panose="020B0502040204020203" pitchFamily="34" charset="0"/>
                </a:rPr>
                <a:t> </a:t>
              </a:r>
              <a:r>
                <a:rPr lang="en-US" dirty="0" err="1">
                  <a:latin typeface="Segoe UI Symbol" panose="020B0502040204020203" pitchFamily="34" charset="0"/>
                  <a:ea typeface="Segoe UI Symbol" panose="020B0502040204020203" pitchFamily="34" charset="0"/>
                </a:rPr>
                <a:t>Cpvered</a:t>
              </a:r>
              <a:endParaRPr lang="en-US" dirty="0">
                <a:latin typeface="Segoe UI Symbol" panose="020B0502040204020203" pitchFamily="34" charset="0"/>
                <a:ea typeface="Segoe UI Symbol" panose="020B0502040204020203" pitchFamily="34" charset="0"/>
              </a:endParaRPr>
            </a:p>
          </p:txBody>
        </p:sp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76716151-C3D9-9E40-9DAC-FF839F74E703}"/>
                </a:ext>
              </a:extLst>
            </p:cNvPr>
            <p:cNvSpPr/>
            <p:nvPr/>
          </p:nvSpPr>
          <p:spPr>
            <a:xfrm>
              <a:off x="8279913" y="4630604"/>
              <a:ext cx="1487016" cy="664066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Segoe UI Symbol" panose="020B0502040204020203" pitchFamily="34" charset="0"/>
                <a:ea typeface="Segoe UI Symbol" panose="020B0502040204020203" pitchFamily="34" charset="0"/>
              </a:endParaRPr>
            </a:p>
          </p:txBody>
        </p:sp>
      </p:grpSp>
      <p:sp>
        <p:nvSpPr>
          <p:cNvPr id="90" name="Rounded Rectangle 89">
            <a:extLst>
              <a:ext uri="{FF2B5EF4-FFF2-40B4-BE49-F238E27FC236}">
                <a16:creationId xmlns:a16="http://schemas.microsoft.com/office/drawing/2014/main" id="{C1E8A316-B34E-4F47-BBE5-4823114CE8C0}"/>
              </a:ext>
            </a:extLst>
          </p:cNvPr>
          <p:cNvSpPr/>
          <p:nvPr/>
        </p:nvSpPr>
        <p:spPr>
          <a:xfrm>
            <a:off x="6966451" y="2770648"/>
            <a:ext cx="1030013" cy="462455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Inconsolata" pitchFamily="49" charset="77"/>
                <a:ea typeface="Segoe UI Symbol" panose="020B0502040204020203" pitchFamily="34" charset="0"/>
              </a:rPr>
              <a:t>&lt;a</a:t>
            </a:r>
            <a:r>
              <a:rPr lang="en-US" sz="1400" u="sng" dirty="0">
                <a:solidFill>
                  <a:schemeClr val="accent2"/>
                </a:solidFill>
                <a:latin typeface="Inconsolata" pitchFamily="49" charset="77"/>
                <a:ea typeface="Segoe UI Symbol" panose="020B0502040204020203" pitchFamily="34" charset="0"/>
              </a:rPr>
              <a:t>a</a:t>
            </a:r>
            <a:r>
              <a:rPr lang="en-US" sz="1400" dirty="0">
                <a:latin typeface="Inconsolata" pitchFamily="49" charset="77"/>
                <a:ea typeface="Segoe UI Symbol" panose="020B0502040204020203" pitchFamily="34" charset="0"/>
              </a:rPr>
              <a:t>&gt;b&lt;/a&gt;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AC94F33-BDBC-B84D-9D4C-64BB2D5E39A9}"/>
              </a:ext>
            </a:extLst>
          </p:cNvPr>
          <p:cNvSpPr/>
          <p:nvPr/>
        </p:nvSpPr>
        <p:spPr>
          <a:xfrm>
            <a:off x="9010493" y="2600526"/>
            <a:ext cx="1380673" cy="87979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>
                <a:latin typeface="Inconsolata" pitchFamily="49" charset="77"/>
              </a:rPr>
              <a:t>$ </a:t>
            </a:r>
            <a:r>
              <a:rPr lang="en-US" sz="1400" dirty="0" err="1">
                <a:latin typeface="Inconsolata" pitchFamily="49" charset="77"/>
              </a:rPr>
              <a:t>xmllint</a:t>
            </a:r>
            <a:endParaRPr lang="en-US" sz="1400" dirty="0">
              <a:latin typeface="Inconsolata" pitchFamily="49" charset="77"/>
            </a:endParaRPr>
          </a:p>
        </p:txBody>
      </p:sp>
      <p:sp>
        <p:nvSpPr>
          <p:cNvPr id="48" name="Rounded Rectangular Callout 47">
            <a:extLst>
              <a:ext uri="{FF2B5EF4-FFF2-40B4-BE49-F238E27FC236}">
                <a16:creationId xmlns:a16="http://schemas.microsoft.com/office/drawing/2014/main" id="{1DA04C35-0AAA-904E-83DE-F3ACF31AA6D2}"/>
              </a:ext>
            </a:extLst>
          </p:cNvPr>
          <p:cNvSpPr/>
          <p:nvPr/>
        </p:nvSpPr>
        <p:spPr>
          <a:xfrm>
            <a:off x="9744276" y="3480316"/>
            <a:ext cx="2291117" cy="1909025"/>
          </a:xfrm>
          <a:prstGeom prst="wedgeRoundRectCallout">
            <a:avLst>
              <a:gd name="adj1" fmla="val -36539"/>
              <a:gd name="adj2" fmla="val -68329"/>
              <a:gd name="adj3" fmla="val 16667"/>
            </a:avLst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BE1A1DD-ADFC-3643-9191-49BC1117B54A}"/>
              </a:ext>
            </a:extLst>
          </p:cNvPr>
          <p:cNvSpPr/>
          <p:nvPr/>
        </p:nvSpPr>
        <p:spPr>
          <a:xfrm>
            <a:off x="10390501" y="3580825"/>
            <a:ext cx="1486270" cy="31382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200" dirty="0" err="1">
                <a:latin typeface="Inconsolata" pitchFamily="49" charset="77"/>
              </a:rPr>
              <a:t>tags_match</a:t>
            </a:r>
            <a:r>
              <a:rPr lang="en-US" sz="1200" dirty="0">
                <a:latin typeface="Inconsolata" pitchFamily="49" charset="77"/>
              </a:rPr>
              <a:t>(</a:t>
            </a:r>
            <a:r>
              <a:rPr lang="en-US" sz="1200" i="1" dirty="0">
                <a:latin typeface="Inconsolata" pitchFamily="49" charset="77"/>
              </a:rPr>
              <a:t>input</a:t>
            </a:r>
            <a:r>
              <a:rPr lang="en-US" sz="1200" dirty="0">
                <a:latin typeface="Inconsolata" pitchFamily="49" charset="77"/>
              </a:rPr>
              <a:t>)</a:t>
            </a:r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466FA8E4-B048-354A-8B3E-AD611E574C0C}"/>
              </a:ext>
            </a:extLst>
          </p:cNvPr>
          <p:cNvSpPr/>
          <p:nvPr/>
        </p:nvSpPr>
        <p:spPr>
          <a:xfrm>
            <a:off x="10115508" y="4270830"/>
            <a:ext cx="1021406" cy="31382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200" i="1" dirty="0">
                <a:latin typeface="Inconsolata" pitchFamily="49" charset="77"/>
              </a:rPr>
              <a:t>tag </a:t>
            </a:r>
            <a:r>
              <a:rPr lang="en-US" sz="1200" dirty="0">
                <a:latin typeface="Inconsolata" pitchFamily="49" charset="77"/>
              </a:rPr>
              <a:t>== </a:t>
            </a:r>
            <a:r>
              <a:rPr lang="en-US" sz="1200" dirty="0">
                <a:solidFill>
                  <a:schemeClr val="accent5">
                    <a:lumMod val="75000"/>
                  </a:schemeClr>
                </a:solidFill>
                <a:latin typeface="Inconsolata" pitchFamily="49" charset="77"/>
              </a:rPr>
              <a:t>“a”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B031C55-64A1-7A46-BFCD-FD292E97AF07}"/>
              </a:ext>
            </a:extLst>
          </p:cNvPr>
          <p:cNvCxnSpPr>
            <a:stCxn id="6" idx="2"/>
            <a:endCxn id="51" idx="0"/>
          </p:cNvCxnSpPr>
          <p:nvPr/>
        </p:nvCxnSpPr>
        <p:spPr>
          <a:xfrm flipH="1">
            <a:off x="10626211" y="3894649"/>
            <a:ext cx="507425" cy="376181"/>
          </a:xfrm>
          <a:prstGeom prst="straightConnector1">
            <a:avLst/>
          </a:prstGeom>
          <a:ln w="19050">
            <a:tailEnd type="triangle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CDCB9A14-B0F0-AB4D-ACF3-19E5037B513E}"/>
              </a:ext>
            </a:extLst>
          </p:cNvPr>
          <p:cNvSpPr/>
          <p:nvPr/>
        </p:nvSpPr>
        <p:spPr>
          <a:xfrm>
            <a:off x="10566773" y="4904463"/>
            <a:ext cx="1021406" cy="31382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200" i="1" dirty="0">
                <a:latin typeface="Inconsolata" pitchFamily="49" charset="77"/>
              </a:rPr>
              <a:t>tag </a:t>
            </a:r>
            <a:r>
              <a:rPr lang="en-US" sz="1200" dirty="0">
                <a:latin typeface="Inconsolata" pitchFamily="49" charset="77"/>
              </a:rPr>
              <a:t>== </a:t>
            </a:r>
            <a:r>
              <a:rPr lang="en-US" sz="1200" dirty="0">
                <a:solidFill>
                  <a:schemeClr val="accent5">
                    <a:lumMod val="75000"/>
                  </a:schemeClr>
                </a:solidFill>
                <a:latin typeface="Inconsolata" pitchFamily="49" charset="77"/>
              </a:rPr>
              <a:t>“b”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A025DC1E-5F09-DF48-B20E-1D3BE1816B9E}"/>
              </a:ext>
            </a:extLst>
          </p:cNvPr>
          <p:cNvCxnSpPr>
            <a:cxnSpLocks/>
            <a:stCxn id="6" idx="2"/>
            <a:endCxn id="66" idx="0"/>
          </p:cNvCxnSpPr>
          <p:nvPr/>
        </p:nvCxnSpPr>
        <p:spPr>
          <a:xfrm>
            <a:off x="11133636" y="3894649"/>
            <a:ext cx="529931" cy="376181"/>
          </a:xfrm>
          <a:prstGeom prst="straightConnector1">
            <a:avLst/>
          </a:prstGeom>
          <a:ln w="19050">
            <a:tailEnd type="triangle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274E85C7-2AB4-4949-9865-6500466D0FE0}"/>
              </a:ext>
            </a:extLst>
          </p:cNvPr>
          <p:cNvCxnSpPr>
            <a:cxnSpLocks/>
            <a:stCxn id="51" idx="2"/>
            <a:endCxn id="54" idx="0"/>
          </p:cNvCxnSpPr>
          <p:nvPr/>
        </p:nvCxnSpPr>
        <p:spPr>
          <a:xfrm>
            <a:off x="10626211" y="4584654"/>
            <a:ext cx="451265" cy="319809"/>
          </a:xfrm>
          <a:prstGeom prst="straightConnector1">
            <a:avLst/>
          </a:prstGeom>
          <a:ln w="19050">
            <a:tailEnd type="triangle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9808B79C-1D41-3841-A427-741445701C99}"/>
              </a:ext>
            </a:extLst>
          </p:cNvPr>
          <p:cNvCxnSpPr>
            <a:cxnSpLocks/>
            <a:stCxn id="51" idx="2"/>
            <a:endCxn id="68" idx="0"/>
          </p:cNvCxnSpPr>
          <p:nvPr/>
        </p:nvCxnSpPr>
        <p:spPr>
          <a:xfrm flipH="1">
            <a:off x="10109345" y="4584654"/>
            <a:ext cx="516866" cy="319809"/>
          </a:xfrm>
          <a:prstGeom prst="straightConnector1">
            <a:avLst/>
          </a:prstGeom>
          <a:ln w="19050">
            <a:tailEnd type="triangle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Rounded Rectangle 65">
            <a:extLst>
              <a:ext uri="{FF2B5EF4-FFF2-40B4-BE49-F238E27FC236}">
                <a16:creationId xmlns:a16="http://schemas.microsoft.com/office/drawing/2014/main" id="{F27FCD7B-4BD6-A142-A092-D07CA7296B0D}"/>
              </a:ext>
            </a:extLst>
          </p:cNvPr>
          <p:cNvSpPr/>
          <p:nvPr/>
        </p:nvSpPr>
        <p:spPr>
          <a:xfrm>
            <a:off x="11412331" y="4270830"/>
            <a:ext cx="502471" cy="313824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200" dirty="0">
                <a:latin typeface="Inconsolata" pitchFamily="49" charset="77"/>
              </a:rPr>
              <a:t>...</a:t>
            </a:r>
            <a:endParaRPr lang="en-US" sz="1200" dirty="0">
              <a:solidFill>
                <a:schemeClr val="accent6"/>
              </a:solidFill>
              <a:latin typeface="Inconsolata" pitchFamily="49" charset="77"/>
            </a:endParaRPr>
          </a:p>
        </p:txBody>
      </p:sp>
      <p:sp>
        <p:nvSpPr>
          <p:cNvPr id="68" name="Rounded Rectangle 67">
            <a:extLst>
              <a:ext uri="{FF2B5EF4-FFF2-40B4-BE49-F238E27FC236}">
                <a16:creationId xmlns:a16="http://schemas.microsoft.com/office/drawing/2014/main" id="{E9E418DD-458D-0B4C-AB86-05BBF648C2A8}"/>
              </a:ext>
            </a:extLst>
          </p:cNvPr>
          <p:cNvSpPr/>
          <p:nvPr/>
        </p:nvSpPr>
        <p:spPr>
          <a:xfrm>
            <a:off x="9858109" y="4904463"/>
            <a:ext cx="502471" cy="313824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200" dirty="0">
                <a:latin typeface="Inconsolata" pitchFamily="49" charset="77"/>
              </a:rPr>
              <a:t>...</a:t>
            </a:r>
            <a:endParaRPr lang="en-US" sz="1200" dirty="0">
              <a:solidFill>
                <a:schemeClr val="accent6"/>
              </a:solidFill>
              <a:latin typeface="Inconsolata" pitchFamily="49" charset="77"/>
            </a:endParaRP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C9CF121-2674-AD41-8A32-1D134A1D6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84A6F-723A-7245-9DC7-D82FDBAE027C}" type="slidenum">
              <a:rPr lang="en-US" smtClean="0"/>
              <a:t>40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F0AECB-BF3F-9144-8CCB-E7FDF18019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Caroline Lemieux --- Expanding the Reach of Fuzzing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87C4B0-897E-1F4B-9948-8D5CAE829B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502E0-949B-AF47-A3DC-FF72D16D7DD0}" type="datetime1">
              <a:rPr lang="en-US" smtClean="0"/>
              <a:t>4/21/23</a:t>
            </a:fld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88B09D7-E0C9-9643-80D4-86FAB8099AE4}"/>
              </a:ext>
            </a:extLst>
          </p:cNvPr>
          <p:cNvSpPr txBox="1"/>
          <p:nvPr/>
        </p:nvSpPr>
        <p:spPr>
          <a:xfrm>
            <a:off x="10644086" y="3845415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accent6"/>
                </a:solidFill>
                <a:latin typeface="Inconsolata" pitchFamily="49" charset="77"/>
              </a:rPr>
              <a:t>T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7D940C86-E558-6947-9205-E6A86EE3B5B3}"/>
              </a:ext>
            </a:extLst>
          </p:cNvPr>
          <p:cNvSpPr txBox="1"/>
          <p:nvPr/>
        </p:nvSpPr>
        <p:spPr>
          <a:xfrm>
            <a:off x="10168285" y="4512513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accent6"/>
                </a:solidFill>
                <a:latin typeface="Inconsolata" pitchFamily="49" charset="77"/>
              </a:rPr>
              <a:t>T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C0F69C9F-BC22-504B-B4AA-742C76F0B269}"/>
              </a:ext>
            </a:extLst>
          </p:cNvPr>
          <p:cNvSpPr txBox="1"/>
          <p:nvPr/>
        </p:nvSpPr>
        <p:spPr>
          <a:xfrm>
            <a:off x="11321984" y="3841565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accent2"/>
                </a:solidFill>
                <a:latin typeface="Inconsolata" pitchFamily="49" charset="77"/>
              </a:rPr>
              <a:t>F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676DE958-AD3D-E74D-8790-04665E3A4203}"/>
              </a:ext>
            </a:extLst>
          </p:cNvPr>
          <p:cNvSpPr txBox="1"/>
          <p:nvPr/>
        </p:nvSpPr>
        <p:spPr>
          <a:xfrm>
            <a:off x="10825751" y="4518879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accent2"/>
                </a:solidFill>
                <a:latin typeface="Inconsolata" pitchFamily="49" charset="77"/>
              </a:rPr>
              <a:t>F</a:t>
            </a:r>
          </a:p>
        </p:txBody>
      </p:sp>
      <p:sp>
        <p:nvSpPr>
          <p:cNvPr id="60" name="Rounded Rectangle 59">
            <a:extLst>
              <a:ext uri="{FF2B5EF4-FFF2-40B4-BE49-F238E27FC236}">
                <a16:creationId xmlns:a16="http://schemas.microsoft.com/office/drawing/2014/main" id="{73085D7A-F51C-664A-A1AC-64E5EDAA037A}"/>
              </a:ext>
            </a:extLst>
          </p:cNvPr>
          <p:cNvSpPr/>
          <p:nvPr/>
        </p:nvSpPr>
        <p:spPr>
          <a:xfrm>
            <a:off x="7634238" y="4583299"/>
            <a:ext cx="1206065" cy="18262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900" dirty="0" err="1">
                <a:latin typeface="Inconsolata" pitchFamily="49" charset="77"/>
              </a:rPr>
              <a:t>tags_match</a:t>
            </a:r>
            <a:r>
              <a:rPr lang="en-US" sz="900" dirty="0">
                <a:latin typeface="Inconsolata" pitchFamily="49" charset="77"/>
              </a:rPr>
              <a:t>(</a:t>
            </a:r>
            <a:r>
              <a:rPr lang="en-US" sz="900" i="1" dirty="0">
                <a:latin typeface="Inconsolata" pitchFamily="49" charset="77"/>
              </a:rPr>
              <a:t>input</a:t>
            </a:r>
            <a:r>
              <a:rPr lang="en-US" sz="900" dirty="0">
                <a:latin typeface="Inconsolata" pitchFamily="49" charset="77"/>
              </a:rPr>
              <a:t>)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6DA1E8A8-8111-BF40-A3AF-6D8041924082}"/>
              </a:ext>
            </a:extLst>
          </p:cNvPr>
          <p:cNvSpPr txBox="1"/>
          <p:nvPr/>
        </p:nvSpPr>
        <p:spPr>
          <a:xfrm>
            <a:off x="8799035" y="4497290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accent2"/>
                </a:solidFill>
                <a:latin typeface="Inconsolata" pitchFamily="49" charset="77"/>
              </a:rPr>
              <a:t>F</a:t>
            </a:r>
          </a:p>
        </p:txBody>
      </p:sp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EC5BF7D3-06A3-DD42-925B-15FF267AA3C3}"/>
              </a:ext>
            </a:extLst>
          </p:cNvPr>
          <p:cNvSpPr/>
          <p:nvPr/>
        </p:nvSpPr>
        <p:spPr>
          <a:xfrm>
            <a:off x="7639291" y="4804211"/>
            <a:ext cx="1206065" cy="19396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900" dirty="0" err="1">
                <a:latin typeface="Inconsolata" pitchFamily="49" charset="77"/>
              </a:rPr>
              <a:t>is_recoverable</a:t>
            </a:r>
            <a:r>
              <a:rPr lang="en-US" sz="900" dirty="0">
                <a:latin typeface="Inconsolata" pitchFamily="49" charset="77"/>
              </a:rPr>
              <a:t>(err)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96EC156-D5EF-E04E-8093-202580942C2E}"/>
              </a:ext>
            </a:extLst>
          </p:cNvPr>
          <p:cNvSpPr txBox="1"/>
          <p:nvPr/>
        </p:nvSpPr>
        <p:spPr>
          <a:xfrm>
            <a:off x="8797650" y="4713875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accent6"/>
                </a:solidFill>
                <a:latin typeface="Inconsolata" pitchFamily="49" charset="77"/>
              </a:rPr>
              <a:t>T</a:t>
            </a:r>
          </a:p>
        </p:txBody>
      </p:sp>
      <p:sp>
        <p:nvSpPr>
          <p:cNvPr id="69" name="Rounded Rectangle 68">
            <a:extLst>
              <a:ext uri="{FF2B5EF4-FFF2-40B4-BE49-F238E27FC236}">
                <a16:creationId xmlns:a16="http://schemas.microsoft.com/office/drawing/2014/main" id="{10CC00E2-E6B3-A444-B150-EF293077087E}"/>
              </a:ext>
            </a:extLst>
          </p:cNvPr>
          <p:cNvSpPr/>
          <p:nvPr/>
        </p:nvSpPr>
        <p:spPr>
          <a:xfrm>
            <a:off x="8102559" y="4975725"/>
            <a:ext cx="498991" cy="15340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Inconsolata" pitchFamily="49" charset="77"/>
              </a:rPr>
              <a:t>...</a:t>
            </a:r>
            <a:endParaRPr lang="en-US" sz="900" dirty="0">
              <a:solidFill>
                <a:schemeClr val="bg1"/>
              </a:solidFill>
              <a:latin typeface="Inconsolata" pitchFamily="49" charset="7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072DAD32-9867-2F49-AB00-534906B41061}"/>
              </a:ext>
            </a:extLst>
          </p:cNvPr>
          <p:cNvSpPr txBox="1"/>
          <p:nvPr/>
        </p:nvSpPr>
        <p:spPr>
          <a:xfrm>
            <a:off x="3838938" y="1325948"/>
            <a:ext cx="47407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AFL, </a:t>
            </a:r>
            <a:r>
              <a:rPr lang="en-US" sz="3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libFuzzer</a:t>
            </a:r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, </a:t>
            </a:r>
            <a:r>
              <a:rPr lang="en-US" sz="3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honggfuzz</a:t>
            </a:r>
            <a:endParaRPr lang="en-US" sz="3200" dirty="0">
              <a:solidFill>
                <a:schemeClr val="tx1">
                  <a:lumMod val="50000"/>
                  <a:lumOff val="50000"/>
                </a:schemeClr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62098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56DBDE74-9B1F-3342-8785-31E3217C29A5}"/>
              </a:ext>
            </a:extLst>
          </p:cNvPr>
          <p:cNvSpPr/>
          <p:nvPr/>
        </p:nvSpPr>
        <p:spPr>
          <a:xfrm>
            <a:off x="1572532" y="2031283"/>
            <a:ext cx="1030013" cy="462455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Inconsolata" pitchFamily="49" charset="77"/>
                <a:ea typeface="Segoe UI Symbol" panose="020B0502040204020203" pitchFamily="34" charset="0"/>
              </a:rPr>
              <a:t>&lt;a</a:t>
            </a:r>
            <a:r>
              <a:rPr lang="en-US" sz="1400" u="sng" dirty="0">
                <a:solidFill>
                  <a:schemeClr val="accent2"/>
                </a:solidFill>
                <a:latin typeface="Inconsolata" pitchFamily="49" charset="77"/>
                <a:ea typeface="Segoe UI Symbol" panose="020B0502040204020203" pitchFamily="34" charset="0"/>
              </a:rPr>
              <a:t>a</a:t>
            </a:r>
            <a:r>
              <a:rPr lang="en-US" sz="1400" dirty="0">
                <a:latin typeface="Inconsolata" pitchFamily="49" charset="77"/>
                <a:ea typeface="Segoe UI Symbol" panose="020B0502040204020203" pitchFamily="34" charset="0"/>
              </a:rPr>
              <a:t>&gt;b&lt;/a&gt;</a:t>
            </a:r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8940001B-FE3F-C340-A41E-3584F11D211D}"/>
              </a:ext>
            </a:extLst>
          </p:cNvPr>
          <p:cNvSpPr/>
          <p:nvPr/>
        </p:nvSpPr>
        <p:spPr>
          <a:xfrm>
            <a:off x="1690838" y="2201048"/>
            <a:ext cx="1030013" cy="462455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Inconsolata" pitchFamily="49" charset="77"/>
                <a:ea typeface="Segoe UI Symbol" panose="020B0502040204020203" pitchFamily="34" charset="0"/>
              </a:rPr>
              <a:t>&lt;a</a:t>
            </a:r>
            <a:r>
              <a:rPr lang="en-US" sz="1400" u="sng" dirty="0">
                <a:solidFill>
                  <a:schemeClr val="accent2"/>
                </a:solidFill>
                <a:latin typeface="Inconsolata" pitchFamily="49" charset="77"/>
                <a:ea typeface="Segoe UI Symbol" panose="020B0502040204020203" pitchFamily="34" charset="0"/>
              </a:rPr>
              <a:t>a</a:t>
            </a:r>
            <a:r>
              <a:rPr lang="en-US" sz="1400" dirty="0">
                <a:latin typeface="Inconsolata" pitchFamily="49" charset="77"/>
                <a:ea typeface="Segoe UI Symbol" panose="020B0502040204020203" pitchFamily="34" charset="0"/>
              </a:rPr>
              <a:t>&gt;b&lt;/a&gt;</a:t>
            </a:r>
          </a:p>
        </p:txBody>
      </p:sp>
      <p:sp>
        <p:nvSpPr>
          <p:cNvPr id="132" name="Title 1">
            <a:extLst>
              <a:ext uri="{FF2B5EF4-FFF2-40B4-BE49-F238E27FC236}">
                <a16:creationId xmlns:a16="http://schemas.microsoft.com/office/drawing/2014/main" id="{321B62D9-5D09-FE42-A685-FD53440B96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425" y="365125"/>
            <a:ext cx="10854813" cy="1325563"/>
          </a:xfrm>
        </p:spPr>
        <p:txBody>
          <a:bodyPr/>
          <a:lstStyle/>
          <a:p>
            <a:r>
              <a:rPr lang="en-US" dirty="0"/>
              <a:t>Coverage-Guided Fuzzing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FCB2193B-6A44-B149-ADDA-21CC8E9B5C7B}"/>
              </a:ext>
            </a:extLst>
          </p:cNvPr>
          <p:cNvSpPr/>
          <p:nvPr/>
        </p:nvSpPr>
        <p:spPr>
          <a:xfrm>
            <a:off x="3323932" y="4442008"/>
            <a:ext cx="1030013" cy="462455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Inconsolata" pitchFamily="49" charset="77"/>
                <a:ea typeface="Segoe UI Symbol" panose="020B0502040204020203" pitchFamily="34" charset="0"/>
              </a:rPr>
              <a:t>&lt;a</a:t>
            </a:r>
            <a:r>
              <a:rPr lang="en-US" sz="1400" u="sng" dirty="0">
                <a:solidFill>
                  <a:schemeClr val="accent2"/>
                </a:solidFill>
                <a:latin typeface="Inconsolata" pitchFamily="49" charset="77"/>
                <a:ea typeface="Segoe UI Symbol" panose="020B0502040204020203" pitchFamily="34" charset="0"/>
              </a:rPr>
              <a:t>a</a:t>
            </a:r>
            <a:r>
              <a:rPr lang="en-US" sz="1400" dirty="0">
                <a:latin typeface="Inconsolata" pitchFamily="49" charset="77"/>
                <a:ea typeface="Segoe UI Symbol" panose="020B0502040204020203" pitchFamily="34" charset="0"/>
              </a:rPr>
              <a:t>&gt;b&lt;/a&gt;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560EC973-B98A-834E-9371-B29CD15A1432}"/>
              </a:ext>
            </a:extLst>
          </p:cNvPr>
          <p:cNvSpPr/>
          <p:nvPr/>
        </p:nvSpPr>
        <p:spPr>
          <a:xfrm>
            <a:off x="3442238" y="4611773"/>
            <a:ext cx="1030013" cy="462455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Inconsolata" pitchFamily="49" charset="77"/>
                <a:ea typeface="Segoe UI Symbol" panose="020B0502040204020203" pitchFamily="34" charset="0"/>
              </a:rPr>
              <a:t>&lt;a</a:t>
            </a:r>
            <a:r>
              <a:rPr lang="en-US" sz="1400" u="sng" dirty="0">
                <a:solidFill>
                  <a:schemeClr val="accent2"/>
                </a:solidFill>
                <a:latin typeface="Inconsolata" pitchFamily="49" charset="77"/>
                <a:ea typeface="Segoe UI Symbol" panose="020B0502040204020203" pitchFamily="34" charset="0"/>
              </a:rPr>
              <a:t>a</a:t>
            </a:r>
            <a:r>
              <a:rPr lang="en-US" sz="1400" dirty="0">
                <a:latin typeface="Inconsolata" pitchFamily="49" charset="77"/>
                <a:ea typeface="Segoe UI Symbol" panose="020B0502040204020203" pitchFamily="34" charset="0"/>
              </a:rPr>
              <a:t>&gt;b&lt;/a&gt;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E040577-0FF8-3E48-835C-A48516A248C8}"/>
              </a:ext>
            </a:extLst>
          </p:cNvPr>
          <p:cNvCxnSpPr>
            <a:cxnSpLocks/>
            <a:endCxn id="28" idx="3"/>
          </p:cNvCxnSpPr>
          <p:nvPr/>
        </p:nvCxnSpPr>
        <p:spPr>
          <a:xfrm flipH="1">
            <a:off x="4472251" y="4841834"/>
            <a:ext cx="3114263" cy="1167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E31123D6-436B-BB4C-8072-B74683A542BA}"/>
              </a:ext>
            </a:extLst>
          </p:cNvPr>
          <p:cNvSpPr/>
          <p:nvPr/>
        </p:nvSpPr>
        <p:spPr>
          <a:xfrm>
            <a:off x="4620592" y="4492081"/>
            <a:ext cx="24116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New Branch Covered?</a:t>
            </a:r>
          </a:p>
        </p:txBody>
      </p:sp>
      <p:cxnSp>
        <p:nvCxnSpPr>
          <p:cNvPr id="40" name="Elbow Connector 39">
            <a:extLst>
              <a:ext uri="{FF2B5EF4-FFF2-40B4-BE49-F238E27FC236}">
                <a16:creationId xmlns:a16="http://schemas.microsoft.com/office/drawing/2014/main" id="{14BBF7AE-7A01-DE4F-8106-6B17B55EEE80}"/>
              </a:ext>
            </a:extLst>
          </p:cNvPr>
          <p:cNvCxnSpPr>
            <a:cxnSpLocks/>
          </p:cNvCxnSpPr>
          <p:nvPr/>
        </p:nvCxnSpPr>
        <p:spPr>
          <a:xfrm rot="10800000">
            <a:off x="2743480" y="3225921"/>
            <a:ext cx="698758" cy="1617080"/>
          </a:xfrm>
          <a:prstGeom prst="bentConnector2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AC94E951-BC21-9842-AF4B-B480F5CC0FF1}"/>
              </a:ext>
            </a:extLst>
          </p:cNvPr>
          <p:cNvSpPr/>
          <p:nvPr/>
        </p:nvSpPr>
        <p:spPr>
          <a:xfrm>
            <a:off x="2124202" y="3863731"/>
            <a:ext cx="6289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save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89B7C5B-A9FB-5145-B7E1-BC81ECC233F5}"/>
              </a:ext>
            </a:extLst>
          </p:cNvPr>
          <p:cNvCxnSpPr>
            <a:cxnSpLocks/>
          </p:cNvCxnSpPr>
          <p:nvPr/>
        </p:nvCxnSpPr>
        <p:spPr>
          <a:xfrm>
            <a:off x="865343" y="2942596"/>
            <a:ext cx="800181" cy="1"/>
          </a:xfrm>
          <a:prstGeom prst="straightConnector1">
            <a:avLst/>
          </a:prstGeom>
          <a:ln w="317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3A82263B-5490-BE49-A64D-D3186D8E79EE}"/>
              </a:ext>
            </a:extLst>
          </p:cNvPr>
          <p:cNvSpPr/>
          <p:nvPr/>
        </p:nvSpPr>
        <p:spPr>
          <a:xfrm>
            <a:off x="904017" y="2558971"/>
            <a:ext cx="7393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Initial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10D73CDE-04E2-5E4A-A679-5E89D68DA59B}"/>
              </a:ext>
            </a:extLst>
          </p:cNvPr>
          <p:cNvSpPr/>
          <p:nvPr/>
        </p:nvSpPr>
        <p:spPr>
          <a:xfrm>
            <a:off x="1771273" y="2306266"/>
            <a:ext cx="1030013" cy="462455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Input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39DF879E-9F17-F84E-A1A1-7EE92B66C2E5}"/>
              </a:ext>
            </a:extLst>
          </p:cNvPr>
          <p:cNvSpPr/>
          <p:nvPr/>
        </p:nvSpPr>
        <p:spPr>
          <a:xfrm>
            <a:off x="1923673" y="2458666"/>
            <a:ext cx="1030013" cy="462455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50800" dist="12700" dir="13500000" algn="b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Input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D9A54C10-C2DC-7D48-B4C9-F32A6FE075A4}"/>
              </a:ext>
            </a:extLst>
          </p:cNvPr>
          <p:cNvSpPr/>
          <p:nvPr/>
        </p:nvSpPr>
        <p:spPr>
          <a:xfrm>
            <a:off x="2076073" y="2611066"/>
            <a:ext cx="1030013" cy="462455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outerShdw blurRad="50800" dist="12700" dir="13500000" algn="b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Input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7B48E0C6-B968-1041-8D0C-18595CF6DBBA}"/>
              </a:ext>
            </a:extLst>
          </p:cNvPr>
          <p:cNvSpPr/>
          <p:nvPr/>
        </p:nvSpPr>
        <p:spPr>
          <a:xfrm>
            <a:off x="2228473" y="2763466"/>
            <a:ext cx="1030013" cy="462455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50800" dist="12700" dir="13500000" algn="b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Inconsolata" pitchFamily="49" charset="77"/>
                <a:ea typeface="Segoe UI Symbol" panose="020B0502040204020203" pitchFamily="34" charset="0"/>
              </a:rPr>
              <a:t>&lt;a&gt;b&lt;/a&gt;</a:t>
            </a:r>
          </a:p>
        </p:txBody>
      </p:sp>
      <p:sp>
        <p:nvSpPr>
          <p:cNvPr id="113" name="Rounded Rectangle 112">
            <a:extLst>
              <a:ext uri="{FF2B5EF4-FFF2-40B4-BE49-F238E27FC236}">
                <a16:creationId xmlns:a16="http://schemas.microsoft.com/office/drawing/2014/main" id="{FC8D3875-FAF0-AE4A-8700-45F9CD6DE39B}"/>
              </a:ext>
            </a:extLst>
          </p:cNvPr>
          <p:cNvSpPr/>
          <p:nvPr/>
        </p:nvSpPr>
        <p:spPr>
          <a:xfrm>
            <a:off x="4561770" y="2763465"/>
            <a:ext cx="1030013" cy="462455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Inconsolata" pitchFamily="49" charset="77"/>
                <a:ea typeface="Segoe UI Symbol" panose="020B0502040204020203" pitchFamily="34" charset="0"/>
              </a:rPr>
              <a:t>&lt;a&gt;b&lt;/a&gt;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504D290A-DCE6-F64D-87B7-4A81D183A1D0}"/>
              </a:ext>
            </a:extLst>
          </p:cNvPr>
          <p:cNvSpPr/>
          <p:nvPr/>
        </p:nvSpPr>
        <p:spPr>
          <a:xfrm>
            <a:off x="5697205" y="2671089"/>
            <a:ext cx="9058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mutate</a:t>
            </a:r>
          </a:p>
        </p:txBody>
      </p:sp>
      <p:sp>
        <p:nvSpPr>
          <p:cNvPr id="86" name="Rounded Rectangle 85">
            <a:extLst>
              <a:ext uri="{FF2B5EF4-FFF2-40B4-BE49-F238E27FC236}">
                <a16:creationId xmlns:a16="http://schemas.microsoft.com/office/drawing/2014/main" id="{54E14EAC-5232-FB4E-BAE2-97AE35AC5267}"/>
              </a:ext>
            </a:extLst>
          </p:cNvPr>
          <p:cNvSpPr/>
          <p:nvPr/>
        </p:nvSpPr>
        <p:spPr>
          <a:xfrm>
            <a:off x="6509251" y="2313448"/>
            <a:ext cx="1030013" cy="46245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Input</a:t>
            </a:r>
          </a:p>
        </p:txBody>
      </p:sp>
      <p:sp>
        <p:nvSpPr>
          <p:cNvPr id="88" name="Rounded Rectangle 87">
            <a:extLst>
              <a:ext uri="{FF2B5EF4-FFF2-40B4-BE49-F238E27FC236}">
                <a16:creationId xmlns:a16="http://schemas.microsoft.com/office/drawing/2014/main" id="{6615505A-4D0B-AD47-83EC-B118C4301BBB}"/>
              </a:ext>
            </a:extLst>
          </p:cNvPr>
          <p:cNvSpPr/>
          <p:nvPr/>
        </p:nvSpPr>
        <p:spPr>
          <a:xfrm>
            <a:off x="6661651" y="2465848"/>
            <a:ext cx="1030013" cy="462455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Input</a:t>
            </a:r>
          </a:p>
        </p:txBody>
      </p:sp>
      <p:sp>
        <p:nvSpPr>
          <p:cNvPr id="89" name="Rounded Rectangle 88">
            <a:extLst>
              <a:ext uri="{FF2B5EF4-FFF2-40B4-BE49-F238E27FC236}">
                <a16:creationId xmlns:a16="http://schemas.microsoft.com/office/drawing/2014/main" id="{AFFB58E7-702F-8C44-83F7-3D4796E82BE4}"/>
              </a:ext>
            </a:extLst>
          </p:cNvPr>
          <p:cNvSpPr/>
          <p:nvPr/>
        </p:nvSpPr>
        <p:spPr>
          <a:xfrm>
            <a:off x="6814051" y="2618248"/>
            <a:ext cx="1030013" cy="46245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Input</a:t>
            </a:r>
          </a:p>
        </p:txBody>
      </p:sp>
      <p:cxnSp>
        <p:nvCxnSpPr>
          <p:cNvPr id="111" name="!!arrow_mutate">
            <a:extLst>
              <a:ext uri="{FF2B5EF4-FFF2-40B4-BE49-F238E27FC236}">
                <a16:creationId xmlns:a16="http://schemas.microsoft.com/office/drawing/2014/main" id="{B18D3103-5EEE-0B4A-B052-CC0D10874876}"/>
              </a:ext>
            </a:extLst>
          </p:cNvPr>
          <p:cNvCxnSpPr>
            <a:cxnSpLocks/>
          </p:cNvCxnSpPr>
          <p:nvPr/>
        </p:nvCxnSpPr>
        <p:spPr>
          <a:xfrm>
            <a:off x="5642951" y="2994693"/>
            <a:ext cx="1220386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C8BCC2F-0F21-5844-8E7C-3A6EEFE5C616}"/>
              </a:ext>
            </a:extLst>
          </p:cNvPr>
          <p:cNvCxnSpPr>
            <a:cxnSpLocks/>
            <a:stCxn id="38" idx="3"/>
          </p:cNvCxnSpPr>
          <p:nvPr/>
        </p:nvCxnSpPr>
        <p:spPr>
          <a:xfrm flipV="1">
            <a:off x="3258486" y="2994693"/>
            <a:ext cx="1303284" cy="1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AB4885A7-0144-E448-A762-4409C98F3D93}"/>
              </a:ext>
            </a:extLst>
          </p:cNvPr>
          <p:cNvSpPr/>
          <p:nvPr/>
        </p:nvSpPr>
        <p:spPr>
          <a:xfrm>
            <a:off x="3624245" y="2657627"/>
            <a:ext cx="5998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pick</a:t>
            </a:r>
          </a:p>
        </p:txBody>
      </p:sp>
      <p:cxnSp>
        <p:nvCxnSpPr>
          <p:cNvPr id="107" name="!!arrow_execute">
            <a:extLst>
              <a:ext uri="{FF2B5EF4-FFF2-40B4-BE49-F238E27FC236}">
                <a16:creationId xmlns:a16="http://schemas.microsoft.com/office/drawing/2014/main" id="{F1399671-32BC-584D-859F-F8F99976202D}"/>
              </a:ext>
            </a:extLst>
          </p:cNvPr>
          <p:cNvCxnSpPr>
            <a:cxnSpLocks/>
          </p:cNvCxnSpPr>
          <p:nvPr/>
        </p:nvCxnSpPr>
        <p:spPr>
          <a:xfrm>
            <a:off x="8021808" y="2994693"/>
            <a:ext cx="963342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Rectangle 108">
            <a:extLst>
              <a:ext uri="{FF2B5EF4-FFF2-40B4-BE49-F238E27FC236}">
                <a16:creationId xmlns:a16="http://schemas.microsoft.com/office/drawing/2014/main" id="{61F22C5E-02DD-A34B-AB17-14865FA2C790}"/>
              </a:ext>
            </a:extLst>
          </p:cNvPr>
          <p:cNvSpPr/>
          <p:nvPr/>
        </p:nvSpPr>
        <p:spPr>
          <a:xfrm>
            <a:off x="8021808" y="2683831"/>
            <a:ext cx="9633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execute</a:t>
            </a:r>
          </a:p>
        </p:txBody>
      </p: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BE0F7B1B-95F3-A643-9A56-81FDA4DEE66D}"/>
              </a:ext>
            </a:extLst>
          </p:cNvPr>
          <p:cNvCxnSpPr>
            <a:cxnSpLocks/>
            <a:endCxn id="25" idx="3"/>
          </p:cNvCxnSpPr>
          <p:nvPr/>
        </p:nvCxnSpPr>
        <p:spPr>
          <a:xfrm rot="5400000">
            <a:off x="8659080" y="3909038"/>
            <a:ext cx="1347246" cy="518346"/>
          </a:xfrm>
          <a:prstGeom prst="bentConnector2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59B1818-E7E5-E649-A6DD-552805C9031F}"/>
              </a:ext>
            </a:extLst>
          </p:cNvPr>
          <p:cNvGrpSpPr/>
          <p:nvPr/>
        </p:nvGrpSpPr>
        <p:grpSpPr>
          <a:xfrm>
            <a:off x="7129314" y="4052601"/>
            <a:ext cx="1944216" cy="1121266"/>
            <a:chOff x="7822713" y="4173404"/>
            <a:chExt cx="1944216" cy="1121266"/>
          </a:xfrm>
        </p:grpSpPr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D09FE6FD-07CF-914D-A6B7-083F8D54F978}"/>
                </a:ext>
              </a:extLst>
            </p:cNvPr>
            <p:cNvSpPr/>
            <p:nvPr/>
          </p:nvSpPr>
          <p:spPr>
            <a:xfrm>
              <a:off x="7822713" y="4173404"/>
              <a:ext cx="1487016" cy="664066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latin typeface="Segoe UI Symbol" panose="020B0502040204020203" pitchFamily="34" charset="0"/>
                  <a:ea typeface="Segoe UI Symbol" panose="020B0502040204020203" pitchFamily="34" charset="0"/>
                </a:rPr>
                <a:t>Bracjes</a:t>
              </a:r>
              <a:r>
                <a:rPr lang="en-US" dirty="0">
                  <a:latin typeface="Segoe UI Symbol" panose="020B0502040204020203" pitchFamily="34" charset="0"/>
                  <a:ea typeface="Segoe UI Symbol" panose="020B0502040204020203" pitchFamily="34" charset="0"/>
                </a:rPr>
                <a:t> </a:t>
              </a:r>
              <a:r>
                <a:rPr lang="en-US" dirty="0" err="1">
                  <a:latin typeface="Segoe UI Symbol" panose="020B0502040204020203" pitchFamily="34" charset="0"/>
                  <a:ea typeface="Segoe UI Symbol" panose="020B0502040204020203" pitchFamily="34" charset="0"/>
                </a:rPr>
                <a:t>Cpvered</a:t>
              </a:r>
              <a:endParaRPr lang="en-US" dirty="0">
                <a:latin typeface="Segoe UI Symbol" panose="020B0502040204020203" pitchFamily="34" charset="0"/>
                <a:ea typeface="Segoe UI Symbol" panose="020B0502040204020203" pitchFamily="34" charset="0"/>
              </a:endParaRPr>
            </a:p>
          </p:txBody>
        </p:sp>
        <p:sp>
          <p:nvSpPr>
            <p:cNvPr id="23" name="Rounded Rectangle 22">
              <a:extLst>
                <a:ext uri="{FF2B5EF4-FFF2-40B4-BE49-F238E27FC236}">
                  <a16:creationId xmlns:a16="http://schemas.microsoft.com/office/drawing/2014/main" id="{7595F108-3187-D842-A985-BAB4268EE0D6}"/>
                </a:ext>
              </a:extLst>
            </p:cNvPr>
            <p:cNvSpPr/>
            <p:nvPr/>
          </p:nvSpPr>
          <p:spPr>
            <a:xfrm>
              <a:off x="7975113" y="4325804"/>
              <a:ext cx="1487016" cy="664066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latin typeface="Segoe UI Symbol" panose="020B0502040204020203" pitchFamily="34" charset="0"/>
                  <a:ea typeface="Segoe UI Symbol" panose="020B0502040204020203" pitchFamily="34" charset="0"/>
                </a:rPr>
                <a:t>Bracjes</a:t>
              </a:r>
              <a:r>
                <a:rPr lang="en-US" dirty="0">
                  <a:latin typeface="Segoe UI Symbol" panose="020B0502040204020203" pitchFamily="34" charset="0"/>
                  <a:ea typeface="Segoe UI Symbol" panose="020B0502040204020203" pitchFamily="34" charset="0"/>
                </a:rPr>
                <a:t> </a:t>
              </a:r>
              <a:r>
                <a:rPr lang="en-US" dirty="0" err="1">
                  <a:latin typeface="Segoe UI Symbol" panose="020B0502040204020203" pitchFamily="34" charset="0"/>
                  <a:ea typeface="Segoe UI Symbol" panose="020B0502040204020203" pitchFamily="34" charset="0"/>
                </a:rPr>
                <a:t>Cpvered</a:t>
              </a:r>
              <a:endParaRPr lang="en-US" dirty="0">
                <a:latin typeface="Segoe UI Symbol" panose="020B0502040204020203" pitchFamily="34" charset="0"/>
                <a:ea typeface="Segoe UI Symbol" panose="020B0502040204020203" pitchFamily="34" charset="0"/>
              </a:endParaRPr>
            </a:p>
          </p:txBody>
        </p:sp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8D5E76B5-5556-3C41-AC7F-C30EED3BA96A}"/>
                </a:ext>
              </a:extLst>
            </p:cNvPr>
            <p:cNvSpPr/>
            <p:nvPr/>
          </p:nvSpPr>
          <p:spPr>
            <a:xfrm>
              <a:off x="8127513" y="4478204"/>
              <a:ext cx="1487016" cy="664066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latin typeface="Segoe UI Symbol" panose="020B0502040204020203" pitchFamily="34" charset="0"/>
                  <a:ea typeface="Segoe UI Symbol" panose="020B0502040204020203" pitchFamily="34" charset="0"/>
                </a:rPr>
                <a:t>Bracjes</a:t>
              </a:r>
              <a:r>
                <a:rPr lang="en-US" dirty="0">
                  <a:latin typeface="Segoe UI Symbol" panose="020B0502040204020203" pitchFamily="34" charset="0"/>
                  <a:ea typeface="Segoe UI Symbol" panose="020B0502040204020203" pitchFamily="34" charset="0"/>
                </a:rPr>
                <a:t> </a:t>
              </a:r>
              <a:r>
                <a:rPr lang="en-US" dirty="0" err="1">
                  <a:latin typeface="Segoe UI Symbol" panose="020B0502040204020203" pitchFamily="34" charset="0"/>
                  <a:ea typeface="Segoe UI Symbol" panose="020B0502040204020203" pitchFamily="34" charset="0"/>
                </a:rPr>
                <a:t>Cpvered</a:t>
              </a:r>
              <a:endParaRPr lang="en-US" dirty="0">
                <a:latin typeface="Segoe UI Symbol" panose="020B0502040204020203" pitchFamily="34" charset="0"/>
                <a:ea typeface="Segoe UI Symbol" panose="020B0502040204020203" pitchFamily="34" charset="0"/>
              </a:endParaRPr>
            </a:p>
          </p:txBody>
        </p:sp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76716151-C3D9-9E40-9DAC-FF839F74E703}"/>
                </a:ext>
              </a:extLst>
            </p:cNvPr>
            <p:cNvSpPr/>
            <p:nvPr/>
          </p:nvSpPr>
          <p:spPr>
            <a:xfrm>
              <a:off x="8279913" y="4630604"/>
              <a:ext cx="1487016" cy="664066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Segoe UI Symbol" panose="020B0502040204020203" pitchFamily="34" charset="0"/>
                <a:ea typeface="Segoe UI Symbol" panose="020B0502040204020203" pitchFamily="34" charset="0"/>
              </a:endParaRPr>
            </a:p>
          </p:txBody>
        </p:sp>
      </p:grpSp>
      <p:sp>
        <p:nvSpPr>
          <p:cNvPr id="90" name="Rounded Rectangle 89">
            <a:extLst>
              <a:ext uri="{FF2B5EF4-FFF2-40B4-BE49-F238E27FC236}">
                <a16:creationId xmlns:a16="http://schemas.microsoft.com/office/drawing/2014/main" id="{C1E8A316-B34E-4F47-BBE5-4823114CE8C0}"/>
              </a:ext>
            </a:extLst>
          </p:cNvPr>
          <p:cNvSpPr/>
          <p:nvPr/>
        </p:nvSpPr>
        <p:spPr>
          <a:xfrm>
            <a:off x="6966451" y="2770648"/>
            <a:ext cx="1030013" cy="462455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Inconsolata" pitchFamily="49" charset="77"/>
                <a:ea typeface="Segoe UI Symbol" panose="020B0502040204020203" pitchFamily="34" charset="0"/>
              </a:rPr>
              <a:t>&lt;a</a:t>
            </a:r>
            <a:r>
              <a:rPr lang="en-US" sz="1400" u="sng" dirty="0">
                <a:solidFill>
                  <a:schemeClr val="accent2"/>
                </a:solidFill>
                <a:latin typeface="Inconsolata" pitchFamily="49" charset="77"/>
                <a:ea typeface="Segoe UI Symbol" panose="020B0502040204020203" pitchFamily="34" charset="0"/>
              </a:rPr>
              <a:t>a</a:t>
            </a:r>
            <a:r>
              <a:rPr lang="en-US" sz="1400" dirty="0">
                <a:latin typeface="Inconsolata" pitchFamily="49" charset="77"/>
                <a:ea typeface="Segoe UI Symbol" panose="020B0502040204020203" pitchFamily="34" charset="0"/>
              </a:rPr>
              <a:t>&gt;b&lt;/a&gt;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AC94F33-BDBC-B84D-9D4C-64BB2D5E39A9}"/>
              </a:ext>
            </a:extLst>
          </p:cNvPr>
          <p:cNvSpPr/>
          <p:nvPr/>
        </p:nvSpPr>
        <p:spPr>
          <a:xfrm>
            <a:off x="9010493" y="2600526"/>
            <a:ext cx="1380673" cy="87979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>
                <a:latin typeface="Inconsolata" pitchFamily="49" charset="77"/>
              </a:rPr>
              <a:t>$ </a:t>
            </a:r>
            <a:r>
              <a:rPr lang="en-US" sz="1400" dirty="0" err="1">
                <a:latin typeface="Inconsolata" pitchFamily="49" charset="77"/>
              </a:rPr>
              <a:t>xmllint</a:t>
            </a:r>
            <a:endParaRPr lang="en-US" sz="1400" dirty="0">
              <a:latin typeface="Inconsolata" pitchFamily="49" charset="77"/>
            </a:endParaRPr>
          </a:p>
        </p:txBody>
      </p:sp>
      <p:sp>
        <p:nvSpPr>
          <p:cNvPr id="48" name="Rounded Rectangular Callout 47">
            <a:extLst>
              <a:ext uri="{FF2B5EF4-FFF2-40B4-BE49-F238E27FC236}">
                <a16:creationId xmlns:a16="http://schemas.microsoft.com/office/drawing/2014/main" id="{1DA04C35-0AAA-904E-83DE-F3ACF31AA6D2}"/>
              </a:ext>
            </a:extLst>
          </p:cNvPr>
          <p:cNvSpPr/>
          <p:nvPr/>
        </p:nvSpPr>
        <p:spPr>
          <a:xfrm>
            <a:off x="9744276" y="3480316"/>
            <a:ext cx="2291117" cy="1909025"/>
          </a:xfrm>
          <a:prstGeom prst="wedgeRoundRectCallout">
            <a:avLst>
              <a:gd name="adj1" fmla="val -36539"/>
              <a:gd name="adj2" fmla="val -68329"/>
              <a:gd name="adj3" fmla="val 16667"/>
            </a:avLst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BE1A1DD-ADFC-3643-9191-49BC1117B54A}"/>
              </a:ext>
            </a:extLst>
          </p:cNvPr>
          <p:cNvSpPr/>
          <p:nvPr/>
        </p:nvSpPr>
        <p:spPr>
          <a:xfrm>
            <a:off x="10390501" y="3580825"/>
            <a:ext cx="1486270" cy="31382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200" dirty="0" err="1">
                <a:latin typeface="Inconsolata" pitchFamily="49" charset="77"/>
              </a:rPr>
              <a:t>tags_match</a:t>
            </a:r>
            <a:r>
              <a:rPr lang="en-US" sz="1200" dirty="0">
                <a:latin typeface="Inconsolata" pitchFamily="49" charset="77"/>
              </a:rPr>
              <a:t>(</a:t>
            </a:r>
            <a:r>
              <a:rPr lang="en-US" sz="1200" i="1" dirty="0">
                <a:latin typeface="Inconsolata" pitchFamily="49" charset="77"/>
              </a:rPr>
              <a:t>input</a:t>
            </a:r>
            <a:r>
              <a:rPr lang="en-US" sz="1200" dirty="0">
                <a:latin typeface="Inconsolata" pitchFamily="49" charset="77"/>
              </a:rPr>
              <a:t>)</a:t>
            </a:r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466FA8E4-B048-354A-8B3E-AD611E574C0C}"/>
              </a:ext>
            </a:extLst>
          </p:cNvPr>
          <p:cNvSpPr/>
          <p:nvPr/>
        </p:nvSpPr>
        <p:spPr>
          <a:xfrm>
            <a:off x="10115508" y="4270830"/>
            <a:ext cx="1021406" cy="31382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200" i="1" dirty="0">
                <a:latin typeface="Inconsolata" pitchFamily="49" charset="77"/>
              </a:rPr>
              <a:t>tag </a:t>
            </a:r>
            <a:r>
              <a:rPr lang="en-US" sz="1200" dirty="0">
                <a:latin typeface="Inconsolata" pitchFamily="49" charset="77"/>
              </a:rPr>
              <a:t>== </a:t>
            </a:r>
            <a:r>
              <a:rPr lang="en-US" sz="1200" dirty="0">
                <a:solidFill>
                  <a:schemeClr val="accent5">
                    <a:lumMod val="75000"/>
                  </a:schemeClr>
                </a:solidFill>
                <a:latin typeface="Inconsolata" pitchFamily="49" charset="77"/>
              </a:rPr>
              <a:t>“a”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B031C55-64A1-7A46-BFCD-FD292E97AF07}"/>
              </a:ext>
            </a:extLst>
          </p:cNvPr>
          <p:cNvCxnSpPr>
            <a:stCxn id="6" idx="2"/>
            <a:endCxn id="51" idx="0"/>
          </p:cNvCxnSpPr>
          <p:nvPr/>
        </p:nvCxnSpPr>
        <p:spPr>
          <a:xfrm flipH="1">
            <a:off x="10626211" y="3894649"/>
            <a:ext cx="507425" cy="376181"/>
          </a:xfrm>
          <a:prstGeom prst="straightConnector1">
            <a:avLst/>
          </a:prstGeom>
          <a:ln w="19050">
            <a:tailEnd type="triangle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CDCB9A14-B0F0-AB4D-ACF3-19E5037B513E}"/>
              </a:ext>
            </a:extLst>
          </p:cNvPr>
          <p:cNvSpPr/>
          <p:nvPr/>
        </p:nvSpPr>
        <p:spPr>
          <a:xfrm>
            <a:off x="10566773" y="4904463"/>
            <a:ext cx="1021406" cy="31382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200" i="1" dirty="0">
                <a:latin typeface="Inconsolata" pitchFamily="49" charset="77"/>
              </a:rPr>
              <a:t>tag </a:t>
            </a:r>
            <a:r>
              <a:rPr lang="en-US" sz="1200" dirty="0">
                <a:latin typeface="Inconsolata" pitchFamily="49" charset="77"/>
              </a:rPr>
              <a:t>== </a:t>
            </a:r>
            <a:r>
              <a:rPr lang="en-US" sz="1200" dirty="0">
                <a:solidFill>
                  <a:schemeClr val="accent5">
                    <a:lumMod val="75000"/>
                  </a:schemeClr>
                </a:solidFill>
                <a:latin typeface="Inconsolata" pitchFamily="49" charset="77"/>
              </a:rPr>
              <a:t>“b”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A025DC1E-5F09-DF48-B20E-1D3BE1816B9E}"/>
              </a:ext>
            </a:extLst>
          </p:cNvPr>
          <p:cNvCxnSpPr>
            <a:cxnSpLocks/>
            <a:stCxn id="6" idx="2"/>
            <a:endCxn id="66" idx="0"/>
          </p:cNvCxnSpPr>
          <p:nvPr/>
        </p:nvCxnSpPr>
        <p:spPr>
          <a:xfrm>
            <a:off x="11133636" y="3894649"/>
            <a:ext cx="529931" cy="376181"/>
          </a:xfrm>
          <a:prstGeom prst="straightConnector1">
            <a:avLst/>
          </a:prstGeom>
          <a:ln w="19050">
            <a:tailEnd type="triangle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274E85C7-2AB4-4949-9865-6500466D0FE0}"/>
              </a:ext>
            </a:extLst>
          </p:cNvPr>
          <p:cNvCxnSpPr>
            <a:cxnSpLocks/>
            <a:stCxn id="51" idx="2"/>
            <a:endCxn id="54" idx="0"/>
          </p:cNvCxnSpPr>
          <p:nvPr/>
        </p:nvCxnSpPr>
        <p:spPr>
          <a:xfrm>
            <a:off x="10626211" y="4584654"/>
            <a:ext cx="451265" cy="319809"/>
          </a:xfrm>
          <a:prstGeom prst="straightConnector1">
            <a:avLst/>
          </a:prstGeom>
          <a:ln w="19050">
            <a:tailEnd type="triangle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9808B79C-1D41-3841-A427-741445701C99}"/>
              </a:ext>
            </a:extLst>
          </p:cNvPr>
          <p:cNvCxnSpPr>
            <a:cxnSpLocks/>
            <a:stCxn id="51" idx="2"/>
            <a:endCxn id="68" idx="0"/>
          </p:cNvCxnSpPr>
          <p:nvPr/>
        </p:nvCxnSpPr>
        <p:spPr>
          <a:xfrm flipH="1">
            <a:off x="10109345" y="4584654"/>
            <a:ext cx="516866" cy="319809"/>
          </a:xfrm>
          <a:prstGeom prst="straightConnector1">
            <a:avLst/>
          </a:prstGeom>
          <a:ln w="19050">
            <a:tailEnd type="triangle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Rounded Rectangle 65">
            <a:extLst>
              <a:ext uri="{FF2B5EF4-FFF2-40B4-BE49-F238E27FC236}">
                <a16:creationId xmlns:a16="http://schemas.microsoft.com/office/drawing/2014/main" id="{F27FCD7B-4BD6-A142-A092-D07CA7296B0D}"/>
              </a:ext>
            </a:extLst>
          </p:cNvPr>
          <p:cNvSpPr/>
          <p:nvPr/>
        </p:nvSpPr>
        <p:spPr>
          <a:xfrm>
            <a:off x="11412331" y="4270830"/>
            <a:ext cx="502471" cy="313824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200" dirty="0">
                <a:latin typeface="Inconsolata" pitchFamily="49" charset="77"/>
              </a:rPr>
              <a:t>...</a:t>
            </a:r>
            <a:endParaRPr lang="en-US" sz="1200" dirty="0">
              <a:solidFill>
                <a:schemeClr val="accent6"/>
              </a:solidFill>
              <a:latin typeface="Inconsolata" pitchFamily="49" charset="77"/>
            </a:endParaRPr>
          </a:p>
        </p:txBody>
      </p:sp>
      <p:sp>
        <p:nvSpPr>
          <p:cNvPr id="68" name="Rounded Rectangle 67">
            <a:extLst>
              <a:ext uri="{FF2B5EF4-FFF2-40B4-BE49-F238E27FC236}">
                <a16:creationId xmlns:a16="http://schemas.microsoft.com/office/drawing/2014/main" id="{E9E418DD-458D-0B4C-AB86-05BBF648C2A8}"/>
              </a:ext>
            </a:extLst>
          </p:cNvPr>
          <p:cNvSpPr/>
          <p:nvPr/>
        </p:nvSpPr>
        <p:spPr>
          <a:xfrm>
            <a:off x="9858109" y="4904463"/>
            <a:ext cx="502471" cy="313824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200" dirty="0">
                <a:latin typeface="Inconsolata" pitchFamily="49" charset="77"/>
              </a:rPr>
              <a:t>...</a:t>
            </a:r>
            <a:endParaRPr lang="en-US" sz="1200" dirty="0">
              <a:solidFill>
                <a:schemeClr val="accent6"/>
              </a:solidFill>
              <a:latin typeface="Inconsolata" pitchFamily="49" charset="77"/>
            </a:endParaRP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C9CF121-2674-AD41-8A32-1D134A1D6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84A6F-723A-7245-9DC7-D82FDBAE027C}" type="slidenum">
              <a:rPr lang="en-US" smtClean="0"/>
              <a:t>41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F0AECB-BF3F-9144-8CCB-E7FDF18019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Caroline Lemieux --- Expanding the Reach of Fuzzing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87C4B0-897E-1F4B-9948-8D5CAE829B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502E0-949B-AF47-A3DC-FF72D16D7DD0}" type="datetime1">
              <a:rPr lang="en-US" smtClean="0"/>
              <a:t>4/21/23</a:t>
            </a:fld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88B09D7-E0C9-9643-80D4-86FAB8099AE4}"/>
              </a:ext>
            </a:extLst>
          </p:cNvPr>
          <p:cNvSpPr txBox="1"/>
          <p:nvPr/>
        </p:nvSpPr>
        <p:spPr>
          <a:xfrm>
            <a:off x="10644086" y="3845415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accent6"/>
                </a:solidFill>
                <a:latin typeface="Inconsolata" pitchFamily="49" charset="77"/>
              </a:rPr>
              <a:t>T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7D940C86-E558-6947-9205-E6A86EE3B5B3}"/>
              </a:ext>
            </a:extLst>
          </p:cNvPr>
          <p:cNvSpPr txBox="1"/>
          <p:nvPr/>
        </p:nvSpPr>
        <p:spPr>
          <a:xfrm>
            <a:off x="10168285" y="4512513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accent6"/>
                </a:solidFill>
                <a:latin typeface="Inconsolata" pitchFamily="49" charset="77"/>
              </a:rPr>
              <a:t>T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C0F69C9F-BC22-504B-B4AA-742C76F0B269}"/>
              </a:ext>
            </a:extLst>
          </p:cNvPr>
          <p:cNvSpPr txBox="1"/>
          <p:nvPr/>
        </p:nvSpPr>
        <p:spPr>
          <a:xfrm>
            <a:off x="11321984" y="3841565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accent2"/>
                </a:solidFill>
                <a:latin typeface="Inconsolata" pitchFamily="49" charset="77"/>
              </a:rPr>
              <a:t>F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676DE958-AD3D-E74D-8790-04665E3A4203}"/>
              </a:ext>
            </a:extLst>
          </p:cNvPr>
          <p:cNvSpPr txBox="1"/>
          <p:nvPr/>
        </p:nvSpPr>
        <p:spPr>
          <a:xfrm>
            <a:off x="10825751" y="4518879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accent2"/>
                </a:solidFill>
                <a:latin typeface="Inconsolata" pitchFamily="49" charset="77"/>
              </a:rPr>
              <a:t>F</a:t>
            </a:r>
          </a:p>
        </p:txBody>
      </p:sp>
      <p:sp>
        <p:nvSpPr>
          <p:cNvPr id="60" name="Rounded Rectangle 59">
            <a:extLst>
              <a:ext uri="{FF2B5EF4-FFF2-40B4-BE49-F238E27FC236}">
                <a16:creationId xmlns:a16="http://schemas.microsoft.com/office/drawing/2014/main" id="{73085D7A-F51C-664A-A1AC-64E5EDAA037A}"/>
              </a:ext>
            </a:extLst>
          </p:cNvPr>
          <p:cNvSpPr/>
          <p:nvPr/>
        </p:nvSpPr>
        <p:spPr>
          <a:xfrm>
            <a:off x="7634238" y="4583299"/>
            <a:ext cx="1206065" cy="18262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900" dirty="0" err="1">
                <a:latin typeface="Inconsolata" pitchFamily="49" charset="77"/>
              </a:rPr>
              <a:t>tags_match</a:t>
            </a:r>
            <a:r>
              <a:rPr lang="en-US" sz="900" dirty="0">
                <a:latin typeface="Inconsolata" pitchFamily="49" charset="77"/>
              </a:rPr>
              <a:t>(</a:t>
            </a:r>
            <a:r>
              <a:rPr lang="en-US" sz="900" i="1" dirty="0">
                <a:latin typeface="Inconsolata" pitchFamily="49" charset="77"/>
              </a:rPr>
              <a:t>input</a:t>
            </a:r>
            <a:r>
              <a:rPr lang="en-US" sz="900" dirty="0">
                <a:latin typeface="Inconsolata" pitchFamily="49" charset="77"/>
              </a:rPr>
              <a:t>)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6DA1E8A8-8111-BF40-A3AF-6D8041924082}"/>
              </a:ext>
            </a:extLst>
          </p:cNvPr>
          <p:cNvSpPr txBox="1"/>
          <p:nvPr/>
        </p:nvSpPr>
        <p:spPr>
          <a:xfrm>
            <a:off x="8799035" y="4497290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accent2"/>
                </a:solidFill>
                <a:latin typeface="Inconsolata" pitchFamily="49" charset="77"/>
              </a:rPr>
              <a:t>F</a:t>
            </a:r>
          </a:p>
        </p:txBody>
      </p:sp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EC5BF7D3-06A3-DD42-925B-15FF267AA3C3}"/>
              </a:ext>
            </a:extLst>
          </p:cNvPr>
          <p:cNvSpPr/>
          <p:nvPr/>
        </p:nvSpPr>
        <p:spPr>
          <a:xfrm>
            <a:off x="7639291" y="4804211"/>
            <a:ext cx="1206065" cy="19396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900" dirty="0" err="1">
                <a:latin typeface="Inconsolata" pitchFamily="49" charset="77"/>
              </a:rPr>
              <a:t>is_recoverable</a:t>
            </a:r>
            <a:r>
              <a:rPr lang="en-US" sz="900" dirty="0">
                <a:latin typeface="Inconsolata" pitchFamily="49" charset="77"/>
              </a:rPr>
              <a:t>(err)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96EC156-D5EF-E04E-8093-202580942C2E}"/>
              </a:ext>
            </a:extLst>
          </p:cNvPr>
          <p:cNvSpPr txBox="1"/>
          <p:nvPr/>
        </p:nvSpPr>
        <p:spPr>
          <a:xfrm>
            <a:off x="8797650" y="4713875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accent6"/>
                </a:solidFill>
                <a:latin typeface="Inconsolata" pitchFamily="49" charset="77"/>
              </a:rPr>
              <a:t>T</a:t>
            </a:r>
          </a:p>
        </p:txBody>
      </p:sp>
      <p:sp>
        <p:nvSpPr>
          <p:cNvPr id="69" name="Rounded Rectangle 68">
            <a:extLst>
              <a:ext uri="{FF2B5EF4-FFF2-40B4-BE49-F238E27FC236}">
                <a16:creationId xmlns:a16="http://schemas.microsoft.com/office/drawing/2014/main" id="{10CC00E2-E6B3-A444-B150-EF293077087E}"/>
              </a:ext>
            </a:extLst>
          </p:cNvPr>
          <p:cNvSpPr/>
          <p:nvPr/>
        </p:nvSpPr>
        <p:spPr>
          <a:xfrm>
            <a:off x="8102559" y="4975725"/>
            <a:ext cx="498991" cy="15340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Inconsolata" pitchFamily="49" charset="77"/>
              </a:rPr>
              <a:t>...</a:t>
            </a:r>
            <a:endParaRPr lang="en-US" sz="900" dirty="0">
              <a:solidFill>
                <a:schemeClr val="bg1"/>
              </a:solidFill>
              <a:latin typeface="Inconsolata" pitchFamily="49" charset="7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A5AC97EE-8FE3-2248-9616-785442F50B0C}"/>
              </a:ext>
            </a:extLst>
          </p:cNvPr>
          <p:cNvSpPr txBox="1"/>
          <p:nvPr/>
        </p:nvSpPr>
        <p:spPr>
          <a:xfrm>
            <a:off x="3838938" y="1325948"/>
            <a:ext cx="47407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AFL, </a:t>
            </a:r>
            <a:r>
              <a:rPr lang="en-US" sz="3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libFuzzer</a:t>
            </a:r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, </a:t>
            </a:r>
            <a:r>
              <a:rPr lang="en-US" sz="3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honggfuzz</a:t>
            </a:r>
            <a:endParaRPr lang="en-US" sz="3200" dirty="0">
              <a:solidFill>
                <a:schemeClr val="tx1">
                  <a:lumMod val="50000"/>
                  <a:lumOff val="50000"/>
                </a:schemeClr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08573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C2FF03-8403-9E41-B7C9-B75A9E8BC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Coverage-Guided Fuzzing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FBE3091-BFCB-E447-9DB4-2521D96161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EFB757-5B11-FF4E-A98C-3F0AACA3201E}" type="datetime1">
              <a:rPr lang="en-US" smtClean="0"/>
              <a:t>4/21/23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8E603E-F498-6344-AC67-739329FFAD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Caroline Lemieux --- Expanding the Reach of Fuzzing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E448D4-59E0-174D-B1B8-D468CCDD7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9A0EA-CFA7-AC46-B8D1-7520C822D2F1}" type="slidenum">
              <a:rPr lang="en-US" smtClean="0"/>
              <a:t>42</a:t>
            </a:fld>
            <a:endParaRPr lang="en-US"/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E8163B59-D33D-394F-85B2-19710B5DAF06}"/>
              </a:ext>
            </a:extLst>
          </p:cNvPr>
          <p:cNvSpPr/>
          <p:nvPr/>
        </p:nvSpPr>
        <p:spPr>
          <a:xfrm>
            <a:off x="4561770" y="2763465"/>
            <a:ext cx="1030013" cy="462455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Input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AE487A09-D59A-D140-9CCE-4B801203963F}"/>
              </a:ext>
            </a:extLst>
          </p:cNvPr>
          <p:cNvSpPr/>
          <p:nvPr/>
        </p:nvSpPr>
        <p:spPr>
          <a:xfrm>
            <a:off x="5697205" y="2671089"/>
            <a:ext cx="9058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mutate</a:t>
            </a:r>
          </a:p>
        </p:txBody>
      </p:sp>
      <p:cxnSp>
        <p:nvCxnSpPr>
          <p:cNvPr id="49" name="!!arrow_execute">
            <a:extLst>
              <a:ext uri="{FF2B5EF4-FFF2-40B4-BE49-F238E27FC236}">
                <a16:creationId xmlns:a16="http://schemas.microsoft.com/office/drawing/2014/main" id="{72A42C6F-12E2-0841-BC4D-982FC5FD6E10}"/>
              </a:ext>
            </a:extLst>
          </p:cNvPr>
          <p:cNvCxnSpPr>
            <a:cxnSpLocks/>
          </p:cNvCxnSpPr>
          <p:nvPr/>
        </p:nvCxnSpPr>
        <p:spPr>
          <a:xfrm>
            <a:off x="8021808" y="2994693"/>
            <a:ext cx="1122192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7A9C7071-FAD4-7548-B0B5-F8076F25A87A}"/>
              </a:ext>
            </a:extLst>
          </p:cNvPr>
          <p:cNvSpPr/>
          <p:nvPr/>
        </p:nvSpPr>
        <p:spPr>
          <a:xfrm>
            <a:off x="8021808" y="2683831"/>
            <a:ext cx="9633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execute</a:t>
            </a:r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8ED3FF8D-F53A-8947-A18E-773B51AB2109}"/>
              </a:ext>
            </a:extLst>
          </p:cNvPr>
          <p:cNvSpPr/>
          <p:nvPr/>
        </p:nvSpPr>
        <p:spPr>
          <a:xfrm>
            <a:off x="6509251" y="2313448"/>
            <a:ext cx="1030013" cy="46245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Input</a:t>
            </a:r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F101B82E-FB70-7544-98B4-42531895EDE4}"/>
              </a:ext>
            </a:extLst>
          </p:cNvPr>
          <p:cNvSpPr/>
          <p:nvPr/>
        </p:nvSpPr>
        <p:spPr>
          <a:xfrm>
            <a:off x="6661651" y="2465848"/>
            <a:ext cx="1030013" cy="462455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Input</a:t>
            </a:r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4394F6AF-843E-F943-B233-8246E8AC7B36}"/>
              </a:ext>
            </a:extLst>
          </p:cNvPr>
          <p:cNvSpPr/>
          <p:nvPr/>
        </p:nvSpPr>
        <p:spPr>
          <a:xfrm>
            <a:off x="6814051" y="2618248"/>
            <a:ext cx="1030013" cy="46245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Input</a:t>
            </a:r>
          </a:p>
        </p:txBody>
      </p: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52A91409-D983-7647-836B-A638F98BA004}"/>
              </a:ext>
            </a:extLst>
          </p:cNvPr>
          <p:cNvSpPr/>
          <p:nvPr/>
        </p:nvSpPr>
        <p:spPr>
          <a:xfrm>
            <a:off x="6966451" y="2770648"/>
            <a:ext cx="1030013" cy="462455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Input</a:t>
            </a:r>
            <a:r>
              <a:rPr lang="en-US" baseline="-250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n</a:t>
            </a:r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’</a:t>
            </a:r>
          </a:p>
        </p:txBody>
      </p:sp>
      <p:cxnSp>
        <p:nvCxnSpPr>
          <p:cNvPr id="55" name="!!arrow_mutate">
            <a:extLst>
              <a:ext uri="{FF2B5EF4-FFF2-40B4-BE49-F238E27FC236}">
                <a16:creationId xmlns:a16="http://schemas.microsoft.com/office/drawing/2014/main" id="{756BBCFE-00C3-EA44-A71A-94253DB39FDD}"/>
              </a:ext>
            </a:extLst>
          </p:cNvPr>
          <p:cNvCxnSpPr>
            <a:cxnSpLocks/>
          </p:cNvCxnSpPr>
          <p:nvPr/>
        </p:nvCxnSpPr>
        <p:spPr>
          <a:xfrm>
            <a:off x="5642951" y="2994693"/>
            <a:ext cx="1220386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Group 55">
            <a:extLst>
              <a:ext uri="{FF2B5EF4-FFF2-40B4-BE49-F238E27FC236}">
                <a16:creationId xmlns:a16="http://schemas.microsoft.com/office/drawing/2014/main" id="{4CCCA4EB-5981-1B4D-8373-39E4C842117E}"/>
              </a:ext>
            </a:extLst>
          </p:cNvPr>
          <p:cNvGrpSpPr/>
          <p:nvPr/>
        </p:nvGrpSpPr>
        <p:grpSpPr>
          <a:xfrm>
            <a:off x="8941982" y="2351981"/>
            <a:ext cx="1299788" cy="1299788"/>
            <a:chOff x="7565191" y="2194798"/>
            <a:chExt cx="2721425" cy="2721425"/>
          </a:xfrm>
        </p:grpSpPr>
        <p:pic>
          <p:nvPicPr>
            <p:cNvPr id="78" name="Content Placeholder 7" descr="Document">
              <a:extLst>
                <a:ext uri="{FF2B5EF4-FFF2-40B4-BE49-F238E27FC236}">
                  <a16:creationId xmlns:a16="http://schemas.microsoft.com/office/drawing/2014/main" id="{30DB6BDF-33FD-584E-9EC1-98D530415E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565191" y="2194798"/>
              <a:ext cx="2721425" cy="2721425"/>
            </a:xfrm>
            <a:prstGeom prst="rect">
              <a:avLst/>
            </a:prstGeom>
          </p:spPr>
        </p:pic>
        <p:pic>
          <p:nvPicPr>
            <p:cNvPr id="79" name="Graphic 78" descr="Bug">
              <a:extLst>
                <a:ext uri="{FF2B5EF4-FFF2-40B4-BE49-F238E27FC236}">
                  <a16:creationId xmlns:a16="http://schemas.microsoft.com/office/drawing/2014/main" id="{BBDB1D5F-256A-3A47-B254-67B0D9B62F7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266665" y="3630702"/>
              <a:ext cx="309381" cy="309381"/>
            </a:xfrm>
            <a:prstGeom prst="rect">
              <a:avLst/>
            </a:prstGeom>
          </p:spPr>
        </p:pic>
        <p:pic>
          <p:nvPicPr>
            <p:cNvPr id="80" name="Graphic 79" descr="Bug">
              <a:extLst>
                <a:ext uri="{FF2B5EF4-FFF2-40B4-BE49-F238E27FC236}">
                  <a16:creationId xmlns:a16="http://schemas.microsoft.com/office/drawing/2014/main" id="{99ECC447-1FB0-1B44-A83D-CB1C99C02A6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223856" y="4080208"/>
              <a:ext cx="309381" cy="309381"/>
            </a:xfrm>
            <a:prstGeom prst="rect">
              <a:avLst/>
            </a:prstGeom>
          </p:spPr>
        </p:pic>
        <p:pic>
          <p:nvPicPr>
            <p:cNvPr id="81" name="Graphic 80" descr="Bug">
              <a:extLst>
                <a:ext uri="{FF2B5EF4-FFF2-40B4-BE49-F238E27FC236}">
                  <a16:creationId xmlns:a16="http://schemas.microsoft.com/office/drawing/2014/main" id="{30C4C5A0-98DE-C046-B5E3-81B49090D6F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223856" y="3273323"/>
              <a:ext cx="309381" cy="309381"/>
            </a:xfrm>
            <a:prstGeom prst="rect">
              <a:avLst/>
            </a:prstGeom>
          </p:spPr>
        </p:pic>
      </p:grpSp>
      <p:cxnSp>
        <p:nvCxnSpPr>
          <p:cNvPr id="57" name="Elbow Connector 56">
            <a:extLst>
              <a:ext uri="{FF2B5EF4-FFF2-40B4-BE49-F238E27FC236}">
                <a16:creationId xmlns:a16="http://schemas.microsoft.com/office/drawing/2014/main" id="{13C5965A-AA99-1746-BFF9-FE2CDC144074}"/>
              </a:ext>
            </a:extLst>
          </p:cNvPr>
          <p:cNvCxnSpPr>
            <a:cxnSpLocks/>
            <a:endCxn id="77" idx="3"/>
          </p:cNvCxnSpPr>
          <p:nvPr/>
        </p:nvCxnSpPr>
        <p:spPr>
          <a:xfrm rot="5400000">
            <a:off x="8659080" y="3909038"/>
            <a:ext cx="1347246" cy="518346"/>
          </a:xfrm>
          <a:prstGeom prst="bentConnector2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57">
            <a:extLst>
              <a:ext uri="{FF2B5EF4-FFF2-40B4-BE49-F238E27FC236}">
                <a16:creationId xmlns:a16="http://schemas.microsoft.com/office/drawing/2014/main" id="{1E03067E-4B3B-2A41-8B10-82886EAA21E6}"/>
              </a:ext>
            </a:extLst>
          </p:cNvPr>
          <p:cNvGrpSpPr/>
          <p:nvPr/>
        </p:nvGrpSpPr>
        <p:grpSpPr>
          <a:xfrm>
            <a:off x="7129314" y="4052601"/>
            <a:ext cx="1944216" cy="1121266"/>
            <a:chOff x="7822713" y="4173404"/>
            <a:chExt cx="1944216" cy="1121266"/>
          </a:xfrm>
        </p:grpSpPr>
        <p:sp>
          <p:nvSpPr>
            <p:cNvPr id="74" name="Rounded Rectangle 73">
              <a:extLst>
                <a:ext uri="{FF2B5EF4-FFF2-40B4-BE49-F238E27FC236}">
                  <a16:creationId xmlns:a16="http://schemas.microsoft.com/office/drawing/2014/main" id="{28B75EB5-46C4-4B40-88DF-953CA712063A}"/>
                </a:ext>
              </a:extLst>
            </p:cNvPr>
            <p:cNvSpPr/>
            <p:nvPr/>
          </p:nvSpPr>
          <p:spPr>
            <a:xfrm>
              <a:off x="7822713" y="4173404"/>
              <a:ext cx="1487016" cy="664066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Segoe UI Symbol" panose="020B0502040204020203" pitchFamily="34" charset="0"/>
                  <a:ea typeface="Segoe UI Symbol" panose="020B0502040204020203" pitchFamily="34" charset="0"/>
                </a:rPr>
                <a:t>Execution Feedback</a:t>
              </a:r>
            </a:p>
          </p:txBody>
        </p:sp>
        <p:sp>
          <p:nvSpPr>
            <p:cNvPr id="75" name="Rounded Rectangle 74">
              <a:extLst>
                <a:ext uri="{FF2B5EF4-FFF2-40B4-BE49-F238E27FC236}">
                  <a16:creationId xmlns:a16="http://schemas.microsoft.com/office/drawing/2014/main" id="{58860A53-C440-F948-921B-425E2572D044}"/>
                </a:ext>
              </a:extLst>
            </p:cNvPr>
            <p:cNvSpPr/>
            <p:nvPr/>
          </p:nvSpPr>
          <p:spPr>
            <a:xfrm>
              <a:off x="7975113" y="4325804"/>
              <a:ext cx="1487016" cy="664066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Segoe UI Symbol" panose="020B0502040204020203" pitchFamily="34" charset="0"/>
                  <a:ea typeface="Segoe UI Symbol" panose="020B0502040204020203" pitchFamily="34" charset="0"/>
                </a:rPr>
                <a:t>Execution Feedback</a:t>
              </a:r>
            </a:p>
          </p:txBody>
        </p:sp>
        <p:sp>
          <p:nvSpPr>
            <p:cNvPr id="76" name="Rounded Rectangle 75">
              <a:extLst>
                <a:ext uri="{FF2B5EF4-FFF2-40B4-BE49-F238E27FC236}">
                  <a16:creationId xmlns:a16="http://schemas.microsoft.com/office/drawing/2014/main" id="{D4F0B73A-1262-5542-8A1E-549D7D7C16D1}"/>
                </a:ext>
              </a:extLst>
            </p:cNvPr>
            <p:cNvSpPr/>
            <p:nvPr/>
          </p:nvSpPr>
          <p:spPr>
            <a:xfrm>
              <a:off x="8127513" y="4478204"/>
              <a:ext cx="1487016" cy="664066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Segoe UI Symbol" panose="020B0502040204020203" pitchFamily="34" charset="0"/>
                  <a:ea typeface="Segoe UI Symbol" panose="020B0502040204020203" pitchFamily="34" charset="0"/>
                </a:rPr>
                <a:t>Execution Feedback</a:t>
              </a:r>
            </a:p>
          </p:txBody>
        </p:sp>
        <p:sp>
          <p:nvSpPr>
            <p:cNvPr id="77" name="Rounded Rectangle 76">
              <a:extLst>
                <a:ext uri="{FF2B5EF4-FFF2-40B4-BE49-F238E27FC236}">
                  <a16:creationId xmlns:a16="http://schemas.microsoft.com/office/drawing/2014/main" id="{14D1AA94-7B06-134D-BD12-7280FC5DAAEA}"/>
                </a:ext>
              </a:extLst>
            </p:cNvPr>
            <p:cNvSpPr/>
            <p:nvPr/>
          </p:nvSpPr>
          <p:spPr>
            <a:xfrm>
              <a:off x="8279913" y="4630604"/>
              <a:ext cx="1487016" cy="664066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Segoe UI Symbol" panose="020B0502040204020203" pitchFamily="34" charset="0"/>
                  <a:ea typeface="Segoe UI Symbol" panose="020B0502040204020203" pitchFamily="34" charset="0"/>
                </a:rPr>
                <a:t>Execution Feedback</a:t>
              </a:r>
              <a:r>
                <a:rPr lang="en-US" baseline="-25000" dirty="0">
                  <a:latin typeface="Segoe UI Symbol" panose="020B0502040204020203" pitchFamily="34" charset="0"/>
                  <a:ea typeface="Segoe UI Symbol" panose="020B0502040204020203" pitchFamily="34" charset="0"/>
                </a:rPr>
                <a:t>n</a:t>
              </a:r>
              <a:endParaRPr lang="en-US" dirty="0">
                <a:latin typeface="Segoe UI Symbol" panose="020B0502040204020203" pitchFamily="34" charset="0"/>
                <a:ea typeface="Segoe UI Symbol" panose="020B0502040204020203" pitchFamily="34" charset="0"/>
              </a:endParaRPr>
            </a:p>
          </p:txBody>
        </p:sp>
      </p:grpSp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07B98018-5938-2A4C-BC86-6E78EFC1302D}"/>
              </a:ext>
            </a:extLst>
          </p:cNvPr>
          <p:cNvSpPr/>
          <p:nvPr/>
        </p:nvSpPr>
        <p:spPr>
          <a:xfrm>
            <a:off x="3323932" y="4442008"/>
            <a:ext cx="1030013" cy="462455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Input</a:t>
            </a:r>
            <a:r>
              <a:rPr lang="en-US" baseline="-250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2</a:t>
            </a:r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’</a:t>
            </a:r>
          </a:p>
        </p:txBody>
      </p:sp>
      <p:sp>
        <p:nvSpPr>
          <p:cNvPr id="60" name="Rounded Rectangle 59">
            <a:extLst>
              <a:ext uri="{FF2B5EF4-FFF2-40B4-BE49-F238E27FC236}">
                <a16:creationId xmlns:a16="http://schemas.microsoft.com/office/drawing/2014/main" id="{5480CB16-5793-4E46-ACD2-EC09465C3638}"/>
              </a:ext>
            </a:extLst>
          </p:cNvPr>
          <p:cNvSpPr/>
          <p:nvPr/>
        </p:nvSpPr>
        <p:spPr>
          <a:xfrm>
            <a:off x="3442238" y="4611773"/>
            <a:ext cx="1030013" cy="462455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Input</a:t>
            </a:r>
            <a:r>
              <a:rPr lang="en-US" baseline="-250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n</a:t>
            </a:r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’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5E5E73BF-D2E0-084A-B40A-2831C3262144}"/>
              </a:ext>
            </a:extLst>
          </p:cNvPr>
          <p:cNvCxnSpPr>
            <a:cxnSpLocks/>
            <a:endCxn id="60" idx="3"/>
          </p:cNvCxnSpPr>
          <p:nvPr/>
        </p:nvCxnSpPr>
        <p:spPr>
          <a:xfrm flipH="1">
            <a:off x="4472251" y="4841834"/>
            <a:ext cx="3114263" cy="1167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angle 61">
            <a:extLst>
              <a:ext uri="{FF2B5EF4-FFF2-40B4-BE49-F238E27FC236}">
                <a16:creationId xmlns:a16="http://schemas.microsoft.com/office/drawing/2014/main" id="{921E482E-6784-BB47-B19F-559AED924A77}"/>
              </a:ext>
            </a:extLst>
          </p:cNvPr>
          <p:cNvSpPr/>
          <p:nvPr/>
        </p:nvSpPr>
        <p:spPr>
          <a:xfrm>
            <a:off x="4627932" y="4492081"/>
            <a:ext cx="23970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Interesting Feedback?</a:t>
            </a: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8A3A819D-6792-9340-BCE4-483DCC2C6161}"/>
              </a:ext>
            </a:extLst>
          </p:cNvPr>
          <p:cNvCxnSpPr>
            <a:cxnSpLocks/>
            <a:stCxn id="70" idx="3"/>
          </p:cNvCxnSpPr>
          <p:nvPr/>
        </p:nvCxnSpPr>
        <p:spPr>
          <a:xfrm flipV="1">
            <a:off x="3258486" y="2994693"/>
            <a:ext cx="1303284" cy="1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ectangle 63">
            <a:extLst>
              <a:ext uri="{FF2B5EF4-FFF2-40B4-BE49-F238E27FC236}">
                <a16:creationId xmlns:a16="http://schemas.microsoft.com/office/drawing/2014/main" id="{6EAEE93A-640B-9D44-AC68-CD10319E6322}"/>
              </a:ext>
            </a:extLst>
          </p:cNvPr>
          <p:cNvSpPr/>
          <p:nvPr/>
        </p:nvSpPr>
        <p:spPr>
          <a:xfrm>
            <a:off x="3624245" y="2657627"/>
            <a:ext cx="5998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pick</a:t>
            </a: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02AB3A93-EE16-7642-8B02-2C26BAD89DC0}"/>
              </a:ext>
            </a:extLst>
          </p:cNvPr>
          <p:cNvCxnSpPr>
            <a:cxnSpLocks/>
          </p:cNvCxnSpPr>
          <p:nvPr/>
        </p:nvCxnSpPr>
        <p:spPr>
          <a:xfrm>
            <a:off x="865343" y="2942596"/>
            <a:ext cx="800181" cy="1"/>
          </a:xfrm>
          <a:prstGeom prst="straightConnector1">
            <a:avLst/>
          </a:prstGeom>
          <a:ln w="317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9B9A1FA7-0FDC-7E49-989B-E3C1B812425B}"/>
              </a:ext>
            </a:extLst>
          </p:cNvPr>
          <p:cNvSpPr/>
          <p:nvPr/>
        </p:nvSpPr>
        <p:spPr>
          <a:xfrm>
            <a:off x="904017" y="2558971"/>
            <a:ext cx="7393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Initial</a:t>
            </a:r>
          </a:p>
        </p:txBody>
      </p:sp>
      <p:sp>
        <p:nvSpPr>
          <p:cNvPr id="67" name="Rounded Rectangle 66">
            <a:extLst>
              <a:ext uri="{FF2B5EF4-FFF2-40B4-BE49-F238E27FC236}">
                <a16:creationId xmlns:a16="http://schemas.microsoft.com/office/drawing/2014/main" id="{6BCF69EF-30C2-A242-B502-65587177DFA2}"/>
              </a:ext>
            </a:extLst>
          </p:cNvPr>
          <p:cNvSpPr/>
          <p:nvPr/>
        </p:nvSpPr>
        <p:spPr>
          <a:xfrm>
            <a:off x="1771273" y="2306266"/>
            <a:ext cx="1030013" cy="462455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Input</a:t>
            </a:r>
          </a:p>
        </p:txBody>
      </p:sp>
      <p:sp>
        <p:nvSpPr>
          <p:cNvPr id="68" name="Rounded Rectangle 67">
            <a:extLst>
              <a:ext uri="{FF2B5EF4-FFF2-40B4-BE49-F238E27FC236}">
                <a16:creationId xmlns:a16="http://schemas.microsoft.com/office/drawing/2014/main" id="{623F4D7B-0F7C-F64E-9400-123CC2501523}"/>
              </a:ext>
            </a:extLst>
          </p:cNvPr>
          <p:cNvSpPr/>
          <p:nvPr/>
        </p:nvSpPr>
        <p:spPr>
          <a:xfrm>
            <a:off x="1923673" y="2458666"/>
            <a:ext cx="1030013" cy="462455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50800" dist="12700" dir="13500000" algn="b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Input</a:t>
            </a:r>
          </a:p>
        </p:txBody>
      </p:sp>
      <p:sp>
        <p:nvSpPr>
          <p:cNvPr id="69" name="Rounded Rectangle 68">
            <a:extLst>
              <a:ext uri="{FF2B5EF4-FFF2-40B4-BE49-F238E27FC236}">
                <a16:creationId xmlns:a16="http://schemas.microsoft.com/office/drawing/2014/main" id="{881CD360-4E20-9542-A4F8-80C140199CD1}"/>
              </a:ext>
            </a:extLst>
          </p:cNvPr>
          <p:cNvSpPr/>
          <p:nvPr/>
        </p:nvSpPr>
        <p:spPr>
          <a:xfrm>
            <a:off x="2076073" y="2611066"/>
            <a:ext cx="1030013" cy="462455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outerShdw blurRad="50800" dist="12700" dir="13500000" algn="b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Input</a:t>
            </a:r>
          </a:p>
        </p:txBody>
      </p:sp>
      <p:sp>
        <p:nvSpPr>
          <p:cNvPr id="70" name="Rounded Rectangle 69">
            <a:extLst>
              <a:ext uri="{FF2B5EF4-FFF2-40B4-BE49-F238E27FC236}">
                <a16:creationId xmlns:a16="http://schemas.microsoft.com/office/drawing/2014/main" id="{64CCE04B-CD72-2847-A8E6-F7477F2B4867}"/>
              </a:ext>
            </a:extLst>
          </p:cNvPr>
          <p:cNvSpPr/>
          <p:nvPr/>
        </p:nvSpPr>
        <p:spPr>
          <a:xfrm>
            <a:off x="2228473" y="2763466"/>
            <a:ext cx="1030013" cy="462455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50800" dist="12700" dir="13500000" algn="b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Input</a:t>
            </a:r>
          </a:p>
        </p:txBody>
      </p:sp>
      <p:cxnSp>
        <p:nvCxnSpPr>
          <p:cNvPr id="72" name="Elbow Connector 71">
            <a:extLst>
              <a:ext uri="{FF2B5EF4-FFF2-40B4-BE49-F238E27FC236}">
                <a16:creationId xmlns:a16="http://schemas.microsoft.com/office/drawing/2014/main" id="{597D444B-599A-1143-B91E-24EF5019D180}"/>
              </a:ext>
            </a:extLst>
          </p:cNvPr>
          <p:cNvCxnSpPr>
            <a:cxnSpLocks/>
            <a:stCxn id="60" idx="1"/>
            <a:endCxn id="70" idx="2"/>
          </p:cNvCxnSpPr>
          <p:nvPr/>
        </p:nvCxnSpPr>
        <p:spPr>
          <a:xfrm rot="10800000">
            <a:off x="2743480" y="3225921"/>
            <a:ext cx="698758" cy="1617080"/>
          </a:xfrm>
          <a:prstGeom prst="bentConnector2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 72">
            <a:extLst>
              <a:ext uri="{FF2B5EF4-FFF2-40B4-BE49-F238E27FC236}">
                <a16:creationId xmlns:a16="http://schemas.microsoft.com/office/drawing/2014/main" id="{CB6ED97B-C6DC-E846-95C1-FC784B00FAF1}"/>
              </a:ext>
            </a:extLst>
          </p:cNvPr>
          <p:cNvSpPr/>
          <p:nvPr/>
        </p:nvSpPr>
        <p:spPr>
          <a:xfrm>
            <a:off x="2124202" y="3863731"/>
            <a:ext cx="6289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save</a:t>
            </a:r>
          </a:p>
        </p:txBody>
      </p:sp>
    </p:spTree>
    <p:extLst>
      <p:ext uri="{BB962C8B-B14F-4D97-AF65-F5344CB8AC3E}">
        <p14:creationId xmlns:p14="http://schemas.microsoft.com/office/powerpoint/2010/main" val="2427713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C2FF03-8403-9E41-B7C9-B75A9E8BC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d</a:t>
            </a:r>
            <a:r>
              <a:rPr lang="en-US" dirty="0" err="1"/>
              <a:t>Modern</a:t>
            </a:r>
            <a:r>
              <a:rPr lang="en-US" dirty="0"/>
              <a:t> </a:t>
            </a:r>
            <a:r>
              <a:rPr lang="en-US" dirty="0" err="1"/>
              <a:t>Fuzzing</a:t>
            </a:r>
            <a:r>
              <a:rPr lang="en-US" dirty="0" err="1">
                <a:solidFill>
                  <a:schemeClr val="bg1"/>
                </a:solidFill>
              </a:rPr>
              <a:t>d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FBE3091-BFCB-E447-9DB4-2521D96161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EFB757-5B11-FF4E-A98C-3F0AACA3201E}" type="datetime1">
              <a:rPr lang="en-US" smtClean="0"/>
              <a:t>4/21/23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8E603E-F498-6344-AC67-739329FFAD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Caroline Lemieux --- Expanding the Reach of Fuzzing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E448D4-59E0-174D-B1B8-D468CCDD7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9A0EA-CFA7-AC46-B8D1-7520C822D2F1}" type="slidenum">
              <a:rPr lang="en-US" smtClean="0"/>
              <a:t>43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8FCFDF4-D571-9F4D-BA80-F12F868893CE}"/>
              </a:ext>
            </a:extLst>
          </p:cNvPr>
          <p:cNvSpPr txBox="1">
            <a:spLocks/>
          </p:cNvSpPr>
          <p:nvPr/>
        </p:nvSpPr>
        <p:spPr>
          <a:xfrm>
            <a:off x="1" y="1781952"/>
            <a:ext cx="6096000" cy="9530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+mj-cs"/>
              </a:defRPr>
            </a:lvl1pPr>
          </a:lstStyle>
          <a:p>
            <a:r>
              <a:rPr lang="en-US" sz="3600" dirty="0"/>
              <a:t>Coverage-Guided Fuzzing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20C06DB8-9DD2-0C4B-8351-94E586E2551F}"/>
              </a:ext>
            </a:extLst>
          </p:cNvPr>
          <p:cNvSpPr/>
          <p:nvPr/>
        </p:nvSpPr>
        <p:spPr>
          <a:xfrm>
            <a:off x="2160446" y="3309235"/>
            <a:ext cx="632768" cy="2841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Input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E1BDE65-7082-2342-8B0C-AEB4C421FDD1}"/>
              </a:ext>
            </a:extLst>
          </p:cNvPr>
          <p:cNvSpPr/>
          <p:nvPr/>
        </p:nvSpPr>
        <p:spPr>
          <a:xfrm>
            <a:off x="2821868" y="3232053"/>
            <a:ext cx="62869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1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mutate</a:t>
            </a:r>
          </a:p>
        </p:txBody>
      </p:sp>
      <p:cxnSp>
        <p:nvCxnSpPr>
          <p:cNvPr id="13" name="!!arrow_execute">
            <a:extLst>
              <a:ext uri="{FF2B5EF4-FFF2-40B4-BE49-F238E27FC236}">
                <a16:creationId xmlns:a16="http://schemas.microsoft.com/office/drawing/2014/main" id="{0317BDB6-6EF3-2A4C-80B2-A46A005E4618}"/>
              </a:ext>
            </a:extLst>
          </p:cNvPr>
          <p:cNvCxnSpPr>
            <a:cxnSpLocks/>
          </p:cNvCxnSpPr>
          <p:nvPr/>
        </p:nvCxnSpPr>
        <p:spPr>
          <a:xfrm>
            <a:off x="4286053" y="3451285"/>
            <a:ext cx="68939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41ED6A9B-9E4D-324D-9397-576B44C3FC63}"/>
              </a:ext>
            </a:extLst>
          </p:cNvPr>
          <p:cNvSpPr/>
          <p:nvPr/>
        </p:nvSpPr>
        <p:spPr>
          <a:xfrm>
            <a:off x="4249974" y="3239882"/>
            <a:ext cx="66396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1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execute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66BFA634-3E74-A44F-B0E3-9E21BBDACE73}"/>
              </a:ext>
            </a:extLst>
          </p:cNvPr>
          <p:cNvSpPr/>
          <p:nvPr/>
        </p:nvSpPr>
        <p:spPr>
          <a:xfrm>
            <a:off x="3356843" y="3032776"/>
            <a:ext cx="632768" cy="28410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Input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6B0FB9E5-2FFC-DC4C-A8EA-325267C9785A}"/>
              </a:ext>
            </a:extLst>
          </p:cNvPr>
          <p:cNvSpPr/>
          <p:nvPr/>
        </p:nvSpPr>
        <p:spPr>
          <a:xfrm>
            <a:off x="3450467" y="3126400"/>
            <a:ext cx="632768" cy="284100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Input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21DA877E-E46B-BD43-96B1-3FBAE6DBD0B9}"/>
              </a:ext>
            </a:extLst>
          </p:cNvPr>
          <p:cNvSpPr/>
          <p:nvPr/>
        </p:nvSpPr>
        <p:spPr>
          <a:xfrm>
            <a:off x="3544091" y="3220024"/>
            <a:ext cx="632768" cy="2841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Input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1F34BD46-5109-3B4E-BADD-53EAEA8E63E9}"/>
              </a:ext>
            </a:extLst>
          </p:cNvPr>
          <p:cNvSpPr/>
          <p:nvPr/>
        </p:nvSpPr>
        <p:spPr>
          <a:xfrm>
            <a:off x="3637715" y="3313648"/>
            <a:ext cx="632768" cy="28410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Input</a:t>
            </a:r>
            <a:r>
              <a:rPr lang="en-US" sz="1100" baseline="-250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n</a:t>
            </a:r>
            <a:r>
              <a:rPr lang="en-US" sz="11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’</a:t>
            </a:r>
          </a:p>
        </p:txBody>
      </p:sp>
      <p:cxnSp>
        <p:nvCxnSpPr>
          <p:cNvPr id="19" name="!!arrow_mutate">
            <a:extLst>
              <a:ext uri="{FF2B5EF4-FFF2-40B4-BE49-F238E27FC236}">
                <a16:creationId xmlns:a16="http://schemas.microsoft.com/office/drawing/2014/main" id="{277F57BD-246F-2841-8A05-FC91CAD83AE5}"/>
              </a:ext>
            </a:extLst>
          </p:cNvPr>
          <p:cNvCxnSpPr>
            <a:cxnSpLocks/>
          </p:cNvCxnSpPr>
          <p:nvPr/>
        </p:nvCxnSpPr>
        <p:spPr>
          <a:xfrm>
            <a:off x="2824648" y="3451285"/>
            <a:ext cx="74972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293F345-2710-4545-A7CF-C45932AD6DDC}"/>
              </a:ext>
            </a:extLst>
          </p:cNvPr>
          <p:cNvGrpSpPr/>
          <p:nvPr/>
        </p:nvGrpSpPr>
        <p:grpSpPr>
          <a:xfrm>
            <a:off x="4851344" y="3056448"/>
            <a:ext cx="798499" cy="798499"/>
            <a:chOff x="7565191" y="2194798"/>
            <a:chExt cx="2721425" cy="2721425"/>
          </a:xfrm>
        </p:grpSpPr>
        <p:pic>
          <p:nvPicPr>
            <p:cNvPr id="42" name="Content Placeholder 7" descr="Document">
              <a:extLst>
                <a:ext uri="{FF2B5EF4-FFF2-40B4-BE49-F238E27FC236}">
                  <a16:creationId xmlns:a16="http://schemas.microsoft.com/office/drawing/2014/main" id="{FC4AB0DB-3294-594D-B79A-6FB867AD8A8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565191" y="2194798"/>
              <a:ext cx="2721425" cy="2721425"/>
            </a:xfrm>
            <a:prstGeom prst="rect">
              <a:avLst/>
            </a:prstGeom>
          </p:spPr>
        </p:pic>
        <p:pic>
          <p:nvPicPr>
            <p:cNvPr id="43" name="Graphic 42" descr="Bug">
              <a:extLst>
                <a:ext uri="{FF2B5EF4-FFF2-40B4-BE49-F238E27FC236}">
                  <a16:creationId xmlns:a16="http://schemas.microsoft.com/office/drawing/2014/main" id="{07392730-2BB8-5E43-A523-2CA70D2CFF2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266665" y="3630702"/>
              <a:ext cx="309381" cy="309381"/>
            </a:xfrm>
            <a:prstGeom prst="rect">
              <a:avLst/>
            </a:prstGeom>
          </p:spPr>
        </p:pic>
        <p:pic>
          <p:nvPicPr>
            <p:cNvPr id="44" name="Graphic 43" descr="Bug">
              <a:extLst>
                <a:ext uri="{FF2B5EF4-FFF2-40B4-BE49-F238E27FC236}">
                  <a16:creationId xmlns:a16="http://schemas.microsoft.com/office/drawing/2014/main" id="{C30C814D-75CC-D34D-8270-F1ABEF3C728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223856" y="4080208"/>
              <a:ext cx="309381" cy="309381"/>
            </a:xfrm>
            <a:prstGeom prst="rect">
              <a:avLst/>
            </a:prstGeom>
          </p:spPr>
        </p:pic>
        <p:pic>
          <p:nvPicPr>
            <p:cNvPr id="45" name="Graphic 44" descr="Bug">
              <a:extLst>
                <a:ext uri="{FF2B5EF4-FFF2-40B4-BE49-F238E27FC236}">
                  <a16:creationId xmlns:a16="http://schemas.microsoft.com/office/drawing/2014/main" id="{3B32747E-F628-A844-A561-CDD4FFE8AE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223856" y="3273323"/>
              <a:ext cx="309381" cy="309381"/>
            </a:xfrm>
            <a:prstGeom prst="rect">
              <a:avLst/>
            </a:prstGeom>
          </p:spPr>
        </p:pic>
      </p:grp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1682246C-04F0-C744-A164-244D806C2F2A}"/>
              </a:ext>
            </a:extLst>
          </p:cNvPr>
          <p:cNvCxnSpPr>
            <a:cxnSpLocks/>
            <a:endCxn id="41" idx="3"/>
          </p:cNvCxnSpPr>
          <p:nvPr/>
        </p:nvCxnSpPr>
        <p:spPr>
          <a:xfrm rot="5400000">
            <a:off x="4677548" y="4012995"/>
            <a:ext cx="827654" cy="318436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68DFD6A-6D8E-6A47-BDE5-540E4B051195}"/>
              </a:ext>
            </a:extLst>
          </p:cNvPr>
          <p:cNvGrpSpPr/>
          <p:nvPr/>
        </p:nvGrpSpPr>
        <p:grpSpPr>
          <a:xfrm>
            <a:off x="3737766" y="4101190"/>
            <a:ext cx="1194391" cy="688828"/>
            <a:chOff x="7822713" y="4173404"/>
            <a:chExt cx="1944216" cy="1121266"/>
          </a:xfrm>
        </p:grpSpPr>
        <p:sp>
          <p:nvSpPr>
            <p:cNvPr id="38" name="Rounded Rectangle 37">
              <a:extLst>
                <a:ext uri="{FF2B5EF4-FFF2-40B4-BE49-F238E27FC236}">
                  <a16:creationId xmlns:a16="http://schemas.microsoft.com/office/drawing/2014/main" id="{D4E8B933-39F4-3848-91DA-A40D33DCCC32}"/>
                </a:ext>
              </a:extLst>
            </p:cNvPr>
            <p:cNvSpPr/>
            <p:nvPr/>
          </p:nvSpPr>
          <p:spPr>
            <a:xfrm>
              <a:off x="7822713" y="4173404"/>
              <a:ext cx="1487016" cy="664066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latin typeface="Segoe UI Symbol" panose="020B0502040204020203" pitchFamily="34" charset="0"/>
                  <a:ea typeface="Segoe UI Symbol" panose="020B0502040204020203" pitchFamily="34" charset="0"/>
                </a:rPr>
                <a:t>Execution Feedback</a:t>
              </a:r>
            </a:p>
          </p:txBody>
        </p:sp>
        <p:sp>
          <p:nvSpPr>
            <p:cNvPr id="39" name="Rounded Rectangle 38">
              <a:extLst>
                <a:ext uri="{FF2B5EF4-FFF2-40B4-BE49-F238E27FC236}">
                  <a16:creationId xmlns:a16="http://schemas.microsoft.com/office/drawing/2014/main" id="{6ACE3CAC-AE2D-3E4C-8826-B58757AC0AED}"/>
                </a:ext>
              </a:extLst>
            </p:cNvPr>
            <p:cNvSpPr/>
            <p:nvPr/>
          </p:nvSpPr>
          <p:spPr>
            <a:xfrm>
              <a:off x="7975113" y="4325804"/>
              <a:ext cx="1487016" cy="664066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latin typeface="Segoe UI Symbol" panose="020B0502040204020203" pitchFamily="34" charset="0"/>
                  <a:ea typeface="Segoe UI Symbol" panose="020B0502040204020203" pitchFamily="34" charset="0"/>
                </a:rPr>
                <a:t>Execution Feedback</a:t>
              </a:r>
            </a:p>
          </p:txBody>
        </p:sp>
        <p:sp>
          <p:nvSpPr>
            <p:cNvPr id="40" name="Rounded Rectangle 39">
              <a:extLst>
                <a:ext uri="{FF2B5EF4-FFF2-40B4-BE49-F238E27FC236}">
                  <a16:creationId xmlns:a16="http://schemas.microsoft.com/office/drawing/2014/main" id="{8D03E493-61AE-604C-9399-132F4E471D8C}"/>
                </a:ext>
              </a:extLst>
            </p:cNvPr>
            <p:cNvSpPr/>
            <p:nvPr/>
          </p:nvSpPr>
          <p:spPr>
            <a:xfrm>
              <a:off x="8127513" y="4478204"/>
              <a:ext cx="1487016" cy="664066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latin typeface="Segoe UI Symbol" panose="020B0502040204020203" pitchFamily="34" charset="0"/>
                  <a:ea typeface="Segoe UI Symbol" panose="020B0502040204020203" pitchFamily="34" charset="0"/>
                </a:rPr>
                <a:t>Execution Feedback</a:t>
              </a:r>
            </a:p>
          </p:txBody>
        </p:sp>
        <p:sp>
          <p:nvSpPr>
            <p:cNvPr id="41" name="Rounded Rectangle 40">
              <a:extLst>
                <a:ext uri="{FF2B5EF4-FFF2-40B4-BE49-F238E27FC236}">
                  <a16:creationId xmlns:a16="http://schemas.microsoft.com/office/drawing/2014/main" id="{76C1CD83-4E45-D146-BEA7-F15581A9D1FB}"/>
                </a:ext>
              </a:extLst>
            </p:cNvPr>
            <p:cNvSpPr/>
            <p:nvPr/>
          </p:nvSpPr>
          <p:spPr>
            <a:xfrm>
              <a:off x="8279913" y="4630604"/>
              <a:ext cx="1487016" cy="664066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latin typeface="Segoe UI Symbol" panose="020B0502040204020203" pitchFamily="34" charset="0"/>
                  <a:ea typeface="Segoe UI Symbol" panose="020B0502040204020203" pitchFamily="34" charset="0"/>
                </a:rPr>
                <a:t>Execution Feedback</a:t>
              </a:r>
              <a:r>
                <a:rPr lang="en-US" sz="1100" baseline="-25000" dirty="0">
                  <a:latin typeface="Segoe UI Symbol" panose="020B0502040204020203" pitchFamily="34" charset="0"/>
                  <a:ea typeface="Segoe UI Symbol" panose="020B0502040204020203" pitchFamily="34" charset="0"/>
                </a:rPr>
                <a:t>n</a:t>
              </a:r>
              <a:endParaRPr lang="en-US" sz="1100" dirty="0">
                <a:latin typeface="Segoe UI Symbol" panose="020B0502040204020203" pitchFamily="34" charset="0"/>
                <a:ea typeface="Segoe UI Symbol" panose="020B0502040204020203" pitchFamily="34" charset="0"/>
              </a:endParaRPr>
            </a:p>
          </p:txBody>
        </p:sp>
      </p:grp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05854727-D568-1E46-91E0-35333D4A3921}"/>
              </a:ext>
            </a:extLst>
          </p:cNvPr>
          <p:cNvSpPr/>
          <p:nvPr/>
        </p:nvSpPr>
        <p:spPr>
          <a:xfrm>
            <a:off x="1400004" y="4340415"/>
            <a:ext cx="632768" cy="284100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Input</a:t>
            </a:r>
            <a:r>
              <a:rPr lang="en-US" sz="1100" baseline="-250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2</a:t>
            </a:r>
            <a:r>
              <a:rPr lang="en-US" sz="11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’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46862C13-0ED9-A647-B398-8E94E3E84DE9}"/>
              </a:ext>
            </a:extLst>
          </p:cNvPr>
          <p:cNvSpPr/>
          <p:nvPr/>
        </p:nvSpPr>
        <p:spPr>
          <a:xfrm>
            <a:off x="1472683" y="4444707"/>
            <a:ext cx="632768" cy="28410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Input</a:t>
            </a:r>
            <a:r>
              <a:rPr lang="en-US" sz="1100" baseline="-250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n</a:t>
            </a:r>
            <a:r>
              <a:rPr lang="en-US" sz="11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’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328B233-D635-B44C-AC6A-3E947DE6F6AC}"/>
              </a:ext>
            </a:extLst>
          </p:cNvPr>
          <p:cNvCxnSpPr>
            <a:cxnSpLocks/>
            <a:endCxn id="24" idx="3"/>
          </p:cNvCxnSpPr>
          <p:nvPr/>
        </p:nvCxnSpPr>
        <p:spPr>
          <a:xfrm flipH="1">
            <a:off x="2105451" y="4586040"/>
            <a:ext cx="1913187" cy="71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E60ADD47-A864-BE42-BA3A-2C761DB721D2}"/>
              </a:ext>
            </a:extLst>
          </p:cNvPr>
          <p:cNvSpPr/>
          <p:nvPr/>
        </p:nvSpPr>
        <p:spPr>
          <a:xfrm>
            <a:off x="2165361" y="4371176"/>
            <a:ext cx="154401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1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Interesting Feedback?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7AE62AA-6B6A-F14E-A5FD-0A260EFC5B05}"/>
              </a:ext>
            </a:extLst>
          </p:cNvPr>
          <p:cNvCxnSpPr>
            <a:cxnSpLocks/>
            <a:stCxn id="34" idx="3"/>
          </p:cNvCxnSpPr>
          <p:nvPr/>
        </p:nvCxnSpPr>
        <p:spPr>
          <a:xfrm flipV="1">
            <a:off x="1359798" y="3451285"/>
            <a:ext cx="800647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BC542AA0-CDFF-6245-89D1-1897A1B0F8A7}"/>
              </a:ext>
            </a:extLst>
          </p:cNvPr>
          <p:cNvSpPr/>
          <p:nvPr/>
        </p:nvSpPr>
        <p:spPr>
          <a:xfrm>
            <a:off x="1549776" y="3223783"/>
            <a:ext cx="43794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1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pick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E178EE47-74F1-F949-8D2B-119F9A13ED33}"/>
              </a:ext>
            </a:extLst>
          </p:cNvPr>
          <p:cNvSpPr/>
          <p:nvPr/>
        </p:nvSpPr>
        <p:spPr>
          <a:xfrm>
            <a:off x="446158" y="3028364"/>
            <a:ext cx="632768" cy="28410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Input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6141FC7D-3ECC-C547-800D-6E87DBDF63FE}"/>
              </a:ext>
            </a:extLst>
          </p:cNvPr>
          <p:cNvSpPr/>
          <p:nvPr/>
        </p:nvSpPr>
        <p:spPr>
          <a:xfrm>
            <a:off x="539782" y="3121987"/>
            <a:ext cx="632768" cy="2841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50800" dist="12700" dir="13500000" algn="b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Input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9ADE1C03-E0DD-2848-9E34-C2F310E5CA6C}"/>
              </a:ext>
            </a:extLst>
          </p:cNvPr>
          <p:cNvSpPr/>
          <p:nvPr/>
        </p:nvSpPr>
        <p:spPr>
          <a:xfrm>
            <a:off x="633406" y="3215611"/>
            <a:ext cx="632768" cy="28410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outerShdw blurRad="50800" dist="12700" dir="13500000" algn="b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Input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26070830-86A9-8843-B54A-CE400E709BC1}"/>
              </a:ext>
            </a:extLst>
          </p:cNvPr>
          <p:cNvSpPr/>
          <p:nvPr/>
        </p:nvSpPr>
        <p:spPr>
          <a:xfrm>
            <a:off x="727030" y="3309235"/>
            <a:ext cx="632768" cy="2841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50800" dist="12700" dir="13500000" algn="b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Input</a:t>
            </a:r>
          </a:p>
        </p:txBody>
      </p:sp>
      <p:cxnSp>
        <p:nvCxnSpPr>
          <p:cNvPr id="36" name="Elbow Connector 35">
            <a:extLst>
              <a:ext uri="{FF2B5EF4-FFF2-40B4-BE49-F238E27FC236}">
                <a16:creationId xmlns:a16="http://schemas.microsoft.com/office/drawing/2014/main" id="{879D079A-5607-C143-8AAE-9D32DE28B693}"/>
              </a:ext>
            </a:extLst>
          </p:cNvPr>
          <p:cNvCxnSpPr>
            <a:cxnSpLocks/>
            <a:stCxn id="24" idx="1"/>
            <a:endCxn id="34" idx="2"/>
          </p:cNvCxnSpPr>
          <p:nvPr/>
        </p:nvCxnSpPr>
        <p:spPr>
          <a:xfrm rot="10800000">
            <a:off x="1043415" y="3593335"/>
            <a:ext cx="429269" cy="993422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1BF5FA35-1ACF-314A-944E-ABC2E9F53605}"/>
              </a:ext>
            </a:extLst>
          </p:cNvPr>
          <p:cNvSpPr/>
          <p:nvPr/>
        </p:nvSpPr>
        <p:spPr>
          <a:xfrm>
            <a:off x="627578" y="3985161"/>
            <a:ext cx="45717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1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save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9440A79-29FC-6C4C-AC3F-158DCF1F28CE}"/>
              </a:ext>
            </a:extLst>
          </p:cNvPr>
          <p:cNvSpPr txBox="1"/>
          <p:nvPr/>
        </p:nvSpPr>
        <p:spPr>
          <a:xfrm>
            <a:off x="446158" y="4930273"/>
            <a:ext cx="520368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Examples: </a:t>
            </a:r>
            <a:r>
              <a:rPr lang="en-US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AFLFast</a:t>
            </a: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, </a:t>
            </a:r>
            <a:r>
              <a:rPr lang="en-US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Vuzzer</a:t>
            </a: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, Angora, REDQUEEN, </a:t>
            </a:r>
            <a:r>
              <a:rPr lang="en-US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Steelix</a:t>
            </a: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, </a:t>
            </a:r>
            <a:r>
              <a:rPr lang="en-US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AFLGo</a:t>
            </a: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, </a:t>
            </a:r>
            <a:r>
              <a:rPr lang="en-US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MOpt</a:t>
            </a: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-AFL, Entropic,…</a:t>
            </a:r>
          </a:p>
        </p:txBody>
      </p:sp>
    </p:spTree>
    <p:extLst>
      <p:ext uri="{BB962C8B-B14F-4D97-AF65-F5344CB8AC3E}">
        <p14:creationId xmlns:p14="http://schemas.microsoft.com/office/powerpoint/2010/main" val="34643849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C2FF03-8403-9E41-B7C9-B75A9E8BC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d</a:t>
            </a:r>
            <a:r>
              <a:rPr lang="en-US" dirty="0" err="1"/>
              <a:t>Modern</a:t>
            </a:r>
            <a:r>
              <a:rPr lang="en-US" dirty="0"/>
              <a:t> </a:t>
            </a:r>
            <a:r>
              <a:rPr lang="en-US" dirty="0" err="1"/>
              <a:t>Fuzzing</a:t>
            </a:r>
            <a:r>
              <a:rPr lang="en-US" dirty="0" err="1">
                <a:solidFill>
                  <a:schemeClr val="bg1"/>
                </a:solidFill>
              </a:rPr>
              <a:t>d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FBE3091-BFCB-E447-9DB4-2521D96161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EFB757-5B11-FF4E-A98C-3F0AACA3201E}" type="datetime1">
              <a:rPr lang="en-US" smtClean="0"/>
              <a:t>4/21/23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8E603E-F498-6344-AC67-739329FFAD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Caroline Lemieux --- Expanding the Reach of Fuzzing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E448D4-59E0-174D-B1B8-D468CCDD7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9A0EA-CFA7-AC46-B8D1-7520C822D2F1}" type="slidenum">
              <a:rPr lang="en-US" smtClean="0"/>
              <a:t>44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8FCFDF4-D571-9F4D-BA80-F12F868893CE}"/>
              </a:ext>
            </a:extLst>
          </p:cNvPr>
          <p:cNvSpPr txBox="1">
            <a:spLocks/>
          </p:cNvSpPr>
          <p:nvPr/>
        </p:nvSpPr>
        <p:spPr>
          <a:xfrm>
            <a:off x="1" y="1781952"/>
            <a:ext cx="6096000" cy="9530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+mj-cs"/>
              </a:defRPr>
            </a:lvl1pPr>
          </a:lstStyle>
          <a:p>
            <a:r>
              <a:rPr lang="en-US" sz="3600" dirty="0"/>
              <a:t>Coverage-Guided Fuzzing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20C06DB8-9DD2-0C4B-8351-94E586E2551F}"/>
              </a:ext>
            </a:extLst>
          </p:cNvPr>
          <p:cNvSpPr/>
          <p:nvPr/>
        </p:nvSpPr>
        <p:spPr>
          <a:xfrm>
            <a:off x="2160446" y="3309235"/>
            <a:ext cx="632768" cy="2841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Input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E1BDE65-7082-2342-8B0C-AEB4C421FDD1}"/>
              </a:ext>
            </a:extLst>
          </p:cNvPr>
          <p:cNvSpPr/>
          <p:nvPr/>
        </p:nvSpPr>
        <p:spPr>
          <a:xfrm>
            <a:off x="2821868" y="3232053"/>
            <a:ext cx="62869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1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mutate</a:t>
            </a:r>
          </a:p>
        </p:txBody>
      </p:sp>
      <p:cxnSp>
        <p:nvCxnSpPr>
          <p:cNvPr id="13" name="!!arrow_execute">
            <a:extLst>
              <a:ext uri="{FF2B5EF4-FFF2-40B4-BE49-F238E27FC236}">
                <a16:creationId xmlns:a16="http://schemas.microsoft.com/office/drawing/2014/main" id="{0317BDB6-6EF3-2A4C-80B2-A46A005E4618}"/>
              </a:ext>
            </a:extLst>
          </p:cNvPr>
          <p:cNvCxnSpPr>
            <a:cxnSpLocks/>
          </p:cNvCxnSpPr>
          <p:nvPr/>
        </p:nvCxnSpPr>
        <p:spPr>
          <a:xfrm>
            <a:off x="4286053" y="3451285"/>
            <a:ext cx="68939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41ED6A9B-9E4D-324D-9397-576B44C3FC63}"/>
              </a:ext>
            </a:extLst>
          </p:cNvPr>
          <p:cNvSpPr/>
          <p:nvPr/>
        </p:nvSpPr>
        <p:spPr>
          <a:xfrm>
            <a:off x="4249974" y="3239882"/>
            <a:ext cx="66396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1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execute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66BFA634-3E74-A44F-B0E3-9E21BBDACE73}"/>
              </a:ext>
            </a:extLst>
          </p:cNvPr>
          <p:cNvSpPr/>
          <p:nvPr/>
        </p:nvSpPr>
        <p:spPr>
          <a:xfrm>
            <a:off x="3356843" y="3032776"/>
            <a:ext cx="632768" cy="28410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Input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6B0FB9E5-2FFC-DC4C-A8EA-325267C9785A}"/>
              </a:ext>
            </a:extLst>
          </p:cNvPr>
          <p:cNvSpPr/>
          <p:nvPr/>
        </p:nvSpPr>
        <p:spPr>
          <a:xfrm>
            <a:off x="3450467" y="3126400"/>
            <a:ext cx="632768" cy="284100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Input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21DA877E-E46B-BD43-96B1-3FBAE6DBD0B9}"/>
              </a:ext>
            </a:extLst>
          </p:cNvPr>
          <p:cNvSpPr/>
          <p:nvPr/>
        </p:nvSpPr>
        <p:spPr>
          <a:xfrm>
            <a:off x="3544091" y="3220024"/>
            <a:ext cx="632768" cy="2841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Input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1F34BD46-5109-3B4E-BADD-53EAEA8E63E9}"/>
              </a:ext>
            </a:extLst>
          </p:cNvPr>
          <p:cNvSpPr/>
          <p:nvPr/>
        </p:nvSpPr>
        <p:spPr>
          <a:xfrm>
            <a:off x="3637715" y="3313648"/>
            <a:ext cx="632768" cy="28410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Input</a:t>
            </a:r>
            <a:r>
              <a:rPr lang="en-US" sz="1100" baseline="-250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n</a:t>
            </a:r>
            <a:r>
              <a:rPr lang="en-US" sz="11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’</a:t>
            </a:r>
          </a:p>
        </p:txBody>
      </p:sp>
      <p:cxnSp>
        <p:nvCxnSpPr>
          <p:cNvPr id="19" name="!!arrow_mutate">
            <a:extLst>
              <a:ext uri="{FF2B5EF4-FFF2-40B4-BE49-F238E27FC236}">
                <a16:creationId xmlns:a16="http://schemas.microsoft.com/office/drawing/2014/main" id="{277F57BD-246F-2841-8A05-FC91CAD83AE5}"/>
              </a:ext>
            </a:extLst>
          </p:cNvPr>
          <p:cNvCxnSpPr>
            <a:cxnSpLocks/>
          </p:cNvCxnSpPr>
          <p:nvPr/>
        </p:nvCxnSpPr>
        <p:spPr>
          <a:xfrm>
            <a:off x="2824648" y="3451285"/>
            <a:ext cx="74972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293F345-2710-4545-A7CF-C45932AD6DDC}"/>
              </a:ext>
            </a:extLst>
          </p:cNvPr>
          <p:cNvGrpSpPr/>
          <p:nvPr/>
        </p:nvGrpSpPr>
        <p:grpSpPr>
          <a:xfrm>
            <a:off x="4851344" y="3056448"/>
            <a:ext cx="798499" cy="798499"/>
            <a:chOff x="7565191" y="2194798"/>
            <a:chExt cx="2721425" cy="2721425"/>
          </a:xfrm>
        </p:grpSpPr>
        <p:pic>
          <p:nvPicPr>
            <p:cNvPr id="42" name="Content Placeholder 7" descr="Document">
              <a:extLst>
                <a:ext uri="{FF2B5EF4-FFF2-40B4-BE49-F238E27FC236}">
                  <a16:creationId xmlns:a16="http://schemas.microsoft.com/office/drawing/2014/main" id="{FC4AB0DB-3294-594D-B79A-6FB867AD8A8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565191" y="2194798"/>
              <a:ext cx="2721425" cy="2721425"/>
            </a:xfrm>
            <a:prstGeom prst="rect">
              <a:avLst/>
            </a:prstGeom>
          </p:spPr>
        </p:pic>
        <p:pic>
          <p:nvPicPr>
            <p:cNvPr id="43" name="Graphic 42" descr="Bug">
              <a:extLst>
                <a:ext uri="{FF2B5EF4-FFF2-40B4-BE49-F238E27FC236}">
                  <a16:creationId xmlns:a16="http://schemas.microsoft.com/office/drawing/2014/main" id="{07392730-2BB8-5E43-A523-2CA70D2CFF2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266665" y="3630702"/>
              <a:ext cx="309381" cy="309381"/>
            </a:xfrm>
            <a:prstGeom prst="rect">
              <a:avLst/>
            </a:prstGeom>
          </p:spPr>
        </p:pic>
        <p:pic>
          <p:nvPicPr>
            <p:cNvPr id="44" name="Graphic 43" descr="Bug">
              <a:extLst>
                <a:ext uri="{FF2B5EF4-FFF2-40B4-BE49-F238E27FC236}">
                  <a16:creationId xmlns:a16="http://schemas.microsoft.com/office/drawing/2014/main" id="{C30C814D-75CC-D34D-8270-F1ABEF3C728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223856" y="4080208"/>
              <a:ext cx="309381" cy="309381"/>
            </a:xfrm>
            <a:prstGeom prst="rect">
              <a:avLst/>
            </a:prstGeom>
          </p:spPr>
        </p:pic>
        <p:pic>
          <p:nvPicPr>
            <p:cNvPr id="45" name="Graphic 44" descr="Bug">
              <a:extLst>
                <a:ext uri="{FF2B5EF4-FFF2-40B4-BE49-F238E27FC236}">
                  <a16:creationId xmlns:a16="http://schemas.microsoft.com/office/drawing/2014/main" id="{3B32747E-F628-A844-A561-CDD4FFE8AE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223856" y="3273323"/>
              <a:ext cx="309381" cy="309381"/>
            </a:xfrm>
            <a:prstGeom prst="rect">
              <a:avLst/>
            </a:prstGeom>
          </p:spPr>
        </p:pic>
      </p:grp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1682246C-04F0-C744-A164-244D806C2F2A}"/>
              </a:ext>
            </a:extLst>
          </p:cNvPr>
          <p:cNvCxnSpPr>
            <a:cxnSpLocks/>
            <a:endCxn id="41" idx="3"/>
          </p:cNvCxnSpPr>
          <p:nvPr/>
        </p:nvCxnSpPr>
        <p:spPr>
          <a:xfrm rot="5400000">
            <a:off x="4677548" y="4012995"/>
            <a:ext cx="827654" cy="318436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68DFD6A-6D8E-6A47-BDE5-540E4B051195}"/>
              </a:ext>
            </a:extLst>
          </p:cNvPr>
          <p:cNvGrpSpPr/>
          <p:nvPr/>
        </p:nvGrpSpPr>
        <p:grpSpPr>
          <a:xfrm>
            <a:off x="3737766" y="4101190"/>
            <a:ext cx="1194391" cy="688828"/>
            <a:chOff x="7822713" y="4173404"/>
            <a:chExt cx="1944216" cy="1121266"/>
          </a:xfrm>
        </p:grpSpPr>
        <p:sp>
          <p:nvSpPr>
            <p:cNvPr id="38" name="Rounded Rectangle 37">
              <a:extLst>
                <a:ext uri="{FF2B5EF4-FFF2-40B4-BE49-F238E27FC236}">
                  <a16:creationId xmlns:a16="http://schemas.microsoft.com/office/drawing/2014/main" id="{D4E8B933-39F4-3848-91DA-A40D33DCCC32}"/>
                </a:ext>
              </a:extLst>
            </p:cNvPr>
            <p:cNvSpPr/>
            <p:nvPr/>
          </p:nvSpPr>
          <p:spPr>
            <a:xfrm>
              <a:off x="7822713" y="4173404"/>
              <a:ext cx="1487016" cy="664066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latin typeface="Segoe UI Symbol" panose="020B0502040204020203" pitchFamily="34" charset="0"/>
                  <a:ea typeface="Segoe UI Symbol" panose="020B0502040204020203" pitchFamily="34" charset="0"/>
                </a:rPr>
                <a:t>Execution Feedback</a:t>
              </a:r>
            </a:p>
          </p:txBody>
        </p:sp>
        <p:sp>
          <p:nvSpPr>
            <p:cNvPr id="39" name="Rounded Rectangle 38">
              <a:extLst>
                <a:ext uri="{FF2B5EF4-FFF2-40B4-BE49-F238E27FC236}">
                  <a16:creationId xmlns:a16="http://schemas.microsoft.com/office/drawing/2014/main" id="{6ACE3CAC-AE2D-3E4C-8826-B58757AC0AED}"/>
                </a:ext>
              </a:extLst>
            </p:cNvPr>
            <p:cNvSpPr/>
            <p:nvPr/>
          </p:nvSpPr>
          <p:spPr>
            <a:xfrm>
              <a:off x="7975113" y="4325804"/>
              <a:ext cx="1487016" cy="664066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latin typeface="Segoe UI Symbol" panose="020B0502040204020203" pitchFamily="34" charset="0"/>
                  <a:ea typeface="Segoe UI Symbol" panose="020B0502040204020203" pitchFamily="34" charset="0"/>
                </a:rPr>
                <a:t>Execution Feedback</a:t>
              </a:r>
            </a:p>
          </p:txBody>
        </p:sp>
        <p:sp>
          <p:nvSpPr>
            <p:cNvPr id="40" name="Rounded Rectangle 39">
              <a:extLst>
                <a:ext uri="{FF2B5EF4-FFF2-40B4-BE49-F238E27FC236}">
                  <a16:creationId xmlns:a16="http://schemas.microsoft.com/office/drawing/2014/main" id="{8D03E493-61AE-604C-9399-132F4E471D8C}"/>
                </a:ext>
              </a:extLst>
            </p:cNvPr>
            <p:cNvSpPr/>
            <p:nvPr/>
          </p:nvSpPr>
          <p:spPr>
            <a:xfrm>
              <a:off x="8127513" y="4478204"/>
              <a:ext cx="1487016" cy="664066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latin typeface="Segoe UI Symbol" panose="020B0502040204020203" pitchFamily="34" charset="0"/>
                  <a:ea typeface="Segoe UI Symbol" panose="020B0502040204020203" pitchFamily="34" charset="0"/>
                </a:rPr>
                <a:t>Execution Feedback</a:t>
              </a:r>
            </a:p>
          </p:txBody>
        </p:sp>
        <p:sp>
          <p:nvSpPr>
            <p:cNvPr id="41" name="Rounded Rectangle 40">
              <a:extLst>
                <a:ext uri="{FF2B5EF4-FFF2-40B4-BE49-F238E27FC236}">
                  <a16:creationId xmlns:a16="http://schemas.microsoft.com/office/drawing/2014/main" id="{76C1CD83-4E45-D146-BEA7-F15581A9D1FB}"/>
                </a:ext>
              </a:extLst>
            </p:cNvPr>
            <p:cNvSpPr/>
            <p:nvPr/>
          </p:nvSpPr>
          <p:spPr>
            <a:xfrm>
              <a:off x="8279913" y="4630604"/>
              <a:ext cx="1487016" cy="664066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latin typeface="Segoe UI Symbol" panose="020B0502040204020203" pitchFamily="34" charset="0"/>
                  <a:ea typeface="Segoe UI Symbol" panose="020B0502040204020203" pitchFamily="34" charset="0"/>
                </a:rPr>
                <a:t>Execution Feedback</a:t>
              </a:r>
              <a:r>
                <a:rPr lang="en-US" sz="1100" baseline="-25000" dirty="0">
                  <a:latin typeface="Segoe UI Symbol" panose="020B0502040204020203" pitchFamily="34" charset="0"/>
                  <a:ea typeface="Segoe UI Symbol" panose="020B0502040204020203" pitchFamily="34" charset="0"/>
                </a:rPr>
                <a:t>n</a:t>
              </a:r>
              <a:endParaRPr lang="en-US" sz="1100" dirty="0">
                <a:latin typeface="Segoe UI Symbol" panose="020B0502040204020203" pitchFamily="34" charset="0"/>
                <a:ea typeface="Segoe UI Symbol" panose="020B0502040204020203" pitchFamily="34" charset="0"/>
              </a:endParaRPr>
            </a:p>
          </p:txBody>
        </p:sp>
      </p:grp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05854727-D568-1E46-91E0-35333D4A3921}"/>
              </a:ext>
            </a:extLst>
          </p:cNvPr>
          <p:cNvSpPr/>
          <p:nvPr/>
        </p:nvSpPr>
        <p:spPr>
          <a:xfrm>
            <a:off x="1400004" y="4340415"/>
            <a:ext cx="632768" cy="284100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Input</a:t>
            </a:r>
            <a:r>
              <a:rPr lang="en-US" sz="1100" baseline="-250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2</a:t>
            </a:r>
            <a:r>
              <a:rPr lang="en-US" sz="11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’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46862C13-0ED9-A647-B398-8E94E3E84DE9}"/>
              </a:ext>
            </a:extLst>
          </p:cNvPr>
          <p:cNvSpPr/>
          <p:nvPr/>
        </p:nvSpPr>
        <p:spPr>
          <a:xfrm>
            <a:off x="1472683" y="4444707"/>
            <a:ext cx="632768" cy="28410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Input</a:t>
            </a:r>
            <a:r>
              <a:rPr lang="en-US" sz="1100" baseline="-250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n</a:t>
            </a:r>
            <a:r>
              <a:rPr lang="en-US" sz="11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’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328B233-D635-B44C-AC6A-3E947DE6F6AC}"/>
              </a:ext>
            </a:extLst>
          </p:cNvPr>
          <p:cNvCxnSpPr>
            <a:cxnSpLocks/>
            <a:endCxn id="24" idx="3"/>
          </p:cNvCxnSpPr>
          <p:nvPr/>
        </p:nvCxnSpPr>
        <p:spPr>
          <a:xfrm flipH="1">
            <a:off x="2105451" y="4586040"/>
            <a:ext cx="1913187" cy="71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E60ADD47-A864-BE42-BA3A-2C761DB721D2}"/>
              </a:ext>
            </a:extLst>
          </p:cNvPr>
          <p:cNvSpPr/>
          <p:nvPr/>
        </p:nvSpPr>
        <p:spPr>
          <a:xfrm>
            <a:off x="2165361" y="4371176"/>
            <a:ext cx="154401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1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Interesting Feedback?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7AE62AA-6B6A-F14E-A5FD-0A260EFC5B05}"/>
              </a:ext>
            </a:extLst>
          </p:cNvPr>
          <p:cNvCxnSpPr>
            <a:cxnSpLocks/>
            <a:stCxn id="34" idx="3"/>
          </p:cNvCxnSpPr>
          <p:nvPr/>
        </p:nvCxnSpPr>
        <p:spPr>
          <a:xfrm flipV="1">
            <a:off x="1359798" y="3451285"/>
            <a:ext cx="800647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BC542AA0-CDFF-6245-89D1-1897A1B0F8A7}"/>
              </a:ext>
            </a:extLst>
          </p:cNvPr>
          <p:cNvSpPr/>
          <p:nvPr/>
        </p:nvSpPr>
        <p:spPr>
          <a:xfrm>
            <a:off x="1549776" y="3223783"/>
            <a:ext cx="43794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1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pick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E178EE47-74F1-F949-8D2B-119F9A13ED33}"/>
              </a:ext>
            </a:extLst>
          </p:cNvPr>
          <p:cNvSpPr/>
          <p:nvPr/>
        </p:nvSpPr>
        <p:spPr>
          <a:xfrm>
            <a:off x="446158" y="3028364"/>
            <a:ext cx="632768" cy="28410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Input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6141FC7D-3ECC-C547-800D-6E87DBDF63FE}"/>
              </a:ext>
            </a:extLst>
          </p:cNvPr>
          <p:cNvSpPr/>
          <p:nvPr/>
        </p:nvSpPr>
        <p:spPr>
          <a:xfrm>
            <a:off x="539782" y="3121987"/>
            <a:ext cx="632768" cy="2841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50800" dist="12700" dir="13500000" algn="b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Input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9ADE1C03-E0DD-2848-9E34-C2F310E5CA6C}"/>
              </a:ext>
            </a:extLst>
          </p:cNvPr>
          <p:cNvSpPr/>
          <p:nvPr/>
        </p:nvSpPr>
        <p:spPr>
          <a:xfrm>
            <a:off x="633406" y="3215611"/>
            <a:ext cx="632768" cy="28410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outerShdw blurRad="50800" dist="12700" dir="13500000" algn="b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Input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26070830-86A9-8843-B54A-CE400E709BC1}"/>
              </a:ext>
            </a:extLst>
          </p:cNvPr>
          <p:cNvSpPr/>
          <p:nvPr/>
        </p:nvSpPr>
        <p:spPr>
          <a:xfrm>
            <a:off x="727030" y="3309235"/>
            <a:ext cx="632768" cy="2841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50800" dist="12700" dir="13500000" algn="b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Input</a:t>
            </a:r>
          </a:p>
        </p:txBody>
      </p:sp>
      <p:cxnSp>
        <p:nvCxnSpPr>
          <p:cNvPr id="36" name="Elbow Connector 35">
            <a:extLst>
              <a:ext uri="{FF2B5EF4-FFF2-40B4-BE49-F238E27FC236}">
                <a16:creationId xmlns:a16="http://schemas.microsoft.com/office/drawing/2014/main" id="{879D079A-5607-C143-8AAE-9D32DE28B693}"/>
              </a:ext>
            </a:extLst>
          </p:cNvPr>
          <p:cNvCxnSpPr>
            <a:cxnSpLocks/>
            <a:stCxn id="24" idx="1"/>
            <a:endCxn id="34" idx="2"/>
          </p:cNvCxnSpPr>
          <p:nvPr/>
        </p:nvCxnSpPr>
        <p:spPr>
          <a:xfrm rot="10800000">
            <a:off x="1043415" y="3593335"/>
            <a:ext cx="429269" cy="993422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1BF5FA35-1ACF-314A-944E-ABC2E9F53605}"/>
              </a:ext>
            </a:extLst>
          </p:cNvPr>
          <p:cNvSpPr/>
          <p:nvPr/>
        </p:nvSpPr>
        <p:spPr>
          <a:xfrm>
            <a:off x="627578" y="3985161"/>
            <a:ext cx="45717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1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save</a:t>
            </a:r>
          </a:p>
        </p:txBody>
      </p:sp>
      <p:sp>
        <p:nvSpPr>
          <p:cNvPr id="47" name="Title 1">
            <a:extLst>
              <a:ext uri="{FF2B5EF4-FFF2-40B4-BE49-F238E27FC236}">
                <a16:creationId xmlns:a16="http://schemas.microsoft.com/office/drawing/2014/main" id="{3E9C1347-801B-F34D-9AFD-F1F20E74CE17}"/>
              </a:ext>
            </a:extLst>
          </p:cNvPr>
          <p:cNvSpPr txBox="1">
            <a:spLocks/>
          </p:cNvSpPr>
          <p:nvPr/>
        </p:nvSpPr>
        <p:spPr>
          <a:xfrm>
            <a:off x="5408675" y="1852729"/>
            <a:ext cx="7328077" cy="8114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+mj-cs"/>
              </a:defRPr>
            </a:lvl1pPr>
          </a:lstStyle>
          <a:p>
            <a:r>
              <a:rPr lang="en-US" sz="3600" dirty="0"/>
              <a:t>Generator-Based Fuzzing</a:t>
            </a:r>
          </a:p>
        </p:txBody>
      </p:sp>
      <p:pic>
        <p:nvPicPr>
          <p:cNvPr id="48" name="Content Placeholder 7" descr="Document">
            <a:extLst>
              <a:ext uri="{FF2B5EF4-FFF2-40B4-BE49-F238E27FC236}">
                <a16:creationId xmlns:a16="http://schemas.microsoft.com/office/drawing/2014/main" id="{AD279B4F-0C13-7743-9FC3-1D3474A789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13475" y="3394826"/>
            <a:ext cx="1180670" cy="1180670"/>
          </a:xfrm>
          <a:prstGeom prst="rect">
            <a:avLst/>
          </a:prstGeom>
        </p:spPr>
      </p:pic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1E17E8A8-EB06-0141-85EE-1DB71A2323FD}"/>
              </a:ext>
            </a:extLst>
          </p:cNvPr>
          <p:cNvCxnSpPr>
            <a:cxnSpLocks/>
          </p:cNvCxnSpPr>
          <p:nvPr/>
        </p:nvCxnSpPr>
        <p:spPr>
          <a:xfrm>
            <a:off x="8162233" y="4010715"/>
            <a:ext cx="70467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A289EB98-0207-5B4A-9C90-15F50FBE3628}"/>
              </a:ext>
            </a:extLst>
          </p:cNvPr>
          <p:cNvCxnSpPr>
            <a:cxnSpLocks/>
          </p:cNvCxnSpPr>
          <p:nvPr/>
        </p:nvCxnSpPr>
        <p:spPr>
          <a:xfrm>
            <a:off x="9888718" y="4010715"/>
            <a:ext cx="704938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!!gene">
            <a:extLst>
              <a:ext uri="{FF2B5EF4-FFF2-40B4-BE49-F238E27FC236}">
                <a16:creationId xmlns:a16="http://schemas.microsoft.com/office/drawing/2014/main" id="{B2F85BA6-4698-6C4C-A4AC-326F8699227F}"/>
              </a:ext>
            </a:extLst>
          </p:cNvPr>
          <p:cNvSpPr/>
          <p:nvPr/>
        </p:nvSpPr>
        <p:spPr>
          <a:xfrm>
            <a:off x="6709543" y="3793333"/>
            <a:ext cx="1395038" cy="391583"/>
          </a:xfrm>
          <a:prstGeom prst="round2Diag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Input Generator</a:t>
            </a:r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3C082A54-03C9-6C4B-BF1C-2411A9C80912}"/>
              </a:ext>
            </a:extLst>
          </p:cNvPr>
          <p:cNvSpPr/>
          <p:nvPr/>
        </p:nvSpPr>
        <p:spPr>
          <a:xfrm>
            <a:off x="8944138" y="3832645"/>
            <a:ext cx="891922" cy="317318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Input</a:t>
            </a:r>
            <a:endParaRPr lang="en-US" sz="11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pic>
        <p:nvPicPr>
          <p:cNvPr id="60" name="Graphic 59" descr="Bug">
            <a:extLst>
              <a:ext uri="{FF2B5EF4-FFF2-40B4-BE49-F238E27FC236}">
                <a16:creationId xmlns:a16="http://schemas.microsoft.com/office/drawing/2014/main" id="{4AFBF38E-ECE3-1E46-AE94-D90AB83708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04025" y="3981059"/>
            <a:ext cx="166563" cy="166563"/>
          </a:xfrm>
          <a:prstGeom prst="rect">
            <a:avLst/>
          </a:prstGeom>
        </p:spPr>
      </p:pic>
      <p:pic>
        <p:nvPicPr>
          <p:cNvPr id="61" name="Graphic 60" descr="Bug">
            <a:extLst>
              <a:ext uri="{FF2B5EF4-FFF2-40B4-BE49-F238E27FC236}">
                <a16:creationId xmlns:a16="http://schemas.microsoft.com/office/drawing/2014/main" id="{ADC4875B-6A36-174D-984D-4960DDEACA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147521" y="4205534"/>
            <a:ext cx="166563" cy="166563"/>
          </a:xfrm>
          <a:prstGeom prst="rect">
            <a:avLst/>
          </a:prstGeom>
        </p:spPr>
      </p:pic>
      <p:pic>
        <p:nvPicPr>
          <p:cNvPr id="62" name="Graphic 61" descr="Bug">
            <a:extLst>
              <a:ext uri="{FF2B5EF4-FFF2-40B4-BE49-F238E27FC236}">
                <a16:creationId xmlns:a16="http://schemas.microsoft.com/office/drawing/2014/main" id="{52F6C1C5-8643-5748-9078-E88782D922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147522" y="3844152"/>
            <a:ext cx="166563" cy="166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259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AE4FA-A7A0-5046-9B03-6C2628112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Generator-Based Fuzzing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312256-D331-014A-944E-982D7A7416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321FA8-61C4-0C48-8260-3FC994CA0754}" type="datetime1">
              <a:rPr lang="en-US" smtClean="0"/>
              <a:t>4/21/23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488079C-A83C-EB40-8DEC-39EBE54C34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Caroline Lemieux --- Expanding the Reach of Fuzzing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2C66F4-B314-8F42-AF27-9DD771DEE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9A0EA-CFA7-AC46-B8D1-7520C822D2F1}" type="slidenum">
              <a:rPr lang="en-US" smtClean="0"/>
              <a:t>45</a:t>
            </a:fld>
            <a:endParaRPr lang="en-US"/>
          </a:p>
        </p:txBody>
      </p:sp>
      <p:pic>
        <p:nvPicPr>
          <p:cNvPr id="18" name="Content Placeholder 7" descr="Document">
            <a:extLst>
              <a:ext uri="{FF2B5EF4-FFF2-40B4-BE49-F238E27FC236}">
                <a16:creationId xmlns:a16="http://schemas.microsoft.com/office/drawing/2014/main" id="{98FE5FE6-CD23-BC42-9B61-D9DED0D080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73403" y="2438777"/>
            <a:ext cx="2213762" cy="2213762"/>
          </a:xfrm>
          <a:prstGeom prst="rect">
            <a:avLst/>
          </a:prstGeom>
        </p:spPr>
      </p:pic>
      <p:pic>
        <p:nvPicPr>
          <p:cNvPr id="20" name="Graphic 19" descr="Bug">
            <a:extLst>
              <a:ext uri="{FF2B5EF4-FFF2-40B4-BE49-F238E27FC236}">
                <a16:creationId xmlns:a16="http://schemas.microsoft.com/office/drawing/2014/main" id="{0361B786-1784-464E-A877-BB89092C79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547473" y="3626837"/>
            <a:ext cx="272927" cy="272927"/>
          </a:xfrm>
          <a:prstGeom prst="rect">
            <a:avLst/>
          </a:prstGeom>
        </p:spPr>
      </p:pic>
      <p:pic>
        <p:nvPicPr>
          <p:cNvPr id="21" name="Graphic 20" descr="Bug">
            <a:extLst>
              <a:ext uri="{FF2B5EF4-FFF2-40B4-BE49-F238E27FC236}">
                <a16:creationId xmlns:a16="http://schemas.microsoft.com/office/drawing/2014/main" id="{1304297D-E06A-0041-8F68-605FD741C7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321211" y="3956325"/>
            <a:ext cx="272927" cy="272927"/>
          </a:xfrm>
          <a:prstGeom prst="rect">
            <a:avLst/>
          </a:prstGeom>
        </p:spPr>
      </p:pic>
      <p:pic>
        <p:nvPicPr>
          <p:cNvPr id="16" name="Graphic 15" descr="Bug">
            <a:extLst>
              <a:ext uri="{FF2B5EF4-FFF2-40B4-BE49-F238E27FC236}">
                <a16:creationId xmlns:a16="http://schemas.microsoft.com/office/drawing/2014/main" id="{53DEBBEE-C14E-7F41-A8BC-6981172726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326340" y="3270374"/>
            <a:ext cx="272927" cy="272927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8B3D08F-92CC-5245-A3C6-C3DE27C9F261}"/>
              </a:ext>
            </a:extLst>
          </p:cNvPr>
          <p:cNvCxnSpPr>
            <a:cxnSpLocks/>
          </p:cNvCxnSpPr>
          <p:nvPr/>
        </p:nvCxnSpPr>
        <p:spPr>
          <a:xfrm flipV="1">
            <a:off x="6527426" y="3651717"/>
            <a:ext cx="938603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95F5539-83C8-9B4B-A6BB-6D72CA7DAC41}"/>
              </a:ext>
            </a:extLst>
          </p:cNvPr>
          <p:cNvCxnSpPr>
            <a:cxnSpLocks/>
          </p:cNvCxnSpPr>
          <p:nvPr/>
        </p:nvCxnSpPr>
        <p:spPr>
          <a:xfrm>
            <a:off x="9448800" y="3651228"/>
            <a:ext cx="8452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!!gene">
            <a:extLst>
              <a:ext uri="{FF2B5EF4-FFF2-40B4-BE49-F238E27FC236}">
                <a16:creationId xmlns:a16="http://schemas.microsoft.com/office/drawing/2014/main" id="{65F3FAF0-0FEA-F449-AC93-1CBE388723CC}"/>
              </a:ext>
            </a:extLst>
          </p:cNvPr>
          <p:cNvSpPr/>
          <p:nvPr/>
        </p:nvSpPr>
        <p:spPr>
          <a:xfrm>
            <a:off x="4189316" y="3317847"/>
            <a:ext cx="2338110" cy="666760"/>
          </a:xfrm>
          <a:prstGeom prst="round2Diag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Input Generator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14D4B181-6854-EA40-8D3D-653181012089}"/>
              </a:ext>
            </a:extLst>
          </p:cNvPr>
          <p:cNvSpPr/>
          <p:nvPr/>
        </p:nvSpPr>
        <p:spPr>
          <a:xfrm>
            <a:off x="7530673" y="3380554"/>
            <a:ext cx="1867164" cy="541347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Input</a:t>
            </a:r>
            <a:endParaRPr lang="en-US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1636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AE4FA-A7A0-5046-9B03-6C2628112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Generator-Based Fuzzing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312256-D331-014A-944E-982D7A7416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321FA8-61C4-0C48-8260-3FC994CA0754}" type="datetime1">
              <a:rPr lang="en-US" smtClean="0"/>
              <a:t>4/21/23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488079C-A83C-EB40-8DEC-39EBE54C34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Caroline Lemieux --- Expanding the Reach of Fuzzing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2C66F4-B314-8F42-AF27-9DD771DEE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9A0EA-CFA7-AC46-B8D1-7520C822D2F1}" type="slidenum">
              <a:rPr lang="en-US" smtClean="0"/>
              <a:t>46</a:t>
            </a:fld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8B3D08F-92CC-5245-A3C6-C3DE27C9F261}"/>
              </a:ext>
            </a:extLst>
          </p:cNvPr>
          <p:cNvCxnSpPr>
            <a:cxnSpLocks/>
          </p:cNvCxnSpPr>
          <p:nvPr/>
        </p:nvCxnSpPr>
        <p:spPr>
          <a:xfrm flipV="1">
            <a:off x="6527426" y="3651717"/>
            <a:ext cx="938603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95F5539-83C8-9B4B-A6BB-6D72CA7DAC41}"/>
              </a:ext>
            </a:extLst>
          </p:cNvPr>
          <p:cNvCxnSpPr>
            <a:cxnSpLocks/>
          </p:cNvCxnSpPr>
          <p:nvPr/>
        </p:nvCxnSpPr>
        <p:spPr>
          <a:xfrm>
            <a:off x="9448800" y="3651228"/>
            <a:ext cx="76042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!!gene">
            <a:extLst>
              <a:ext uri="{FF2B5EF4-FFF2-40B4-BE49-F238E27FC236}">
                <a16:creationId xmlns:a16="http://schemas.microsoft.com/office/drawing/2014/main" id="{65F3FAF0-0FEA-F449-AC93-1CBE388723CC}"/>
              </a:ext>
            </a:extLst>
          </p:cNvPr>
          <p:cNvSpPr/>
          <p:nvPr/>
        </p:nvSpPr>
        <p:spPr>
          <a:xfrm>
            <a:off x="4189316" y="3317847"/>
            <a:ext cx="2338110" cy="666760"/>
          </a:xfrm>
          <a:prstGeom prst="round2Diag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Input Generator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14D4B181-6854-EA40-8D3D-653181012089}"/>
              </a:ext>
            </a:extLst>
          </p:cNvPr>
          <p:cNvSpPr/>
          <p:nvPr/>
        </p:nvSpPr>
        <p:spPr>
          <a:xfrm>
            <a:off x="7530673" y="3380554"/>
            <a:ext cx="1867164" cy="541347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Input</a:t>
            </a:r>
            <a:endParaRPr lang="en-US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D1DD49-904C-8E41-82E6-A4F64C24EBA4}"/>
              </a:ext>
            </a:extLst>
          </p:cNvPr>
          <p:cNvSpPr/>
          <p:nvPr/>
        </p:nvSpPr>
        <p:spPr>
          <a:xfrm>
            <a:off x="10300746" y="3083560"/>
            <a:ext cx="1721572" cy="109701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latin typeface="Inconsolata" pitchFamily="49" charset="77"/>
              </a:rPr>
              <a:t>$ </a:t>
            </a:r>
            <a:r>
              <a:rPr lang="en-US" dirty="0" err="1">
                <a:latin typeface="Inconsolata" pitchFamily="49" charset="77"/>
              </a:rPr>
              <a:t>xmllint</a:t>
            </a:r>
            <a:endParaRPr lang="en-US" dirty="0">
              <a:latin typeface="Inconsolata" pitchFamily="49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2404639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AE4FA-A7A0-5046-9B03-6C2628112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Generator-Based Fuzzing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312256-D331-014A-944E-982D7A7416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321FA8-61C4-0C48-8260-3FC994CA0754}" type="datetime1">
              <a:rPr lang="en-US" smtClean="0"/>
              <a:t>4/21/23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488079C-A83C-EB40-8DEC-39EBE54C34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Caroline Lemieux --- Expanding the Reach of Fuzzing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2C66F4-B314-8F42-AF27-9DD771DEE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9A0EA-CFA7-AC46-B8D1-7520C822D2F1}" type="slidenum">
              <a:rPr lang="en-US" smtClean="0"/>
              <a:t>47</a:t>
            </a:fld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8B3D08F-92CC-5245-A3C6-C3DE27C9F261}"/>
              </a:ext>
            </a:extLst>
          </p:cNvPr>
          <p:cNvCxnSpPr>
            <a:cxnSpLocks/>
          </p:cNvCxnSpPr>
          <p:nvPr/>
        </p:nvCxnSpPr>
        <p:spPr>
          <a:xfrm flipV="1">
            <a:off x="6527426" y="3651717"/>
            <a:ext cx="938603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95F5539-83C8-9B4B-A6BB-6D72CA7DAC41}"/>
              </a:ext>
            </a:extLst>
          </p:cNvPr>
          <p:cNvCxnSpPr>
            <a:cxnSpLocks/>
          </p:cNvCxnSpPr>
          <p:nvPr/>
        </p:nvCxnSpPr>
        <p:spPr>
          <a:xfrm>
            <a:off x="9448800" y="3651228"/>
            <a:ext cx="76042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14D4B181-6854-EA40-8D3D-653181012089}"/>
              </a:ext>
            </a:extLst>
          </p:cNvPr>
          <p:cNvSpPr/>
          <p:nvPr/>
        </p:nvSpPr>
        <p:spPr>
          <a:xfrm>
            <a:off x="7530673" y="3380554"/>
            <a:ext cx="1867164" cy="541347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sp>
        <p:nvSpPr>
          <p:cNvPr id="15" name="!!gene">
            <a:extLst>
              <a:ext uri="{FF2B5EF4-FFF2-40B4-BE49-F238E27FC236}">
                <a16:creationId xmlns:a16="http://schemas.microsoft.com/office/drawing/2014/main" id="{D2A09592-9F49-8F48-AAE1-0E7B5E83616D}"/>
              </a:ext>
            </a:extLst>
          </p:cNvPr>
          <p:cNvSpPr/>
          <p:nvPr/>
        </p:nvSpPr>
        <p:spPr>
          <a:xfrm>
            <a:off x="169682" y="2112973"/>
            <a:ext cx="6306532" cy="3252249"/>
          </a:xfrm>
          <a:prstGeom prst="round2DiagRect">
            <a:avLst/>
          </a:prstGeom>
          <a:noFill/>
          <a:ln w="762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0" rIns="0" bIns="0" rtlCol="0" anchor="ctr"/>
          <a:lstStyle/>
          <a:p>
            <a:pPr>
              <a:lnSpc>
                <a:spcPct val="114000"/>
              </a:lnSpc>
            </a:pP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genXML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random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):</a:t>
            </a:r>
          </a:p>
          <a:p>
            <a:pPr>
              <a:lnSpc>
                <a:spcPct val="114000"/>
              </a:lnSpc>
            </a:pP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tag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random</a:t>
            </a:r>
            <a:r>
              <a:rPr lang="en-US" i="1" dirty="0" err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.choice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tags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0" lvl="1">
              <a:lnSpc>
                <a:spcPct val="114000"/>
              </a:lnSpc>
            </a:pP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node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i="1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XMLElement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tag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 dirty="0">
              <a:solidFill>
                <a:schemeClr val="accent3">
                  <a:lumMod val="60000"/>
                  <a:lumOff val="4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lvl="1">
              <a:lnSpc>
                <a:spcPct val="114000"/>
              </a:lnSpc>
            </a:pP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num_child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random</a:t>
            </a:r>
            <a:r>
              <a:rPr lang="en-US" i="1" dirty="0" err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.nextInt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MAX_CHILDREN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0" lvl="1">
              <a:lnSpc>
                <a:spcPct val="114000"/>
              </a:lnSpc>
            </a:pP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for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i="1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range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num_child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):</a:t>
            </a:r>
          </a:p>
          <a:p>
            <a:pPr marL="0" lvl="1">
              <a:lnSpc>
                <a:spcPct val="114000"/>
              </a:lnSpc>
            </a:pP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node</a:t>
            </a:r>
            <a:r>
              <a:rPr lang="en-US" i="1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.addChild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b="1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genXML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random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pPr marL="0" lvl="1">
              <a:lnSpc>
                <a:spcPct val="114000"/>
              </a:lnSpc>
            </a:pP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random</a:t>
            </a:r>
            <a:r>
              <a:rPr lang="en-US" i="1" dirty="0" err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.nextBoolean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():</a:t>
            </a:r>
          </a:p>
          <a:p>
            <a:pPr marL="0" lvl="1">
              <a:lnSpc>
                <a:spcPct val="114000"/>
              </a:lnSpc>
            </a:pP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node</a:t>
            </a:r>
            <a:r>
              <a:rPr lang="en-US" i="1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.addText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random.nextString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())</a:t>
            </a:r>
            <a:b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node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6DC843E-77DE-B54B-BA51-87B54D8160DA}"/>
              </a:ext>
            </a:extLst>
          </p:cNvPr>
          <p:cNvSpPr/>
          <p:nvPr/>
        </p:nvSpPr>
        <p:spPr>
          <a:xfrm>
            <a:off x="10300746" y="3083560"/>
            <a:ext cx="1721572" cy="109701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latin typeface="Inconsolata" pitchFamily="49" charset="77"/>
              </a:rPr>
              <a:t>$ </a:t>
            </a:r>
            <a:r>
              <a:rPr lang="en-US" dirty="0" err="1">
                <a:latin typeface="Inconsolata" pitchFamily="49" charset="77"/>
              </a:rPr>
              <a:t>xmllint</a:t>
            </a:r>
            <a:endParaRPr lang="en-US" dirty="0">
              <a:latin typeface="Inconsolata" pitchFamily="49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0219360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AE4FA-A7A0-5046-9B03-6C2628112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Generator-Based Fuzzing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312256-D331-014A-944E-982D7A7416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321FA8-61C4-0C48-8260-3FC994CA0754}" type="datetime1">
              <a:rPr lang="en-US" smtClean="0"/>
              <a:t>4/21/23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488079C-A83C-EB40-8DEC-39EBE54C34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Caroline Lemieux --- Expanding the Reach of Fuzzing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2C66F4-B314-8F42-AF27-9DD771DEE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9A0EA-CFA7-AC46-B8D1-7520C822D2F1}" type="slidenum">
              <a:rPr lang="en-US" smtClean="0"/>
              <a:t>48</a:t>
            </a:fld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8B3D08F-92CC-5245-A3C6-C3DE27C9F261}"/>
              </a:ext>
            </a:extLst>
          </p:cNvPr>
          <p:cNvCxnSpPr>
            <a:cxnSpLocks/>
          </p:cNvCxnSpPr>
          <p:nvPr/>
        </p:nvCxnSpPr>
        <p:spPr>
          <a:xfrm flipV="1">
            <a:off x="6527426" y="3651717"/>
            <a:ext cx="938603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95F5539-83C8-9B4B-A6BB-6D72CA7DAC41}"/>
              </a:ext>
            </a:extLst>
          </p:cNvPr>
          <p:cNvCxnSpPr>
            <a:cxnSpLocks/>
          </p:cNvCxnSpPr>
          <p:nvPr/>
        </p:nvCxnSpPr>
        <p:spPr>
          <a:xfrm>
            <a:off x="9448800" y="3651228"/>
            <a:ext cx="76042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14D4B181-6854-EA40-8D3D-653181012089}"/>
              </a:ext>
            </a:extLst>
          </p:cNvPr>
          <p:cNvSpPr/>
          <p:nvPr/>
        </p:nvSpPr>
        <p:spPr>
          <a:xfrm>
            <a:off x="7530673" y="3380554"/>
            <a:ext cx="1867164" cy="541347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&lt;a&gt;bb&lt;/a&gt;</a:t>
            </a:r>
          </a:p>
        </p:txBody>
      </p:sp>
      <p:sp>
        <p:nvSpPr>
          <p:cNvPr id="15" name="!!gene">
            <a:extLst>
              <a:ext uri="{FF2B5EF4-FFF2-40B4-BE49-F238E27FC236}">
                <a16:creationId xmlns:a16="http://schemas.microsoft.com/office/drawing/2014/main" id="{D2A09592-9F49-8F48-AAE1-0E7B5E83616D}"/>
              </a:ext>
            </a:extLst>
          </p:cNvPr>
          <p:cNvSpPr/>
          <p:nvPr/>
        </p:nvSpPr>
        <p:spPr>
          <a:xfrm>
            <a:off x="169682" y="2112973"/>
            <a:ext cx="6306532" cy="3252249"/>
          </a:xfrm>
          <a:prstGeom prst="round2DiagRect">
            <a:avLst/>
          </a:prstGeom>
          <a:noFill/>
          <a:ln w="762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0" rIns="0" bIns="0" rtlCol="0" anchor="ctr"/>
          <a:lstStyle/>
          <a:p>
            <a:pPr>
              <a:lnSpc>
                <a:spcPct val="114000"/>
              </a:lnSpc>
            </a:pP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genXML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random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):</a:t>
            </a:r>
          </a:p>
          <a:p>
            <a:pPr>
              <a:lnSpc>
                <a:spcPct val="114000"/>
              </a:lnSpc>
            </a:pP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tag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random</a:t>
            </a:r>
            <a:r>
              <a:rPr lang="en-US" i="1" dirty="0" err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.choice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tags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0" lvl="1">
              <a:lnSpc>
                <a:spcPct val="114000"/>
              </a:lnSpc>
            </a:pP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node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i="1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XMLElement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tag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 dirty="0">
              <a:solidFill>
                <a:schemeClr val="accent3">
                  <a:lumMod val="60000"/>
                  <a:lumOff val="4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lvl="1">
              <a:lnSpc>
                <a:spcPct val="114000"/>
              </a:lnSpc>
            </a:pP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num_child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random</a:t>
            </a:r>
            <a:r>
              <a:rPr lang="en-US" i="1" dirty="0" err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.nextInt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MAX_CHILDREN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0" lvl="1">
              <a:lnSpc>
                <a:spcPct val="114000"/>
              </a:lnSpc>
            </a:pP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for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i="1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range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num_child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):</a:t>
            </a:r>
          </a:p>
          <a:p>
            <a:pPr marL="0" lvl="1">
              <a:lnSpc>
                <a:spcPct val="114000"/>
              </a:lnSpc>
            </a:pP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node</a:t>
            </a:r>
            <a:r>
              <a:rPr lang="en-US" i="1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.addChild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b="1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genXML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random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pPr marL="0" lvl="1">
              <a:lnSpc>
                <a:spcPct val="114000"/>
              </a:lnSpc>
            </a:pP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random</a:t>
            </a:r>
            <a:r>
              <a:rPr lang="en-US" i="1" dirty="0" err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.nextBoolean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():</a:t>
            </a:r>
          </a:p>
          <a:p>
            <a:pPr marL="0" lvl="1">
              <a:lnSpc>
                <a:spcPct val="114000"/>
              </a:lnSpc>
            </a:pP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node</a:t>
            </a:r>
            <a:r>
              <a:rPr lang="en-US" i="1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.addText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random.nextString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())</a:t>
            </a:r>
            <a:b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node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6DC843E-77DE-B54B-BA51-87B54D8160DA}"/>
              </a:ext>
            </a:extLst>
          </p:cNvPr>
          <p:cNvSpPr/>
          <p:nvPr/>
        </p:nvSpPr>
        <p:spPr>
          <a:xfrm>
            <a:off x="10300746" y="3083560"/>
            <a:ext cx="1721572" cy="109701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latin typeface="Inconsolata" pitchFamily="49" charset="77"/>
              </a:rPr>
              <a:t>$ </a:t>
            </a:r>
            <a:r>
              <a:rPr lang="en-US" dirty="0" err="1">
                <a:latin typeface="Inconsolata" pitchFamily="49" charset="77"/>
              </a:rPr>
              <a:t>xmllint</a:t>
            </a:r>
            <a:endParaRPr lang="en-US" dirty="0">
              <a:latin typeface="Inconsolata" pitchFamily="49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861004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 advTm="250">
        <p:fade/>
      </p:transition>
    </mc:Choice>
    <mc:Fallback xmlns="">
      <p:transition advClick="0" advTm="25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0EDCB7-7775-804D-AD4B-F0B0576F15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A82075-DBC3-9546-B896-545E5B12674F}" type="datetime1">
              <a:rPr lang="en-US" smtClean="0"/>
              <a:t>4/21/23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9DCBDB-F4A8-B342-88C8-012E984A46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Caroline Lemieux --- Expanding the Reach of Fuzzing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7330F0-9362-B743-9639-3EE57694D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9A0EA-CFA7-AC46-B8D1-7520C822D2F1}" type="slidenum">
              <a:rPr lang="en-US" smtClean="0"/>
              <a:t>4</a:t>
            </a:fld>
            <a:endParaRPr lang="en-US"/>
          </a:p>
        </p:txBody>
      </p:sp>
      <p:sp>
        <p:nvSpPr>
          <p:cNvPr id="58" name="Oval Callout 57">
            <a:extLst>
              <a:ext uri="{FF2B5EF4-FFF2-40B4-BE49-F238E27FC236}">
                <a16:creationId xmlns:a16="http://schemas.microsoft.com/office/drawing/2014/main" id="{15347AD2-83D9-A242-8AA4-37809D8198F3}"/>
              </a:ext>
            </a:extLst>
          </p:cNvPr>
          <p:cNvSpPr/>
          <p:nvPr/>
        </p:nvSpPr>
        <p:spPr>
          <a:xfrm>
            <a:off x="5596170" y="3482149"/>
            <a:ext cx="1225436" cy="1325563"/>
          </a:xfrm>
          <a:prstGeom prst="wedgeEllipseCallout">
            <a:avLst>
              <a:gd name="adj1" fmla="val 300"/>
              <a:gd name="adj2" fmla="val 100125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9" name="Content Placeholder 7" descr="Document">
            <a:extLst>
              <a:ext uri="{FF2B5EF4-FFF2-40B4-BE49-F238E27FC236}">
                <a16:creationId xmlns:a16="http://schemas.microsoft.com/office/drawing/2014/main" id="{BD3F03EE-94CD-5441-8EBA-FF354A3A0F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36399" y="3553925"/>
            <a:ext cx="1144979" cy="1144979"/>
          </a:xfrm>
          <a:prstGeom prst="rect">
            <a:avLst/>
          </a:prstGeom>
        </p:spPr>
      </p:pic>
      <p:pic>
        <p:nvPicPr>
          <p:cNvPr id="60" name="Graphic 59" descr="Bug">
            <a:extLst>
              <a:ext uri="{FF2B5EF4-FFF2-40B4-BE49-F238E27FC236}">
                <a16:creationId xmlns:a16="http://schemas.microsoft.com/office/drawing/2014/main" id="{B30C9CCE-9FC3-A44F-ACBE-C420C0AEB6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51205" y="4006523"/>
            <a:ext cx="130165" cy="130165"/>
          </a:xfrm>
          <a:prstGeom prst="rect">
            <a:avLst/>
          </a:prstGeom>
        </p:spPr>
      </p:pic>
      <p:pic>
        <p:nvPicPr>
          <p:cNvPr id="61" name="Graphic 60" descr="Bug">
            <a:extLst>
              <a:ext uri="{FF2B5EF4-FFF2-40B4-BE49-F238E27FC236}">
                <a16:creationId xmlns:a16="http://schemas.microsoft.com/office/drawing/2014/main" id="{337E339D-7764-F549-96B2-077C47DD8DE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91230" y="4114010"/>
            <a:ext cx="182880" cy="182880"/>
          </a:xfrm>
          <a:prstGeom prst="rect">
            <a:avLst/>
          </a:prstGeom>
        </p:spPr>
      </p:pic>
      <p:pic>
        <p:nvPicPr>
          <p:cNvPr id="62" name="Graphic 61" descr="Bug">
            <a:extLst>
              <a:ext uri="{FF2B5EF4-FFF2-40B4-BE49-F238E27FC236}">
                <a16:creationId xmlns:a16="http://schemas.microsoft.com/office/drawing/2014/main" id="{E1091DB0-DDB4-2445-9675-A40176F3439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283849" y="4343403"/>
            <a:ext cx="182880" cy="182880"/>
          </a:xfrm>
          <a:prstGeom prst="rect">
            <a:avLst/>
          </a:prstGeom>
        </p:spPr>
      </p:pic>
      <p:pic>
        <p:nvPicPr>
          <p:cNvPr id="63" name="Graphic 62" descr="Monitor">
            <a:extLst>
              <a:ext uri="{FF2B5EF4-FFF2-40B4-BE49-F238E27FC236}">
                <a16:creationId xmlns:a16="http://schemas.microsoft.com/office/drawing/2014/main" id="{3B7AC1A3-DA5D-1C4A-88C1-83F46388B7F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743562" y="5407526"/>
            <a:ext cx="914400" cy="914400"/>
          </a:xfrm>
          <a:prstGeom prst="rect">
            <a:avLst/>
          </a:prstGeom>
        </p:spPr>
      </p:pic>
      <p:pic>
        <p:nvPicPr>
          <p:cNvPr id="64" name="Graphic 63" descr="Laptop">
            <a:extLst>
              <a:ext uri="{FF2B5EF4-FFF2-40B4-BE49-F238E27FC236}">
                <a16:creationId xmlns:a16="http://schemas.microsoft.com/office/drawing/2014/main" id="{2FA08B7D-DBC0-434B-8D23-E1F3F6711D5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083752" y="5409550"/>
            <a:ext cx="914400" cy="914400"/>
          </a:xfrm>
          <a:prstGeom prst="rect">
            <a:avLst/>
          </a:prstGeom>
        </p:spPr>
      </p:pic>
      <p:pic>
        <p:nvPicPr>
          <p:cNvPr id="65" name="Graphic 64" descr="Car">
            <a:extLst>
              <a:ext uri="{FF2B5EF4-FFF2-40B4-BE49-F238E27FC236}">
                <a16:creationId xmlns:a16="http://schemas.microsoft.com/office/drawing/2014/main" id="{A986E79C-CEFF-DF40-BDF1-ABEFD0A756F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403372" y="5407526"/>
            <a:ext cx="914400" cy="914400"/>
          </a:xfrm>
          <a:prstGeom prst="rect">
            <a:avLst/>
          </a:prstGeom>
        </p:spPr>
      </p:pic>
      <p:pic>
        <p:nvPicPr>
          <p:cNvPr id="66" name="Graphic 65" descr="Server">
            <a:extLst>
              <a:ext uri="{FF2B5EF4-FFF2-40B4-BE49-F238E27FC236}">
                <a16:creationId xmlns:a16="http://schemas.microsoft.com/office/drawing/2014/main" id="{C0B72665-4F7D-6B48-A539-04CBB9DCEA2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64132" y="5407526"/>
            <a:ext cx="914400" cy="914400"/>
          </a:xfrm>
          <a:prstGeom prst="rect">
            <a:avLst/>
          </a:prstGeom>
        </p:spPr>
      </p:pic>
      <p:pic>
        <p:nvPicPr>
          <p:cNvPr id="67" name="Graphic 66" descr="Smart Phone">
            <a:extLst>
              <a:ext uri="{FF2B5EF4-FFF2-40B4-BE49-F238E27FC236}">
                <a16:creationId xmlns:a16="http://schemas.microsoft.com/office/drawing/2014/main" id="{BF5F72D3-924A-0A48-9CAB-16452A74C3C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423942" y="5411022"/>
            <a:ext cx="914400" cy="914400"/>
          </a:xfrm>
          <a:prstGeom prst="rect">
            <a:avLst/>
          </a:prstGeom>
        </p:spPr>
      </p:pic>
      <p:pic>
        <p:nvPicPr>
          <p:cNvPr id="68" name="Graphic 67" descr="Classroom">
            <a:extLst>
              <a:ext uri="{FF2B5EF4-FFF2-40B4-BE49-F238E27FC236}">
                <a16:creationId xmlns:a16="http://schemas.microsoft.com/office/drawing/2014/main" id="{2A134C9E-12BD-7645-AF34-0A3EC990E4E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9063182" y="5407526"/>
            <a:ext cx="914400" cy="914400"/>
          </a:xfrm>
          <a:prstGeom prst="rect">
            <a:avLst/>
          </a:prstGeom>
        </p:spPr>
      </p:pic>
      <p:pic>
        <p:nvPicPr>
          <p:cNvPr id="69" name="Graphic 68" descr="Building">
            <a:extLst>
              <a:ext uri="{FF2B5EF4-FFF2-40B4-BE49-F238E27FC236}">
                <a16:creationId xmlns:a16="http://schemas.microsoft.com/office/drawing/2014/main" id="{96D70C1C-2DDA-AC4B-95B7-CB2A4DB6533C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0722992" y="5407526"/>
            <a:ext cx="914400" cy="914400"/>
          </a:xfrm>
          <a:prstGeom prst="rect">
            <a:avLst/>
          </a:prstGeom>
        </p:spPr>
      </p:pic>
      <p:sp>
        <p:nvSpPr>
          <p:cNvPr id="70" name="Oval Callout 69">
            <a:extLst>
              <a:ext uri="{FF2B5EF4-FFF2-40B4-BE49-F238E27FC236}">
                <a16:creationId xmlns:a16="http://schemas.microsoft.com/office/drawing/2014/main" id="{663876DC-8A00-C045-BE02-050136804988}"/>
              </a:ext>
            </a:extLst>
          </p:cNvPr>
          <p:cNvSpPr/>
          <p:nvPr/>
        </p:nvSpPr>
        <p:spPr>
          <a:xfrm>
            <a:off x="7231601" y="3482149"/>
            <a:ext cx="1225436" cy="1325563"/>
          </a:xfrm>
          <a:prstGeom prst="wedgeEllipseCallout">
            <a:avLst>
              <a:gd name="adj1" fmla="val 300"/>
              <a:gd name="adj2" fmla="val 100125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" name="Content Placeholder 7" descr="Document">
            <a:extLst>
              <a:ext uri="{FF2B5EF4-FFF2-40B4-BE49-F238E27FC236}">
                <a16:creationId xmlns:a16="http://schemas.microsoft.com/office/drawing/2014/main" id="{F11B4B26-D4FA-A947-8237-74B59CF3E5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71830" y="3553925"/>
            <a:ext cx="1144979" cy="1144979"/>
          </a:xfrm>
          <a:prstGeom prst="rect">
            <a:avLst/>
          </a:prstGeom>
        </p:spPr>
      </p:pic>
      <p:pic>
        <p:nvPicPr>
          <p:cNvPr id="72" name="Graphic 71" descr="Bug">
            <a:extLst>
              <a:ext uri="{FF2B5EF4-FFF2-40B4-BE49-F238E27FC236}">
                <a16:creationId xmlns:a16="http://schemas.microsoft.com/office/drawing/2014/main" id="{017AC5F4-EB37-2F44-A58A-FE0DE6C0C5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86636" y="4006523"/>
            <a:ext cx="130165" cy="130165"/>
          </a:xfrm>
          <a:prstGeom prst="rect">
            <a:avLst/>
          </a:prstGeom>
        </p:spPr>
      </p:pic>
      <p:pic>
        <p:nvPicPr>
          <p:cNvPr id="73" name="Graphic 72" descr="Bug">
            <a:extLst>
              <a:ext uri="{FF2B5EF4-FFF2-40B4-BE49-F238E27FC236}">
                <a16:creationId xmlns:a16="http://schemas.microsoft.com/office/drawing/2014/main" id="{427BACE8-6F10-9349-8AFD-AF38B87A46A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556462" y="4144930"/>
            <a:ext cx="182880" cy="182880"/>
          </a:xfrm>
          <a:prstGeom prst="rect">
            <a:avLst/>
          </a:prstGeom>
        </p:spPr>
      </p:pic>
      <p:pic>
        <p:nvPicPr>
          <p:cNvPr id="74" name="Graphic 73" descr="Bug">
            <a:extLst>
              <a:ext uri="{FF2B5EF4-FFF2-40B4-BE49-F238E27FC236}">
                <a16:creationId xmlns:a16="http://schemas.microsoft.com/office/drawing/2014/main" id="{AA188727-FF9A-A741-82EF-D04F972268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49082" y="4374324"/>
            <a:ext cx="130165" cy="130165"/>
          </a:xfrm>
          <a:prstGeom prst="rect">
            <a:avLst/>
          </a:prstGeom>
        </p:spPr>
      </p:pic>
      <p:sp>
        <p:nvSpPr>
          <p:cNvPr id="75" name="Oval Callout 74">
            <a:extLst>
              <a:ext uri="{FF2B5EF4-FFF2-40B4-BE49-F238E27FC236}">
                <a16:creationId xmlns:a16="http://schemas.microsoft.com/office/drawing/2014/main" id="{1178063B-4CE9-A544-8EA3-6B62D4C26B62}"/>
              </a:ext>
            </a:extLst>
          </p:cNvPr>
          <p:cNvSpPr/>
          <p:nvPr/>
        </p:nvSpPr>
        <p:spPr>
          <a:xfrm>
            <a:off x="3920510" y="3475137"/>
            <a:ext cx="1225436" cy="1325563"/>
          </a:xfrm>
          <a:prstGeom prst="wedgeEllipseCallout">
            <a:avLst>
              <a:gd name="adj1" fmla="val 300"/>
              <a:gd name="adj2" fmla="val 100125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6" name="Content Placeholder 7" descr="Document">
            <a:extLst>
              <a:ext uri="{FF2B5EF4-FFF2-40B4-BE49-F238E27FC236}">
                <a16:creationId xmlns:a16="http://schemas.microsoft.com/office/drawing/2014/main" id="{F1D4BB97-FB83-9C4B-924E-9BFE51F6AE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60739" y="3546913"/>
            <a:ext cx="1144979" cy="1144979"/>
          </a:xfrm>
          <a:prstGeom prst="rect">
            <a:avLst/>
          </a:prstGeom>
        </p:spPr>
      </p:pic>
      <p:pic>
        <p:nvPicPr>
          <p:cNvPr id="77" name="Graphic 76" descr="Bug">
            <a:extLst>
              <a:ext uri="{FF2B5EF4-FFF2-40B4-BE49-F238E27FC236}">
                <a16:creationId xmlns:a16="http://schemas.microsoft.com/office/drawing/2014/main" id="{8978709A-4B1B-A645-8342-778655B0B7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75545" y="3999511"/>
            <a:ext cx="130165" cy="130165"/>
          </a:xfrm>
          <a:prstGeom prst="rect">
            <a:avLst/>
          </a:prstGeom>
        </p:spPr>
      </p:pic>
      <p:pic>
        <p:nvPicPr>
          <p:cNvPr id="78" name="Graphic 77" descr="Bug">
            <a:extLst>
              <a:ext uri="{FF2B5EF4-FFF2-40B4-BE49-F238E27FC236}">
                <a16:creationId xmlns:a16="http://schemas.microsoft.com/office/drawing/2014/main" id="{01D45566-BAD6-2843-B69C-092F3B7CF4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45372" y="4137919"/>
            <a:ext cx="130165" cy="130165"/>
          </a:xfrm>
          <a:prstGeom prst="rect">
            <a:avLst/>
          </a:prstGeom>
        </p:spPr>
      </p:pic>
      <p:pic>
        <p:nvPicPr>
          <p:cNvPr id="79" name="Graphic 78" descr="Bug">
            <a:extLst>
              <a:ext uri="{FF2B5EF4-FFF2-40B4-BE49-F238E27FC236}">
                <a16:creationId xmlns:a16="http://schemas.microsoft.com/office/drawing/2014/main" id="{2AD96061-738D-8F4E-B4E5-0A695B2C9B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628105" y="4296890"/>
            <a:ext cx="182880" cy="182880"/>
          </a:xfrm>
          <a:prstGeom prst="rect">
            <a:avLst/>
          </a:prstGeom>
        </p:spPr>
      </p:pic>
      <p:sp>
        <p:nvSpPr>
          <p:cNvPr id="80" name="Oval Callout 79">
            <a:extLst>
              <a:ext uri="{FF2B5EF4-FFF2-40B4-BE49-F238E27FC236}">
                <a16:creationId xmlns:a16="http://schemas.microsoft.com/office/drawing/2014/main" id="{CA77636F-1D58-6349-B229-A46780FAAA93}"/>
              </a:ext>
            </a:extLst>
          </p:cNvPr>
          <p:cNvSpPr/>
          <p:nvPr/>
        </p:nvSpPr>
        <p:spPr>
          <a:xfrm>
            <a:off x="8913623" y="3503943"/>
            <a:ext cx="1225436" cy="1325563"/>
          </a:xfrm>
          <a:prstGeom prst="wedgeEllipseCallout">
            <a:avLst>
              <a:gd name="adj1" fmla="val 300"/>
              <a:gd name="adj2" fmla="val 100125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1" name="Content Placeholder 7" descr="Document">
            <a:extLst>
              <a:ext uri="{FF2B5EF4-FFF2-40B4-BE49-F238E27FC236}">
                <a16:creationId xmlns:a16="http://schemas.microsoft.com/office/drawing/2014/main" id="{A48647EA-9E37-F147-A3FB-B76002664C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53852" y="3575719"/>
            <a:ext cx="1144979" cy="1144979"/>
          </a:xfrm>
          <a:prstGeom prst="rect">
            <a:avLst/>
          </a:prstGeom>
        </p:spPr>
      </p:pic>
      <p:pic>
        <p:nvPicPr>
          <p:cNvPr id="82" name="Graphic 81" descr="Bug">
            <a:extLst>
              <a:ext uri="{FF2B5EF4-FFF2-40B4-BE49-F238E27FC236}">
                <a16:creationId xmlns:a16="http://schemas.microsoft.com/office/drawing/2014/main" id="{B7033155-6749-2240-B92A-4F453AA6AD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68658" y="4028317"/>
            <a:ext cx="130165" cy="130165"/>
          </a:xfrm>
          <a:prstGeom prst="rect">
            <a:avLst/>
          </a:prstGeom>
        </p:spPr>
      </p:pic>
      <p:pic>
        <p:nvPicPr>
          <p:cNvPr id="83" name="Graphic 82" descr="Bug">
            <a:extLst>
              <a:ext uri="{FF2B5EF4-FFF2-40B4-BE49-F238E27FC236}">
                <a16:creationId xmlns:a16="http://schemas.microsoft.com/office/drawing/2014/main" id="{2ACE2E24-6FB7-3D44-89C3-ED55F2414B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238485" y="4166725"/>
            <a:ext cx="130165" cy="130165"/>
          </a:xfrm>
          <a:prstGeom prst="rect">
            <a:avLst/>
          </a:prstGeom>
        </p:spPr>
      </p:pic>
      <p:pic>
        <p:nvPicPr>
          <p:cNvPr id="84" name="Graphic 83" descr="Bug">
            <a:extLst>
              <a:ext uri="{FF2B5EF4-FFF2-40B4-BE49-F238E27FC236}">
                <a16:creationId xmlns:a16="http://schemas.microsoft.com/office/drawing/2014/main" id="{F54A1749-E0DF-F649-B5CA-E78733B19C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31104" y="4396118"/>
            <a:ext cx="130165" cy="130165"/>
          </a:xfrm>
          <a:prstGeom prst="rect">
            <a:avLst/>
          </a:prstGeom>
        </p:spPr>
      </p:pic>
      <p:sp>
        <p:nvSpPr>
          <p:cNvPr id="85" name="Oval Callout 84">
            <a:extLst>
              <a:ext uri="{FF2B5EF4-FFF2-40B4-BE49-F238E27FC236}">
                <a16:creationId xmlns:a16="http://schemas.microsoft.com/office/drawing/2014/main" id="{6AF093B5-0021-FF45-9E44-F1FE363EC12D}"/>
              </a:ext>
            </a:extLst>
          </p:cNvPr>
          <p:cNvSpPr/>
          <p:nvPr/>
        </p:nvSpPr>
        <p:spPr>
          <a:xfrm>
            <a:off x="10535033" y="3534868"/>
            <a:ext cx="1225436" cy="1325563"/>
          </a:xfrm>
          <a:prstGeom prst="wedgeEllipseCallout">
            <a:avLst>
              <a:gd name="adj1" fmla="val 300"/>
              <a:gd name="adj2" fmla="val 100125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6" name="Content Placeholder 7" descr="Document">
            <a:extLst>
              <a:ext uri="{FF2B5EF4-FFF2-40B4-BE49-F238E27FC236}">
                <a16:creationId xmlns:a16="http://schemas.microsoft.com/office/drawing/2014/main" id="{853614A3-4E14-8D4F-BC52-9703CC301B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75262" y="3606644"/>
            <a:ext cx="1144979" cy="1144979"/>
          </a:xfrm>
          <a:prstGeom prst="rect">
            <a:avLst/>
          </a:prstGeom>
        </p:spPr>
      </p:pic>
      <p:pic>
        <p:nvPicPr>
          <p:cNvPr id="87" name="Graphic 86" descr="Bug">
            <a:extLst>
              <a:ext uri="{FF2B5EF4-FFF2-40B4-BE49-F238E27FC236}">
                <a16:creationId xmlns:a16="http://schemas.microsoft.com/office/drawing/2014/main" id="{0CE21F2C-CD75-254F-9972-BEC279E9580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290067" y="4059241"/>
            <a:ext cx="182880" cy="182880"/>
          </a:xfrm>
          <a:prstGeom prst="rect">
            <a:avLst/>
          </a:prstGeom>
        </p:spPr>
      </p:pic>
      <p:pic>
        <p:nvPicPr>
          <p:cNvPr id="88" name="Graphic 87" descr="Bug">
            <a:extLst>
              <a:ext uri="{FF2B5EF4-FFF2-40B4-BE49-F238E27FC236}">
                <a16:creationId xmlns:a16="http://schemas.microsoft.com/office/drawing/2014/main" id="{AD4EDFBE-E587-F64F-B0FA-D4AA8D8F1C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859895" y="4197650"/>
            <a:ext cx="130165" cy="130165"/>
          </a:xfrm>
          <a:prstGeom prst="rect">
            <a:avLst/>
          </a:prstGeom>
        </p:spPr>
      </p:pic>
      <p:pic>
        <p:nvPicPr>
          <p:cNvPr id="89" name="Graphic 88" descr="Bug">
            <a:extLst>
              <a:ext uri="{FF2B5EF4-FFF2-40B4-BE49-F238E27FC236}">
                <a16:creationId xmlns:a16="http://schemas.microsoft.com/office/drawing/2014/main" id="{5D7CC3A9-8E65-D24D-AEEB-537C6E0EC5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252514" y="4427043"/>
            <a:ext cx="130165" cy="130165"/>
          </a:xfrm>
          <a:prstGeom prst="rect">
            <a:avLst/>
          </a:prstGeom>
        </p:spPr>
      </p:pic>
      <p:sp>
        <p:nvSpPr>
          <p:cNvPr id="90" name="Oval Callout 89">
            <a:extLst>
              <a:ext uri="{FF2B5EF4-FFF2-40B4-BE49-F238E27FC236}">
                <a16:creationId xmlns:a16="http://schemas.microsoft.com/office/drawing/2014/main" id="{FF2ED199-63A9-F543-B5D3-97AB5C68DE86}"/>
              </a:ext>
            </a:extLst>
          </p:cNvPr>
          <p:cNvSpPr/>
          <p:nvPr/>
        </p:nvSpPr>
        <p:spPr>
          <a:xfrm>
            <a:off x="2256139" y="3485428"/>
            <a:ext cx="1225436" cy="1325563"/>
          </a:xfrm>
          <a:prstGeom prst="wedgeEllipseCallout">
            <a:avLst>
              <a:gd name="adj1" fmla="val 300"/>
              <a:gd name="adj2" fmla="val 100125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1" name="Content Placeholder 7" descr="Document">
            <a:extLst>
              <a:ext uri="{FF2B5EF4-FFF2-40B4-BE49-F238E27FC236}">
                <a16:creationId xmlns:a16="http://schemas.microsoft.com/office/drawing/2014/main" id="{66769CBE-ABA4-6348-9F89-7A75654B3A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96368" y="3557204"/>
            <a:ext cx="1144979" cy="1144979"/>
          </a:xfrm>
          <a:prstGeom prst="rect">
            <a:avLst/>
          </a:prstGeom>
        </p:spPr>
      </p:pic>
      <p:pic>
        <p:nvPicPr>
          <p:cNvPr id="92" name="Graphic 91" descr="Bug">
            <a:extLst>
              <a:ext uri="{FF2B5EF4-FFF2-40B4-BE49-F238E27FC236}">
                <a16:creationId xmlns:a16="http://schemas.microsoft.com/office/drawing/2014/main" id="{C81B7E0D-8A70-D94E-AA50-D1DDB8F9518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011173" y="3989253"/>
            <a:ext cx="182880" cy="182880"/>
          </a:xfrm>
          <a:prstGeom prst="rect">
            <a:avLst/>
          </a:prstGeom>
        </p:spPr>
      </p:pic>
      <p:pic>
        <p:nvPicPr>
          <p:cNvPr id="93" name="Graphic 92" descr="Bug">
            <a:extLst>
              <a:ext uri="{FF2B5EF4-FFF2-40B4-BE49-F238E27FC236}">
                <a16:creationId xmlns:a16="http://schemas.microsoft.com/office/drawing/2014/main" id="{AD67CC36-CAB9-4746-AE22-331BF58F07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81001" y="4148210"/>
            <a:ext cx="130165" cy="130165"/>
          </a:xfrm>
          <a:prstGeom prst="rect">
            <a:avLst/>
          </a:prstGeom>
        </p:spPr>
      </p:pic>
      <p:pic>
        <p:nvPicPr>
          <p:cNvPr id="94" name="Graphic 93" descr="Bug">
            <a:extLst>
              <a:ext uri="{FF2B5EF4-FFF2-40B4-BE49-F238E27FC236}">
                <a16:creationId xmlns:a16="http://schemas.microsoft.com/office/drawing/2014/main" id="{F217B668-4832-B94E-A8A2-01148200D46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973619" y="4357054"/>
            <a:ext cx="182880" cy="182880"/>
          </a:xfrm>
          <a:prstGeom prst="rect">
            <a:avLst/>
          </a:prstGeom>
        </p:spPr>
      </p:pic>
      <p:sp>
        <p:nvSpPr>
          <p:cNvPr id="95" name="Oval Callout 94">
            <a:extLst>
              <a:ext uri="{FF2B5EF4-FFF2-40B4-BE49-F238E27FC236}">
                <a16:creationId xmlns:a16="http://schemas.microsoft.com/office/drawing/2014/main" id="{2E2B0AA9-4CAE-2D4A-87D8-E9536F2AF9C9}"/>
              </a:ext>
            </a:extLst>
          </p:cNvPr>
          <p:cNvSpPr/>
          <p:nvPr/>
        </p:nvSpPr>
        <p:spPr>
          <a:xfrm>
            <a:off x="589221" y="3488137"/>
            <a:ext cx="1225436" cy="1325563"/>
          </a:xfrm>
          <a:prstGeom prst="wedgeEllipseCallout">
            <a:avLst>
              <a:gd name="adj1" fmla="val 300"/>
              <a:gd name="adj2" fmla="val 100125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6" name="Content Placeholder 7" descr="Document">
            <a:extLst>
              <a:ext uri="{FF2B5EF4-FFF2-40B4-BE49-F238E27FC236}">
                <a16:creationId xmlns:a16="http://schemas.microsoft.com/office/drawing/2014/main" id="{07FF0C22-7DDB-544B-9FE3-5FCBBC535D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9450" y="3559913"/>
            <a:ext cx="1144979" cy="1144979"/>
          </a:xfrm>
          <a:prstGeom prst="rect">
            <a:avLst/>
          </a:prstGeom>
        </p:spPr>
      </p:pic>
      <p:pic>
        <p:nvPicPr>
          <p:cNvPr id="97" name="Graphic 96" descr="Bug">
            <a:extLst>
              <a:ext uri="{FF2B5EF4-FFF2-40B4-BE49-F238E27FC236}">
                <a16:creationId xmlns:a16="http://schemas.microsoft.com/office/drawing/2014/main" id="{F0A5F015-DE99-8140-9A7B-A5FAF1D253A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00303" y="3991959"/>
            <a:ext cx="182880" cy="182880"/>
          </a:xfrm>
          <a:prstGeom prst="rect">
            <a:avLst/>
          </a:prstGeom>
        </p:spPr>
      </p:pic>
      <p:pic>
        <p:nvPicPr>
          <p:cNvPr id="98" name="Graphic 97" descr="Bug">
            <a:extLst>
              <a:ext uri="{FF2B5EF4-FFF2-40B4-BE49-F238E27FC236}">
                <a16:creationId xmlns:a16="http://schemas.microsoft.com/office/drawing/2014/main" id="{5233D71E-AB87-1845-8B50-8BF995E16FB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14082" y="4150918"/>
            <a:ext cx="182880" cy="182880"/>
          </a:xfrm>
          <a:prstGeom prst="rect">
            <a:avLst/>
          </a:prstGeom>
        </p:spPr>
      </p:pic>
      <p:pic>
        <p:nvPicPr>
          <p:cNvPr id="99" name="Graphic 98" descr="Bug">
            <a:extLst>
              <a:ext uri="{FF2B5EF4-FFF2-40B4-BE49-F238E27FC236}">
                <a16:creationId xmlns:a16="http://schemas.microsoft.com/office/drawing/2014/main" id="{057FF382-F675-C34D-BA89-C70A3F476F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06702" y="4380312"/>
            <a:ext cx="130165" cy="13016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F43FED2-9951-5A40-BCB6-2AC3427DC83A}"/>
              </a:ext>
            </a:extLst>
          </p:cNvPr>
          <p:cNvSpPr/>
          <p:nvPr/>
        </p:nvSpPr>
        <p:spPr>
          <a:xfrm>
            <a:off x="90311" y="141249"/>
            <a:ext cx="12011378" cy="6321777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B2BE8E-C801-5C44-A641-01A5CA71A5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Bugs Have Increasing Consequences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C16836A-EA35-3F47-BFA3-A7E32E776B8E}"/>
              </a:ext>
            </a:extLst>
          </p:cNvPr>
          <p:cNvPicPr>
            <a:picLocks noChangeAspect="1"/>
          </p:cNvPicPr>
          <p:nvPr/>
        </p:nvPicPr>
        <p:blipFill rotWithShape="1">
          <a:blip r:embed="rId22"/>
          <a:srcRect b="7457"/>
          <a:stretch/>
        </p:blipFill>
        <p:spPr>
          <a:xfrm>
            <a:off x="5046892" y="-2511968"/>
            <a:ext cx="7283885" cy="708979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39502D92-05D3-9048-9FBC-DE46B07278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952" y="1666822"/>
            <a:ext cx="1267837" cy="1267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loudbleed: What It Means for Users and MSPs | Gillware Inc">
            <a:extLst>
              <a:ext uri="{FF2B5EF4-FFF2-40B4-BE49-F238E27FC236}">
                <a16:creationId xmlns:a16="http://schemas.microsoft.com/office/drawing/2014/main" id="{7D8A813A-10F4-ED46-B205-0296381701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backgroundRemoval t="3599" b="93830" l="9259" r="92778">
                        <a14:foregroundMark x1="47222" y1="7969" x2="52222" y2="9254"/>
                        <a14:foregroundMark x1="53704" y1="3599" x2="53704" y2="3599"/>
                        <a14:foregroundMark x1="85741" y1="37789" x2="85741" y2="37789"/>
                        <a14:foregroundMark x1="92778" y1="50129" x2="92778" y2="50129"/>
                        <a14:foregroundMark x1="9444" y1="52442" x2="9444" y2="52442"/>
                        <a14:foregroundMark x1="43889" y1="93830" x2="43889" y2="9383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3359" y="1844074"/>
            <a:ext cx="1552943" cy="1118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eartbleed Bug">
            <a:extLst>
              <a:ext uri="{FF2B5EF4-FFF2-40B4-BE49-F238E27FC236}">
                <a16:creationId xmlns:a16="http://schemas.microsoft.com/office/drawing/2014/main" id="{5B604339-208E-CB4C-A7A1-BE740C6468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3809" y="1831110"/>
            <a:ext cx="1055024" cy="1277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The GHOST Vulnerability | Qualys Security Blog">
            <a:extLst>
              <a:ext uri="{FF2B5EF4-FFF2-40B4-BE49-F238E27FC236}">
                <a16:creationId xmlns:a16="http://schemas.microsoft.com/office/drawing/2014/main" id="{3AC7EFFD-850D-D243-BB50-1E92A67961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9447" y="1788878"/>
            <a:ext cx="1030078" cy="1101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Shellshock (software bug) - Wikipedia">
            <a:extLst>
              <a:ext uri="{FF2B5EF4-FFF2-40B4-BE49-F238E27FC236}">
                <a16:creationId xmlns:a16="http://schemas.microsoft.com/office/drawing/2014/main" id="{3F7235AC-3A4E-EA48-8B17-7D079E4A65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0193" y="1633005"/>
            <a:ext cx="1220301" cy="1301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Dirty COW - Wikipedia">
            <a:extLst>
              <a:ext uri="{FF2B5EF4-FFF2-40B4-BE49-F238E27FC236}">
                <a16:creationId xmlns:a16="http://schemas.microsoft.com/office/drawing/2014/main" id="{E25987D7-E23B-364F-BD9A-70F643D8A5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9">
            <a:extLst>
              <a:ext uri="{BEBA8EAE-BF5A-486C-A8C5-ECC9F3942E4B}">
                <a14:imgProps xmlns:a14="http://schemas.microsoft.com/office/drawing/2010/main">
                  <a14:imgLayer r:embed="rId30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8073"/>
          <a:stretch/>
        </p:blipFill>
        <p:spPr bwMode="auto">
          <a:xfrm>
            <a:off x="4059190" y="1741644"/>
            <a:ext cx="1320857" cy="1238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0C1ED84-77D4-AC47-B950-BA2B3C14A21C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8252901" y="1709196"/>
            <a:ext cx="1946596" cy="1270488"/>
          </a:xfrm>
          <a:prstGeom prst="rect">
            <a:avLst/>
          </a:prstGeom>
        </p:spPr>
      </p:pic>
      <p:sp>
        <p:nvSpPr>
          <p:cNvPr id="101" name="TextBox 100">
            <a:extLst>
              <a:ext uri="{FF2B5EF4-FFF2-40B4-BE49-F238E27FC236}">
                <a16:creationId xmlns:a16="http://schemas.microsoft.com/office/drawing/2014/main" id="{B954F5C4-FBB1-2D4D-B424-5E124ED83EC8}"/>
              </a:ext>
            </a:extLst>
          </p:cNvPr>
          <p:cNvSpPr txBox="1"/>
          <p:nvPr/>
        </p:nvSpPr>
        <p:spPr>
          <a:xfrm>
            <a:off x="586108" y="2910746"/>
            <a:ext cx="1021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chemeClr val="bg2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Badlock</a:t>
            </a:r>
            <a:endParaRPr lang="en-US" dirty="0">
              <a:solidFill>
                <a:schemeClr val="bg2">
                  <a:lumMod val="75000"/>
                </a:schemeClr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93B7117D-F24A-2F4C-BBE8-1E0C76C47BC8}"/>
              </a:ext>
            </a:extLst>
          </p:cNvPr>
          <p:cNvSpPr txBox="1"/>
          <p:nvPr/>
        </p:nvSpPr>
        <p:spPr>
          <a:xfrm>
            <a:off x="2351937" y="2906943"/>
            <a:ext cx="1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chemeClr val="bg2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Cloudbleed</a:t>
            </a:r>
            <a:endParaRPr lang="en-US" dirty="0">
              <a:solidFill>
                <a:schemeClr val="bg2">
                  <a:lumMod val="75000"/>
                </a:schemeClr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3D7639EC-AEE7-2B42-9EEF-49E4DA0F4A93}"/>
              </a:ext>
            </a:extLst>
          </p:cNvPr>
          <p:cNvSpPr txBox="1"/>
          <p:nvPr/>
        </p:nvSpPr>
        <p:spPr>
          <a:xfrm>
            <a:off x="3983239" y="2910746"/>
            <a:ext cx="1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Dirty COW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20FE0758-4537-A741-82AF-E26A580301D0}"/>
              </a:ext>
            </a:extLst>
          </p:cNvPr>
          <p:cNvSpPr txBox="1"/>
          <p:nvPr/>
        </p:nvSpPr>
        <p:spPr>
          <a:xfrm>
            <a:off x="5431862" y="2906102"/>
            <a:ext cx="1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GHOST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2C05727B-A51B-8C42-B2C6-4742A3291CAF}"/>
              </a:ext>
            </a:extLst>
          </p:cNvPr>
          <p:cNvSpPr txBox="1"/>
          <p:nvPr/>
        </p:nvSpPr>
        <p:spPr>
          <a:xfrm>
            <a:off x="6911101" y="2916747"/>
            <a:ext cx="1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Heartbleed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3D609D86-5ECB-B748-9678-23D04AF9B901}"/>
              </a:ext>
            </a:extLst>
          </p:cNvPr>
          <p:cNvSpPr txBox="1"/>
          <p:nvPr/>
        </p:nvSpPr>
        <p:spPr>
          <a:xfrm>
            <a:off x="8570269" y="2913836"/>
            <a:ext cx="1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chemeClr val="bg2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StageFright</a:t>
            </a:r>
            <a:endParaRPr lang="en-US" dirty="0">
              <a:solidFill>
                <a:schemeClr val="bg2">
                  <a:lumMod val="75000"/>
                </a:schemeClr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759E6903-7002-004F-8AB2-A268083D9E5D}"/>
              </a:ext>
            </a:extLst>
          </p:cNvPr>
          <p:cNvSpPr txBox="1"/>
          <p:nvPr/>
        </p:nvSpPr>
        <p:spPr>
          <a:xfrm>
            <a:off x="10398068" y="2920302"/>
            <a:ext cx="1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chemeClr val="bg2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ShellShock</a:t>
            </a:r>
            <a:endParaRPr lang="en-US" dirty="0">
              <a:solidFill>
                <a:schemeClr val="bg2">
                  <a:lumMod val="75000"/>
                </a:schemeClr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826E15E-8396-9D4B-AB34-90DCFDA61A5C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3236914" y="2934820"/>
            <a:ext cx="2593324" cy="3411645"/>
          </a:xfrm>
          <a:prstGeom prst="rect">
            <a:avLst/>
          </a:prstGeom>
          <a:effectLst>
            <a:outerShdw blurRad="38100" dist="25400" dir="8100000" algn="tr" rotWithShape="0">
              <a:prstClr val="black">
                <a:alpha val="20000"/>
              </a:prstClr>
            </a:outerShdw>
          </a:effectLst>
        </p:spPr>
      </p:pic>
      <p:sp>
        <p:nvSpPr>
          <p:cNvPr id="10" name="Oval Callout 9">
            <a:extLst>
              <a:ext uri="{FF2B5EF4-FFF2-40B4-BE49-F238E27FC236}">
                <a16:creationId xmlns:a16="http://schemas.microsoft.com/office/drawing/2014/main" id="{3AF0CA7F-CD9C-1842-BA07-E1ED82F4556C}"/>
              </a:ext>
            </a:extLst>
          </p:cNvPr>
          <p:cNvSpPr/>
          <p:nvPr/>
        </p:nvSpPr>
        <p:spPr>
          <a:xfrm>
            <a:off x="6293184" y="3141374"/>
            <a:ext cx="3685007" cy="2717428"/>
          </a:xfrm>
          <a:prstGeom prst="wedgeEllipseCallout">
            <a:avLst>
              <a:gd name="adj1" fmla="val -69620"/>
              <a:gd name="adj2" fmla="val 4897"/>
            </a:avLst>
          </a:prstGeom>
          <a:solidFill>
            <a:schemeClr val="bg1"/>
          </a:solidFill>
          <a:ln>
            <a:solidFill>
              <a:schemeClr val="accent3">
                <a:lumMod val="40000"/>
                <a:lumOff val="60000"/>
              </a:schemeClr>
            </a:solidFill>
          </a:ln>
          <a:effectLst>
            <a:outerShdw blurRad="38100" dist="25400" dir="8100000" algn="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8D6764-0214-D346-8D90-F04B5EE9B1D4}"/>
              </a:ext>
            </a:extLst>
          </p:cNvPr>
          <p:cNvSpPr txBox="1"/>
          <p:nvPr/>
        </p:nvSpPr>
        <p:spPr>
          <a:xfrm>
            <a:off x="6453531" y="3549742"/>
            <a:ext cx="336739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the cost of </a:t>
            </a:r>
          </a:p>
          <a:p>
            <a:pPr algn="ctr"/>
            <a:r>
              <a:rPr lang="en-US" sz="24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poor quality software is</a:t>
            </a:r>
            <a:endParaRPr lang="en-US" sz="2000" dirty="0">
              <a:solidFill>
                <a:schemeClr val="bg2">
                  <a:lumMod val="50000"/>
                </a:schemeClr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8C1C5BC9-FC15-B740-A55E-7D6E9DB143F9}"/>
              </a:ext>
            </a:extLst>
          </p:cNvPr>
          <p:cNvSpPr txBox="1"/>
          <p:nvPr/>
        </p:nvSpPr>
        <p:spPr>
          <a:xfrm>
            <a:off x="6694739" y="4304951"/>
            <a:ext cx="29915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$2.84 trillion</a:t>
            </a:r>
            <a:endParaRPr lang="en-US" sz="4000" b="1" dirty="0">
              <a:solidFill>
                <a:schemeClr val="bg2">
                  <a:lumMod val="50000"/>
                </a:schemeClr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7FD9111-2659-6049-94C2-EA27D96E683D}"/>
              </a:ext>
            </a:extLst>
          </p:cNvPr>
          <p:cNvSpPr/>
          <p:nvPr/>
        </p:nvSpPr>
        <p:spPr>
          <a:xfrm>
            <a:off x="7193295" y="4988799"/>
            <a:ext cx="19175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in the US in 2018</a:t>
            </a:r>
          </a:p>
        </p:txBody>
      </p:sp>
    </p:spTree>
    <p:extLst>
      <p:ext uri="{BB962C8B-B14F-4D97-AF65-F5344CB8AC3E}">
        <p14:creationId xmlns:p14="http://schemas.microsoft.com/office/powerpoint/2010/main" val="1657934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AE4FA-A7A0-5046-9B03-6C2628112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Generator-Based Fuzzing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312256-D331-014A-944E-982D7A7416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321FA8-61C4-0C48-8260-3FC994CA0754}" type="datetime1">
              <a:rPr lang="en-US" smtClean="0"/>
              <a:t>4/21/23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488079C-A83C-EB40-8DEC-39EBE54C34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Caroline Lemieux --- Expanding the Reach of Fuzzing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2C66F4-B314-8F42-AF27-9DD771DEE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9A0EA-CFA7-AC46-B8D1-7520C822D2F1}" type="slidenum">
              <a:rPr lang="en-US" smtClean="0"/>
              <a:t>49</a:t>
            </a:fld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8B3D08F-92CC-5245-A3C6-C3DE27C9F261}"/>
              </a:ext>
            </a:extLst>
          </p:cNvPr>
          <p:cNvCxnSpPr>
            <a:cxnSpLocks/>
          </p:cNvCxnSpPr>
          <p:nvPr/>
        </p:nvCxnSpPr>
        <p:spPr>
          <a:xfrm flipV="1">
            <a:off x="6527426" y="3651717"/>
            <a:ext cx="938603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95F5539-83C8-9B4B-A6BB-6D72CA7DAC41}"/>
              </a:ext>
            </a:extLst>
          </p:cNvPr>
          <p:cNvCxnSpPr>
            <a:cxnSpLocks/>
          </p:cNvCxnSpPr>
          <p:nvPr/>
        </p:nvCxnSpPr>
        <p:spPr>
          <a:xfrm>
            <a:off x="9448800" y="3651228"/>
            <a:ext cx="76042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14D4B181-6854-EA40-8D3D-653181012089}"/>
              </a:ext>
            </a:extLst>
          </p:cNvPr>
          <p:cNvSpPr/>
          <p:nvPr/>
        </p:nvSpPr>
        <p:spPr>
          <a:xfrm>
            <a:off x="7530673" y="3380554"/>
            <a:ext cx="1867164" cy="541347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&lt;go&gt;x&lt;/go&gt;</a:t>
            </a:r>
          </a:p>
        </p:txBody>
      </p:sp>
      <p:sp>
        <p:nvSpPr>
          <p:cNvPr id="15" name="!!gene">
            <a:extLst>
              <a:ext uri="{FF2B5EF4-FFF2-40B4-BE49-F238E27FC236}">
                <a16:creationId xmlns:a16="http://schemas.microsoft.com/office/drawing/2014/main" id="{D2A09592-9F49-8F48-AAE1-0E7B5E83616D}"/>
              </a:ext>
            </a:extLst>
          </p:cNvPr>
          <p:cNvSpPr/>
          <p:nvPr/>
        </p:nvSpPr>
        <p:spPr>
          <a:xfrm>
            <a:off x="169682" y="2112973"/>
            <a:ext cx="6306532" cy="3252249"/>
          </a:xfrm>
          <a:prstGeom prst="round2DiagRect">
            <a:avLst/>
          </a:prstGeom>
          <a:noFill/>
          <a:ln w="762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0" rIns="0" bIns="0" rtlCol="0" anchor="ctr"/>
          <a:lstStyle/>
          <a:p>
            <a:pPr>
              <a:lnSpc>
                <a:spcPct val="114000"/>
              </a:lnSpc>
            </a:pP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genXML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random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):</a:t>
            </a:r>
          </a:p>
          <a:p>
            <a:pPr>
              <a:lnSpc>
                <a:spcPct val="114000"/>
              </a:lnSpc>
            </a:pP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tag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random</a:t>
            </a:r>
            <a:r>
              <a:rPr lang="en-US" i="1" dirty="0" err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.choice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tags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0" lvl="1">
              <a:lnSpc>
                <a:spcPct val="114000"/>
              </a:lnSpc>
            </a:pP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node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i="1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XMLElement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tag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 dirty="0">
              <a:solidFill>
                <a:schemeClr val="accent3">
                  <a:lumMod val="60000"/>
                  <a:lumOff val="4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lvl="1">
              <a:lnSpc>
                <a:spcPct val="114000"/>
              </a:lnSpc>
            </a:pP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num_child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random</a:t>
            </a:r>
            <a:r>
              <a:rPr lang="en-US" i="1" dirty="0" err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.nextInt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MAX_CHILDREN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0" lvl="1">
              <a:lnSpc>
                <a:spcPct val="114000"/>
              </a:lnSpc>
            </a:pP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for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i="1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range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num_child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):</a:t>
            </a:r>
          </a:p>
          <a:p>
            <a:pPr marL="0" lvl="1">
              <a:lnSpc>
                <a:spcPct val="114000"/>
              </a:lnSpc>
            </a:pP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node</a:t>
            </a:r>
            <a:r>
              <a:rPr lang="en-US" i="1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.addChild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b="1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genXML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random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pPr marL="0" lvl="1">
              <a:lnSpc>
                <a:spcPct val="114000"/>
              </a:lnSpc>
            </a:pP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random</a:t>
            </a:r>
            <a:r>
              <a:rPr lang="en-US" i="1" dirty="0" err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.nextBoolean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():</a:t>
            </a:r>
          </a:p>
          <a:p>
            <a:pPr marL="0" lvl="1">
              <a:lnSpc>
                <a:spcPct val="114000"/>
              </a:lnSpc>
            </a:pP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node</a:t>
            </a:r>
            <a:r>
              <a:rPr lang="en-US" i="1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.addText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random.nextString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())</a:t>
            </a:r>
            <a:b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node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6DC843E-77DE-B54B-BA51-87B54D8160DA}"/>
              </a:ext>
            </a:extLst>
          </p:cNvPr>
          <p:cNvSpPr/>
          <p:nvPr/>
        </p:nvSpPr>
        <p:spPr>
          <a:xfrm>
            <a:off x="10300746" y="3083560"/>
            <a:ext cx="1721572" cy="109701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latin typeface="Inconsolata" pitchFamily="49" charset="77"/>
              </a:rPr>
              <a:t>$ </a:t>
            </a:r>
            <a:r>
              <a:rPr lang="en-US" dirty="0" err="1">
                <a:latin typeface="Inconsolata" pitchFamily="49" charset="77"/>
              </a:rPr>
              <a:t>xmllint</a:t>
            </a:r>
            <a:endParaRPr lang="en-US" dirty="0">
              <a:latin typeface="Inconsolata" pitchFamily="49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007696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 advTm="250">
        <p:fade/>
      </p:transition>
    </mc:Choice>
    <mc:Fallback xmlns="">
      <p:transition advClick="0" advTm="250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AE4FA-A7A0-5046-9B03-6C2628112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Generator-Based Fuzzing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312256-D331-014A-944E-982D7A7416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321FA8-61C4-0C48-8260-3FC994CA0754}" type="datetime1">
              <a:rPr lang="en-US" smtClean="0"/>
              <a:t>4/21/23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488079C-A83C-EB40-8DEC-39EBE54C34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Caroline Lemieux --- Expanding the Reach of Fuzzing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2C66F4-B314-8F42-AF27-9DD771DEE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9A0EA-CFA7-AC46-B8D1-7520C822D2F1}" type="slidenum">
              <a:rPr lang="en-US" smtClean="0"/>
              <a:t>50</a:t>
            </a:fld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8B3D08F-92CC-5245-A3C6-C3DE27C9F261}"/>
              </a:ext>
            </a:extLst>
          </p:cNvPr>
          <p:cNvCxnSpPr>
            <a:cxnSpLocks/>
          </p:cNvCxnSpPr>
          <p:nvPr/>
        </p:nvCxnSpPr>
        <p:spPr>
          <a:xfrm flipV="1">
            <a:off x="6527426" y="3651717"/>
            <a:ext cx="938603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95F5539-83C8-9B4B-A6BB-6D72CA7DAC41}"/>
              </a:ext>
            </a:extLst>
          </p:cNvPr>
          <p:cNvCxnSpPr>
            <a:cxnSpLocks/>
          </p:cNvCxnSpPr>
          <p:nvPr/>
        </p:nvCxnSpPr>
        <p:spPr>
          <a:xfrm>
            <a:off x="9448800" y="3651228"/>
            <a:ext cx="76042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14D4B181-6854-EA40-8D3D-653181012089}"/>
              </a:ext>
            </a:extLst>
          </p:cNvPr>
          <p:cNvSpPr/>
          <p:nvPr/>
        </p:nvSpPr>
        <p:spPr>
          <a:xfrm>
            <a:off x="7530673" y="3380554"/>
            <a:ext cx="1867164" cy="541347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&lt;a&gt;&lt;b&gt;&lt;/b&gt;&lt;/a&gt;</a:t>
            </a:r>
          </a:p>
        </p:txBody>
      </p:sp>
      <p:sp>
        <p:nvSpPr>
          <p:cNvPr id="15" name="!!gene">
            <a:extLst>
              <a:ext uri="{FF2B5EF4-FFF2-40B4-BE49-F238E27FC236}">
                <a16:creationId xmlns:a16="http://schemas.microsoft.com/office/drawing/2014/main" id="{D2A09592-9F49-8F48-AAE1-0E7B5E83616D}"/>
              </a:ext>
            </a:extLst>
          </p:cNvPr>
          <p:cNvSpPr/>
          <p:nvPr/>
        </p:nvSpPr>
        <p:spPr>
          <a:xfrm>
            <a:off x="169682" y="2112973"/>
            <a:ext cx="6306532" cy="3252249"/>
          </a:xfrm>
          <a:prstGeom prst="round2DiagRect">
            <a:avLst/>
          </a:prstGeom>
          <a:noFill/>
          <a:ln w="762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0" rIns="0" bIns="0" rtlCol="0" anchor="ctr"/>
          <a:lstStyle/>
          <a:p>
            <a:pPr>
              <a:lnSpc>
                <a:spcPct val="114000"/>
              </a:lnSpc>
            </a:pP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genXML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random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):</a:t>
            </a:r>
          </a:p>
          <a:p>
            <a:pPr>
              <a:lnSpc>
                <a:spcPct val="114000"/>
              </a:lnSpc>
            </a:pP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tag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random</a:t>
            </a:r>
            <a:r>
              <a:rPr lang="en-US" i="1" dirty="0" err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.choice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tags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0" lvl="1">
              <a:lnSpc>
                <a:spcPct val="114000"/>
              </a:lnSpc>
            </a:pP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node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i="1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XMLElement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tag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 dirty="0">
              <a:solidFill>
                <a:schemeClr val="accent3">
                  <a:lumMod val="60000"/>
                  <a:lumOff val="4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lvl="1">
              <a:lnSpc>
                <a:spcPct val="114000"/>
              </a:lnSpc>
            </a:pP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num_child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random</a:t>
            </a:r>
            <a:r>
              <a:rPr lang="en-US" i="1" dirty="0" err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.nextInt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MAX_CHILDREN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0" lvl="1">
              <a:lnSpc>
                <a:spcPct val="114000"/>
              </a:lnSpc>
            </a:pP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for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i="1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range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num_child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):</a:t>
            </a:r>
          </a:p>
          <a:p>
            <a:pPr marL="0" lvl="1">
              <a:lnSpc>
                <a:spcPct val="114000"/>
              </a:lnSpc>
            </a:pP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node</a:t>
            </a:r>
            <a:r>
              <a:rPr lang="en-US" i="1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.addChild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b="1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genXML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random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pPr marL="0" lvl="1">
              <a:lnSpc>
                <a:spcPct val="114000"/>
              </a:lnSpc>
            </a:pP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random</a:t>
            </a:r>
            <a:r>
              <a:rPr lang="en-US" i="1" dirty="0" err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.nextBoolean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():</a:t>
            </a:r>
          </a:p>
          <a:p>
            <a:pPr marL="0" lvl="1">
              <a:lnSpc>
                <a:spcPct val="114000"/>
              </a:lnSpc>
            </a:pP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node</a:t>
            </a:r>
            <a:r>
              <a:rPr lang="en-US" i="1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.addText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random.nextString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())</a:t>
            </a:r>
            <a:b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node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6DC843E-77DE-B54B-BA51-87B54D8160DA}"/>
              </a:ext>
            </a:extLst>
          </p:cNvPr>
          <p:cNvSpPr/>
          <p:nvPr/>
        </p:nvSpPr>
        <p:spPr>
          <a:xfrm>
            <a:off x="10300746" y="3083560"/>
            <a:ext cx="1721572" cy="109701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latin typeface="Inconsolata" pitchFamily="49" charset="77"/>
              </a:rPr>
              <a:t>$ </a:t>
            </a:r>
            <a:r>
              <a:rPr lang="en-US" dirty="0" err="1">
                <a:latin typeface="Inconsolata" pitchFamily="49" charset="77"/>
              </a:rPr>
              <a:t>xmllint</a:t>
            </a:r>
            <a:endParaRPr lang="en-US" dirty="0">
              <a:latin typeface="Inconsolata" pitchFamily="49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598849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 advTm="250">
        <p:fade/>
      </p:transition>
    </mc:Choice>
    <mc:Fallback xmlns="">
      <p:transition advClick="0" advTm="250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AE4FA-A7A0-5046-9B03-6C2628112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Generator-Based Fuzzing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312256-D331-014A-944E-982D7A7416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321FA8-61C4-0C48-8260-3FC994CA0754}" type="datetime1">
              <a:rPr lang="en-US" smtClean="0"/>
              <a:t>4/21/23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488079C-A83C-EB40-8DEC-39EBE54C34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Caroline Lemieux --- Expanding the Reach of Fuzzing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2C66F4-B314-8F42-AF27-9DD771DEE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9A0EA-CFA7-AC46-B8D1-7520C822D2F1}" type="slidenum">
              <a:rPr lang="en-US" smtClean="0"/>
              <a:t>51</a:t>
            </a:fld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8B3D08F-92CC-5245-A3C6-C3DE27C9F261}"/>
              </a:ext>
            </a:extLst>
          </p:cNvPr>
          <p:cNvCxnSpPr>
            <a:cxnSpLocks/>
          </p:cNvCxnSpPr>
          <p:nvPr/>
        </p:nvCxnSpPr>
        <p:spPr>
          <a:xfrm flipV="1">
            <a:off x="6527426" y="3651717"/>
            <a:ext cx="938603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95F5539-83C8-9B4B-A6BB-6D72CA7DAC41}"/>
              </a:ext>
            </a:extLst>
          </p:cNvPr>
          <p:cNvCxnSpPr>
            <a:cxnSpLocks/>
          </p:cNvCxnSpPr>
          <p:nvPr/>
        </p:nvCxnSpPr>
        <p:spPr>
          <a:xfrm>
            <a:off x="9448800" y="3651228"/>
            <a:ext cx="76042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14D4B181-6854-EA40-8D3D-653181012089}"/>
              </a:ext>
            </a:extLst>
          </p:cNvPr>
          <p:cNvSpPr/>
          <p:nvPr/>
        </p:nvSpPr>
        <p:spPr>
          <a:xfrm>
            <a:off x="7530673" y="3380554"/>
            <a:ext cx="1867164" cy="541347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&lt;bar&gt;f&lt;/bar&gt;</a:t>
            </a:r>
          </a:p>
        </p:txBody>
      </p:sp>
      <p:sp>
        <p:nvSpPr>
          <p:cNvPr id="15" name="!!gene">
            <a:extLst>
              <a:ext uri="{FF2B5EF4-FFF2-40B4-BE49-F238E27FC236}">
                <a16:creationId xmlns:a16="http://schemas.microsoft.com/office/drawing/2014/main" id="{D2A09592-9F49-8F48-AAE1-0E7B5E83616D}"/>
              </a:ext>
            </a:extLst>
          </p:cNvPr>
          <p:cNvSpPr/>
          <p:nvPr/>
        </p:nvSpPr>
        <p:spPr>
          <a:xfrm>
            <a:off x="169682" y="2112973"/>
            <a:ext cx="6306532" cy="3252249"/>
          </a:xfrm>
          <a:prstGeom prst="round2DiagRect">
            <a:avLst/>
          </a:prstGeom>
          <a:noFill/>
          <a:ln w="762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0" rIns="0" bIns="0" rtlCol="0" anchor="ctr"/>
          <a:lstStyle/>
          <a:p>
            <a:pPr>
              <a:lnSpc>
                <a:spcPct val="114000"/>
              </a:lnSpc>
            </a:pP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genXML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random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):</a:t>
            </a:r>
          </a:p>
          <a:p>
            <a:pPr>
              <a:lnSpc>
                <a:spcPct val="114000"/>
              </a:lnSpc>
            </a:pP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tag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random</a:t>
            </a:r>
            <a:r>
              <a:rPr lang="en-US" i="1" dirty="0" err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.choice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tags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0" lvl="1">
              <a:lnSpc>
                <a:spcPct val="114000"/>
              </a:lnSpc>
            </a:pP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node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i="1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XMLElement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tag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 dirty="0">
              <a:solidFill>
                <a:schemeClr val="accent3">
                  <a:lumMod val="60000"/>
                  <a:lumOff val="4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lvl="1">
              <a:lnSpc>
                <a:spcPct val="114000"/>
              </a:lnSpc>
            </a:pP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num_child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random</a:t>
            </a:r>
            <a:r>
              <a:rPr lang="en-US" i="1" dirty="0" err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.nextInt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MAX_CHILDREN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0" lvl="1">
              <a:lnSpc>
                <a:spcPct val="114000"/>
              </a:lnSpc>
            </a:pP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for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i="1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range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num_child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):</a:t>
            </a:r>
          </a:p>
          <a:p>
            <a:pPr marL="0" lvl="1">
              <a:lnSpc>
                <a:spcPct val="114000"/>
              </a:lnSpc>
            </a:pP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node</a:t>
            </a:r>
            <a:r>
              <a:rPr lang="en-US" i="1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.addChild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b="1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genXML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random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pPr marL="0" lvl="1">
              <a:lnSpc>
                <a:spcPct val="114000"/>
              </a:lnSpc>
            </a:pP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random</a:t>
            </a:r>
            <a:r>
              <a:rPr lang="en-US" i="1" dirty="0" err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.nextBoolean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():</a:t>
            </a:r>
          </a:p>
          <a:p>
            <a:pPr marL="0" lvl="1">
              <a:lnSpc>
                <a:spcPct val="114000"/>
              </a:lnSpc>
            </a:pP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node</a:t>
            </a:r>
            <a:r>
              <a:rPr lang="en-US" i="1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.addText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random.nextString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())</a:t>
            </a:r>
            <a:b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node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6DC843E-77DE-B54B-BA51-87B54D8160DA}"/>
              </a:ext>
            </a:extLst>
          </p:cNvPr>
          <p:cNvSpPr/>
          <p:nvPr/>
        </p:nvSpPr>
        <p:spPr>
          <a:xfrm>
            <a:off x="10300746" y="3083560"/>
            <a:ext cx="1721572" cy="109701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latin typeface="Inconsolata" pitchFamily="49" charset="77"/>
              </a:rPr>
              <a:t>$ </a:t>
            </a:r>
            <a:r>
              <a:rPr lang="en-US" dirty="0" err="1">
                <a:latin typeface="Inconsolata" pitchFamily="49" charset="77"/>
              </a:rPr>
              <a:t>xmllint</a:t>
            </a:r>
            <a:endParaRPr lang="en-US" dirty="0">
              <a:latin typeface="Inconsolata" pitchFamily="49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671156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 advTm="250">
        <p:fade/>
      </p:transition>
    </mc:Choice>
    <mc:Fallback xmlns="">
      <p:transition advClick="0" advTm="250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AE4FA-A7A0-5046-9B03-6C2628112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Generator-Based Fuzzing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312256-D331-014A-944E-982D7A7416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321FA8-61C4-0C48-8260-3FC994CA0754}" type="datetime1">
              <a:rPr lang="en-US" smtClean="0"/>
              <a:t>4/21/23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488079C-A83C-EB40-8DEC-39EBE54C34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Caroline Lemieux --- Expanding the Reach of Fuzzing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2C66F4-B314-8F42-AF27-9DD771DEE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9A0EA-CFA7-AC46-B8D1-7520C822D2F1}" type="slidenum">
              <a:rPr lang="en-US" smtClean="0"/>
              <a:t>52</a:t>
            </a:fld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8B3D08F-92CC-5245-A3C6-C3DE27C9F261}"/>
              </a:ext>
            </a:extLst>
          </p:cNvPr>
          <p:cNvCxnSpPr>
            <a:cxnSpLocks/>
          </p:cNvCxnSpPr>
          <p:nvPr/>
        </p:nvCxnSpPr>
        <p:spPr>
          <a:xfrm flipV="1">
            <a:off x="6527426" y="3651717"/>
            <a:ext cx="938603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95F5539-83C8-9B4B-A6BB-6D72CA7DAC41}"/>
              </a:ext>
            </a:extLst>
          </p:cNvPr>
          <p:cNvCxnSpPr>
            <a:cxnSpLocks/>
          </p:cNvCxnSpPr>
          <p:nvPr/>
        </p:nvCxnSpPr>
        <p:spPr>
          <a:xfrm>
            <a:off x="9448800" y="3651228"/>
            <a:ext cx="76042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14D4B181-6854-EA40-8D3D-653181012089}"/>
              </a:ext>
            </a:extLst>
          </p:cNvPr>
          <p:cNvSpPr/>
          <p:nvPr/>
        </p:nvSpPr>
        <p:spPr>
          <a:xfrm>
            <a:off x="7530673" y="3380554"/>
            <a:ext cx="1867164" cy="541347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&lt;go&gt;&lt;b&gt;&lt;/b&gt;&lt;x&gt;</a:t>
            </a:r>
            <a:r>
              <a:rPr lang="en-US" sz="1400" dirty="0" err="1">
                <a:latin typeface="Segoe UI Symbol" panose="020B0502040204020203" pitchFamily="34" charset="0"/>
                <a:ea typeface="Segoe UI Symbol" panose="020B0502040204020203" pitchFamily="34" charset="0"/>
              </a:rPr>
              <a:t>spm</a:t>
            </a:r>
            <a:r>
              <a:rPr lang="en-US" sz="14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&lt;/x&gt;&lt;/go&gt;</a:t>
            </a:r>
          </a:p>
        </p:txBody>
      </p:sp>
      <p:sp>
        <p:nvSpPr>
          <p:cNvPr id="15" name="!!gene">
            <a:extLst>
              <a:ext uri="{FF2B5EF4-FFF2-40B4-BE49-F238E27FC236}">
                <a16:creationId xmlns:a16="http://schemas.microsoft.com/office/drawing/2014/main" id="{D2A09592-9F49-8F48-AAE1-0E7B5E83616D}"/>
              </a:ext>
            </a:extLst>
          </p:cNvPr>
          <p:cNvSpPr/>
          <p:nvPr/>
        </p:nvSpPr>
        <p:spPr>
          <a:xfrm>
            <a:off x="169682" y="2112973"/>
            <a:ext cx="6306532" cy="3252249"/>
          </a:xfrm>
          <a:prstGeom prst="round2DiagRect">
            <a:avLst/>
          </a:prstGeom>
          <a:noFill/>
          <a:ln w="762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0" rIns="0" bIns="0" rtlCol="0" anchor="ctr"/>
          <a:lstStyle/>
          <a:p>
            <a:pPr>
              <a:lnSpc>
                <a:spcPct val="114000"/>
              </a:lnSpc>
            </a:pP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genXML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random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):</a:t>
            </a:r>
          </a:p>
          <a:p>
            <a:pPr>
              <a:lnSpc>
                <a:spcPct val="114000"/>
              </a:lnSpc>
            </a:pP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tag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random</a:t>
            </a:r>
            <a:r>
              <a:rPr lang="en-US" i="1" dirty="0" err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.choice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tags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0" lvl="1">
              <a:lnSpc>
                <a:spcPct val="114000"/>
              </a:lnSpc>
            </a:pP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node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i="1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XMLElement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tag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 dirty="0">
              <a:solidFill>
                <a:schemeClr val="accent3">
                  <a:lumMod val="60000"/>
                  <a:lumOff val="4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lvl="1">
              <a:lnSpc>
                <a:spcPct val="114000"/>
              </a:lnSpc>
            </a:pP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num_child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random</a:t>
            </a:r>
            <a:r>
              <a:rPr lang="en-US" i="1" dirty="0" err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.nextInt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MAX_CHILDREN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0" lvl="1">
              <a:lnSpc>
                <a:spcPct val="114000"/>
              </a:lnSpc>
            </a:pP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for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i="1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range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num_child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):</a:t>
            </a:r>
          </a:p>
          <a:p>
            <a:pPr marL="0" lvl="1">
              <a:lnSpc>
                <a:spcPct val="114000"/>
              </a:lnSpc>
            </a:pP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node</a:t>
            </a:r>
            <a:r>
              <a:rPr lang="en-US" i="1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.addChild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b="1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genXML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random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pPr marL="0" lvl="1">
              <a:lnSpc>
                <a:spcPct val="114000"/>
              </a:lnSpc>
            </a:pP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random</a:t>
            </a:r>
            <a:r>
              <a:rPr lang="en-US" i="1" dirty="0" err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.nextBoolean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():</a:t>
            </a:r>
          </a:p>
          <a:p>
            <a:pPr marL="0" lvl="1">
              <a:lnSpc>
                <a:spcPct val="114000"/>
              </a:lnSpc>
            </a:pP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node</a:t>
            </a:r>
            <a:r>
              <a:rPr lang="en-US" i="1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.addText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random.nextString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())</a:t>
            </a:r>
            <a:b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node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6DC843E-77DE-B54B-BA51-87B54D8160DA}"/>
              </a:ext>
            </a:extLst>
          </p:cNvPr>
          <p:cNvSpPr/>
          <p:nvPr/>
        </p:nvSpPr>
        <p:spPr>
          <a:xfrm>
            <a:off x="10300746" y="3083560"/>
            <a:ext cx="1721572" cy="109701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latin typeface="Inconsolata" pitchFamily="49" charset="77"/>
              </a:rPr>
              <a:t>$ </a:t>
            </a:r>
            <a:r>
              <a:rPr lang="en-US" dirty="0" err="1">
                <a:latin typeface="Inconsolata" pitchFamily="49" charset="77"/>
              </a:rPr>
              <a:t>xmllint</a:t>
            </a:r>
            <a:endParaRPr lang="en-US" dirty="0">
              <a:latin typeface="Inconsolata" pitchFamily="49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39712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AE4FA-A7A0-5046-9B03-6C2628112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Generator-Based Fuzzing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312256-D331-014A-944E-982D7A7416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321FA8-61C4-0C48-8260-3FC994CA0754}" type="datetime1">
              <a:rPr lang="en-US" smtClean="0"/>
              <a:t>4/21/23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488079C-A83C-EB40-8DEC-39EBE54C34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Caroline Lemieux --- Expanding the Reach of Fuzzing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2C66F4-B314-8F42-AF27-9DD771DEE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9A0EA-CFA7-AC46-B8D1-7520C822D2F1}" type="slidenum">
              <a:rPr lang="en-US" smtClean="0"/>
              <a:t>53</a:t>
            </a:fld>
            <a:endParaRPr lang="en-US"/>
          </a:p>
        </p:txBody>
      </p:sp>
      <p:pic>
        <p:nvPicPr>
          <p:cNvPr id="18" name="Content Placeholder 7" descr="Document">
            <a:extLst>
              <a:ext uri="{FF2B5EF4-FFF2-40B4-BE49-F238E27FC236}">
                <a16:creationId xmlns:a16="http://schemas.microsoft.com/office/drawing/2014/main" id="{98FE5FE6-CD23-BC42-9B61-D9DED0D080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73403" y="2438777"/>
            <a:ext cx="2213762" cy="2213762"/>
          </a:xfrm>
          <a:prstGeom prst="rect">
            <a:avLst/>
          </a:prstGeom>
        </p:spPr>
      </p:pic>
      <p:pic>
        <p:nvPicPr>
          <p:cNvPr id="20" name="Graphic 19" descr="Bug">
            <a:extLst>
              <a:ext uri="{FF2B5EF4-FFF2-40B4-BE49-F238E27FC236}">
                <a16:creationId xmlns:a16="http://schemas.microsoft.com/office/drawing/2014/main" id="{0361B786-1784-464E-A877-BB89092C79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47473" y="3626837"/>
            <a:ext cx="272927" cy="272927"/>
          </a:xfrm>
          <a:prstGeom prst="rect">
            <a:avLst/>
          </a:prstGeom>
        </p:spPr>
      </p:pic>
      <p:pic>
        <p:nvPicPr>
          <p:cNvPr id="21" name="Graphic 20" descr="Bug">
            <a:extLst>
              <a:ext uri="{FF2B5EF4-FFF2-40B4-BE49-F238E27FC236}">
                <a16:creationId xmlns:a16="http://schemas.microsoft.com/office/drawing/2014/main" id="{1304297D-E06A-0041-8F68-605FD741C7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321211" y="3956325"/>
            <a:ext cx="272927" cy="272927"/>
          </a:xfrm>
          <a:prstGeom prst="rect">
            <a:avLst/>
          </a:prstGeom>
        </p:spPr>
      </p:pic>
      <p:pic>
        <p:nvPicPr>
          <p:cNvPr id="16" name="Graphic 15" descr="Bug">
            <a:extLst>
              <a:ext uri="{FF2B5EF4-FFF2-40B4-BE49-F238E27FC236}">
                <a16:creationId xmlns:a16="http://schemas.microsoft.com/office/drawing/2014/main" id="{53DEBBEE-C14E-7F41-A8BC-6981172726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326340" y="3270374"/>
            <a:ext cx="272927" cy="272927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8B3D08F-92CC-5245-A3C6-C3DE27C9F261}"/>
              </a:ext>
            </a:extLst>
          </p:cNvPr>
          <p:cNvCxnSpPr>
            <a:cxnSpLocks/>
          </p:cNvCxnSpPr>
          <p:nvPr/>
        </p:nvCxnSpPr>
        <p:spPr>
          <a:xfrm flipV="1">
            <a:off x="6527426" y="3651717"/>
            <a:ext cx="938603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95F5539-83C8-9B4B-A6BB-6D72CA7DAC41}"/>
              </a:ext>
            </a:extLst>
          </p:cNvPr>
          <p:cNvCxnSpPr>
            <a:cxnSpLocks/>
          </p:cNvCxnSpPr>
          <p:nvPr/>
        </p:nvCxnSpPr>
        <p:spPr>
          <a:xfrm>
            <a:off x="9448800" y="3651228"/>
            <a:ext cx="8452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!!gene">
            <a:extLst>
              <a:ext uri="{FF2B5EF4-FFF2-40B4-BE49-F238E27FC236}">
                <a16:creationId xmlns:a16="http://schemas.microsoft.com/office/drawing/2014/main" id="{65F3FAF0-0FEA-F449-AC93-1CBE388723CC}"/>
              </a:ext>
            </a:extLst>
          </p:cNvPr>
          <p:cNvSpPr/>
          <p:nvPr/>
        </p:nvSpPr>
        <p:spPr>
          <a:xfrm>
            <a:off x="4189316" y="3317847"/>
            <a:ext cx="2338110" cy="666760"/>
          </a:xfrm>
          <a:prstGeom prst="round2Diag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Input Generator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14D4B181-6854-EA40-8D3D-653181012089}"/>
              </a:ext>
            </a:extLst>
          </p:cNvPr>
          <p:cNvSpPr/>
          <p:nvPr/>
        </p:nvSpPr>
        <p:spPr>
          <a:xfrm>
            <a:off x="7530673" y="3380554"/>
            <a:ext cx="1867164" cy="541347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Input</a:t>
            </a:r>
            <a:endParaRPr lang="en-US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0870513-7F84-5D4D-8CDC-3F1591EC5967}"/>
              </a:ext>
            </a:extLst>
          </p:cNvPr>
          <p:cNvSpPr txBox="1"/>
          <p:nvPr/>
        </p:nvSpPr>
        <p:spPr>
          <a:xfrm>
            <a:off x="3906643" y="3984607"/>
            <a:ext cx="290345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written by developer conducting testing</a:t>
            </a:r>
          </a:p>
          <a:p>
            <a:pPr algn="ctr"/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(or reuse a suitable one)</a:t>
            </a:r>
          </a:p>
        </p:txBody>
      </p:sp>
    </p:spTree>
    <p:extLst>
      <p:ext uri="{BB962C8B-B14F-4D97-AF65-F5344CB8AC3E}">
        <p14:creationId xmlns:p14="http://schemas.microsoft.com/office/powerpoint/2010/main" val="4875139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C2FF03-8403-9E41-B7C9-B75A9E8BC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d</a:t>
            </a:r>
            <a:r>
              <a:rPr lang="en-US" dirty="0" err="1"/>
              <a:t>Modern</a:t>
            </a:r>
            <a:r>
              <a:rPr lang="en-US" dirty="0"/>
              <a:t> </a:t>
            </a:r>
            <a:r>
              <a:rPr lang="en-US" dirty="0" err="1"/>
              <a:t>Fuzzing</a:t>
            </a:r>
            <a:r>
              <a:rPr lang="en-US" dirty="0" err="1">
                <a:solidFill>
                  <a:schemeClr val="bg1"/>
                </a:solidFill>
              </a:rPr>
              <a:t>d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FBE3091-BFCB-E447-9DB4-2521D96161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EFB757-5B11-FF4E-A98C-3F0AACA3201E}" type="datetime1">
              <a:rPr lang="en-US" smtClean="0"/>
              <a:t>4/21/23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8E603E-F498-6344-AC67-739329FFAD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Caroline Lemieux --- Expanding the Reach of Fuzzing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E448D4-59E0-174D-B1B8-D468CCDD7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9A0EA-CFA7-AC46-B8D1-7520C822D2F1}" type="slidenum">
              <a:rPr lang="en-US" smtClean="0"/>
              <a:t>54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8FCFDF4-D571-9F4D-BA80-F12F868893CE}"/>
              </a:ext>
            </a:extLst>
          </p:cNvPr>
          <p:cNvSpPr txBox="1">
            <a:spLocks/>
          </p:cNvSpPr>
          <p:nvPr/>
        </p:nvSpPr>
        <p:spPr>
          <a:xfrm>
            <a:off x="1" y="1781952"/>
            <a:ext cx="6096000" cy="9530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+mj-cs"/>
              </a:defRPr>
            </a:lvl1pPr>
          </a:lstStyle>
          <a:p>
            <a:r>
              <a:rPr lang="en-US" sz="3600" dirty="0"/>
              <a:t>Coverage-Guided Fuzzing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20C06DB8-9DD2-0C4B-8351-94E586E2551F}"/>
              </a:ext>
            </a:extLst>
          </p:cNvPr>
          <p:cNvSpPr/>
          <p:nvPr/>
        </p:nvSpPr>
        <p:spPr>
          <a:xfrm>
            <a:off x="2160446" y="3309235"/>
            <a:ext cx="632768" cy="2841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Input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E1BDE65-7082-2342-8B0C-AEB4C421FDD1}"/>
              </a:ext>
            </a:extLst>
          </p:cNvPr>
          <p:cNvSpPr/>
          <p:nvPr/>
        </p:nvSpPr>
        <p:spPr>
          <a:xfrm>
            <a:off x="2821868" y="3232053"/>
            <a:ext cx="62869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1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mutate</a:t>
            </a:r>
          </a:p>
        </p:txBody>
      </p:sp>
      <p:cxnSp>
        <p:nvCxnSpPr>
          <p:cNvPr id="13" name="!!arrow_execute">
            <a:extLst>
              <a:ext uri="{FF2B5EF4-FFF2-40B4-BE49-F238E27FC236}">
                <a16:creationId xmlns:a16="http://schemas.microsoft.com/office/drawing/2014/main" id="{0317BDB6-6EF3-2A4C-80B2-A46A005E4618}"/>
              </a:ext>
            </a:extLst>
          </p:cNvPr>
          <p:cNvCxnSpPr>
            <a:cxnSpLocks/>
          </p:cNvCxnSpPr>
          <p:nvPr/>
        </p:nvCxnSpPr>
        <p:spPr>
          <a:xfrm>
            <a:off x="4286053" y="3451285"/>
            <a:ext cx="68939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41ED6A9B-9E4D-324D-9397-576B44C3FC63}"/>
              </a:ext>
            </a:extLst>
          </p:cNvPr>
          <p:cNvSpPr/>
          <p:nvPr/>
        </p:nvSpPr>
        <p:spPr>
          <a:xfrm>
            <a:off x="4249974" y="3239882"/>
            <a:ext cx="66396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1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execute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66BFA634-3E74-A44F-B0E3-9E21BBDACE73}"/>
              </a:ext>
            </a:extLst>
          </p:cNvPr>
          <p:cNvSpPr/>
          <p:nvPr/>
        </p:nvSpPr>
        <p:spPr>
          <a:xfrm>
            <a:off x="3356843" y="3032776"/>
            <a:ext cx="632768" cy="28410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Input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6B0FB9E5-2FFC-DC4C-A8EA-325267C9785A}"/>
              </a:ext>
            </a:extLst>
          </p:cNvPr>
          <p:cNvSpPr/>
          <p:nvPr/>
        </p:nvSpPr>
        <p:spPr>
          <a:xfrm>
            <a:off x="3450467" y="3126400"/>
            <a:ext cx="632768" cy="284100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Input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21DA877E-E46B-BD43-96B1-3FBAE6DBD0B9}"/>
              </a:ext>
            </a:extLst>
          </p:cNvPr>
          <p:cNvSpPr/>
          <p:nvPr/>
        </p:nvSpPr>
        <p:spPr>
          <a:xfrm>
            <a:off x="3544091" y="3220024"/>
            <a:ext cx="632768" cy="2841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Input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1F34BD46-5109-3B4E-BADD-53EAEA8E63E9}"/>
              </a:ext>
            </a:extLst>
          </p:cNvPr>
          <p:cNvSpPr/>
          <p:nvPr/>
        </p:nvSpPr>
        <p:spPr>
          <a:xfrm>
            <a:off x="3637715" y="3313648"/>
            <a:ext cx="632768" cy="28410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Input</a:t>
            </a:r>
            <a:r>
              <a:rPr lang="en-US" sz="1100" baseline="-250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n</a:t>
            </a:r>
            <a:r>
              <a:rPr lang="en-US" sz="11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’</a:t>
            </a:r>
          </a:p>
        </p:txBody>
      </p:sp>
      <p:cxnSp>
        <p:nvCxnSpPr>
          <p:cNvPr id="19" name="!!arrow_mutate">
            <a:extLst>
              <a:ext uri="{FF2B5EF4-FFF2-40B4-BE49-F238E27FC236}">
                <a16:creationId xmlns:a16="http://schemas.microsoft.com/office/drawing/2014/main" id="{277F57BD-246F-2841-8A05-FC91CAD83AE5}"/>
              </a:ext>
            </a:extLst>
          </p:cNvPr>
          <p:cNvCxnSpPr>
            <a:cxnSpLocks/>
          </p:cNvCxnSpPr>
          <p:nvPr/>
        </p:nvCxnSpPr>
        <p:spPr>
          <a:xfrm>
            <a:off x="2824648" y="3451285"/>
            <a:ext cx="74972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293F345-2710-4545-A7CF-C45932AD6DDC}"/>
              </a:ext>
            </a:extLst>
          </p:cNvPr>
          <p:cNvGrpSpPr/>
          <p:nvPr/>
        </p:nvGrpSpPr>
        <p:grpSpPr>
          <a:xfrm>
            <a:off x="4851344" y="3056448"/>
            <a:ext cx="798499" cy="798499"/>
            <a:chOff x="7565191" y="2194798"/>
            <a:chExt cx="2721425" cy="2721425"/>
          </a:xfrm>
        </p:grpSpPr>
        <p:pic>
          <p:nvPicPr>
            <p:cNvPr id="42" name="Content Placeholder 7" descr="Document">
              <a:extLst>
                <a:ext uri="{FF2B5EF4-FFF2-40B4-BE49-F238E27FC236}">
                  <a16:creationId xmlns:a16="http://schemas.microsoft.com/office/drawing/2014/main" id="{FC4AB0DB-3294-594D-B79A-6FB867AD8A8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565191" y="2194798"/>
              <a:ext cx="2721425" cy="2721425"/>
            </a:xfrm>
            <a:prstGeom prst="rect">
              <a:avLst/>
            </a:prstGeom>
          </p:spPr>
        </p:pic>
        <p:pic>
          <p:nvPicPr>
            <p:cNvPr id="43" name="Graphic 42" descr="Bug">
              <a:extLst>
                <a:ext uri="{FF2B5EF4-FFF2-40B4-BE49-F238E27FC236}">
                  <a16:creationId xmlns:a16="http://schemas.microsoft.com/office/drawing/2014/main" id="{07392730-2BB8-5E43-A523-2CA70D2CFF2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266665" y="3630702"/>
              <a:ext cx="309381" cy="309381"/>
            </a:xfrm>
            <a:prstGeom prst="rect">
              <a:avLst/>
            </a:prstGeom>
          </p:spPr>
        </p:pic>
        <p:pic>
          <p:nvPicPr>
            <p:cNvPr id="44" name="Graphic 43" descr="Bug">
              <a:extLst>
                <a:ext uri="{FF2B5EF4-FFF2-40B4-BE49-F238E27FC236}">
                  <a16:creationId xmlns:a16="http://schemas.microsoft.com/office/drawing/2014/main" id="{C30C814D-75CC-D34D-8270-F1ABEF3C728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223856" y="4080208"/>
              <a:ext cx="309381" cy="309381"/>
            </a:xfrm>
            <a:prstGeom prst="rect">
              <a:avLst/>
            </a:prstGeom>
          </p:spPr>
        </p:pic>
        <p:pic>
          <p:nvPicPr>
            <p:cNvPr id="45" name="Graphic 44" descr="Bug">
              <a:extLst>
                <a:ext uri="{FF2B5EF4-FFF2-40B4-BE49-F238E27FC236}">
                  <a16:creationId xmlns:a16="http://schemas.microsoft.com/office/drawing/2014/main" id="{3B32747E-F628-A844-A561-CDD4FFE8AE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223856" y="3273323"/>
              <a:ext cx="309381" cy="309381"/>
            </a:xfrm>
            <a:prstGeom prst="rect">
              <a:avLst/>
            </a:prstGeom>
          </p:spPr>
        </p:pic>
      </p:grp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1682246C-04F0-C744-A164-244D806C2F2A}"/>
              </a:ext>
            </a:extLst>
          </p:cNvPr>
          <p:cNvCxnSpPr>
            <a:cxnSpLocks/>
            <a:endCxn id="41" idx="3"/>
          </p:cNvCxnSpPr>
          <p:nvPr/>
        </p:nvCxnSpPr>
        <p:spPr>
          <a:xfrm rot="5400000">
            <a:off x="4677548" y="4012995"/>
            <a:ext cx="827654" cy="318436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68DFD6A-6D8E-6A47-BDE5-540E4B051195}"/>
              </a:ext>
            </a:extLst>
          </p:cNvPr>
          <p:cNvGrpSpPr/>
          <p:nvPr/>
        </p:nvGrpSpPr>
        <p:grpSpPr>
          <a:xfrm>
            <a:off x="3737766" y="4101190"/>
            <a:ext cx="1194391" cy="688828"/>
            <a:chOff x="7822713" y="4173404"/>
            <a:chExt cx="1944216" cy="1121266"/>
          </a:xfrm>
        </p:grpSpPr>
        <p:sp>
          <p:nvSpPr>
            <p:cNvPr id="38" name="Rounded Rectangle 37">
              <a:extLst>
                <a:ext uri="{FF2B5EF4-FFF2-40B4-BE49-F238E27FC236}">
                  <a16:creationId xmlns:a16="http://schemas.microsoft.com/office/drawing/2014/main" id="{D4E8B933-39F4-3848-91DA-A40D33DCCC32}"/>
                </a:ext>
              </a:extLst>
            </p:cNvPr>
            <p:cNvSpPr/>
            <p:nvPr/>
          </p:nvSpPr>
          <p:spPr>
            <a:xfrm>
              <a:off x="7822713" y="4173404"/>
              <a:ext cx="1487016" cy="664066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latin typeface="Segoe UI Symbol" panose="020B0502040204020203" pitchFamily="34" charset="0"/>
                  <a:ea typeface="Segoe UI Symbol" panose="020B0502040204020203" pitchFamily="34" charset="0"/>
                </a:rPr>
                <a:t>Execution Feedback</a:t>
              </a:r>
            </a:p>
          </p:txBody>
        </p:sp>
        <p:sp>
          <p:nvSpPr>
            <p:cNvPr id="39" name="Rounded Rectangle 38">
              <a:extLst>
                <a:ext uri="{FF2B5EF4-FFF2-40B4-BE49-F238E27FC236}">
                  <a16:creationId xmlns:a16="http://schemas.microsoft.com/office/drawing/2014/main" id="{6ACE3CAC-AE2D-3E4C-8826-B58757AC0AED}"/>
                </a:ext>
              </a:extLst>
            </p:cNvPr>
            <p:cNvSpPr/>
            <p:nvPr/>
          </p:nvSpPr>
          <p:spPr>
            <a:xfrm>
              <a:off x="7975113" y="4325804"/>
              <a:ext cx="1487016" cy="664066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latin typeface="Segoe UI Symbol" panose="020B0502040204020203" pitchFamily="34" charset="0"/>
                  <a:ea typeface="Segoe UI Symbol" panose="020B0502040204020203" pitchFamily="34" charset="0"/>
                </a:rPr>
                <a:t>Execution Feedback</a:t>
              </a:r>
            </a:p>
          </p:txBody>
        </p:sp>
        <p:sp>
          <p:nvSpPr>
            <p:cNvPr id="40" name="Rounded Rectangle 39">
              <a:extLst>
                <a:ext uri="{FF2B5EF4-FFF2-40B4-BE49-F238E27FC236}">
                  <a16:creationId xmlns:a16="http://schemas.microsoft.com/office/drawing/2014/main" id="{8D03E493-61AE-604C-9399-132F4E471D8C}"/>
                </a:ext>
              </a:extLst>
            </p:cNvPr>
            <p:cNvSpPr/>
            <p:nvPr/>
          </p:nvSpPr>
          <p:spPr>
            <a:xfrm>
              <a:off x="8127513" y="4478204"/>
              <a:ext cx="1487016" cy="664066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latin typeface="Segoe UI Symbol" panose="020B0502040204020203" pitchFamily="34" charset="0"/>
                  <a:ea typeface="Segoe UI Symbol" panose="020B0502040204020203" pitchFamily="34" charset="0"/>
                </a:rPr>
                <a:t>Execution Feedback</a:t>
              </a:r>
            </a:p>
          </p:txBody>
        </p:sp>
        <p:sp>
          <p:nvSpPr>
            <p:cNvPr id="41" name="Rounded Rectangle 40">
              <a:extLst>
                <a:ext uri="{FF2B5EF4-FFF2-40B4-BE49-F238E27FC236}">
                  <a16:creationId xmlns:a16="http://schemas.microsoft.com/office/drawing/2014/main" id="{76C1CD83-4E45-D146-BEA7-F15581A9D1FB}"/>
                </a:ext>
              </a:extLst>
            </p:cNvPr>
            <p:cNvSpPr/>
            <p:nvPr/>
          </p:nvSpPr>
          <p:spPr>
            <a:xfrm>
              <a:off x="8279913" y="4630604"/>
              <a:ext cx="1487016" cy="664066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latin typeface="Segoe UI Symbol" panose="020B0502040204020203" pitchFamily="34" charset="0"/>
                  <a:ea typeface="Segoe UI Symbol" panose="020B0502040204020203" pitchFamily="34" charset="0"/>
                </a:rPr>
                <a:t>Execution Feedback</a:t>
              </a:r>
              <a:r>
                <a:rPr lang="en-US" sz="1100" baseline="-25000" dirty="0">
                  <a:latin typeface="Segoe UI Symbol" panose="020B0502040204020203" pitchFamily="34" charset="0"/>
                  <a:ea typeface="Segoe UI Symbol" panose="020B0502040204020203" pitchFamily="34" charset="0"/>
                </a:rPr>
                <a:t>n</a:t>
              </a:r>
              <a:endParaRPr lang="en-US" sz="1100" dirty="0">
                <a:latin typeface="Segoe UI Symbol" panose="020B0502040204020203" pitchFamily="34" charset="0"/>
                <a:ea typeface="Segoe UI Symbol" panose="020B0502040204020203" pitchFamily="34" charset="0"/>
              </a:endParaRPr>
            </a:p>
          </p:txBody>
        </p:sp>
      </p:grp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05854727-D568-1E46-91E0-35333D4A3921}"/>
              </a:ext>
            </a:extLst>
          </p:cNvPr>
          <p:cNvSpPr/>
          <p:nvPr/>
        </p:nvSpPr>
        <p:spPr>
          <a:xfrm>
            <a:off x="1400004" y="4340415"/>
            <a:ext cx="632768" cy="284100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Input</a:t>
            </a:r>
            <a:r>
              <a:rPr lang="en-US" sz="1100" baseline="-250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2</a:t>
            </a:r>
            <a:r>
              <a:rPr lang="en-US" sz="11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’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46862C13-0ED9-A647-B398-8E94E3E84DE9}"/>
              </a:ext>
            </a:extLst>
          </p:cNvPr>
          <p:cNvSpPr/>
          <p:nvPr/>
        </p:nvSpPr>
        <p:spPr>
          <a:xfrm>
            <a:off x="1472683" y="4444707"/>
            <a:ext cx="632768" cy="28410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Input</a:t>
            </a:r>
            <a:r>
              <a:rPr lang="en-US" sz="1100" baseline="-250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n</a:t>
            </a:r>
            <a:r>
              <a:rPr lang="en-US" sz="11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’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328B233-D635-B44C-AC6A-3E947DE6F6AC}"/>
              </a:ext>
            </a:extLst>
          </p:cNvPr>
          <p:cNvCxnSpPr>
            <a:cxnSpLocks/>
            <a:endCxn id="24" idx="3"/>
          </p:cNvCxnSpPr>
          <p:nvPr/>
        </p:nvCxnSpPr>
        <p:spPr>
          <a:xfrm flipH="1">
            <a:off x="2105451" y="4586040"/>
            <a:ext cx="1913187" cy="71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E60ADD47-A864-BE42-BA3A-2C761DB721D2}"/>
              </a:ext>
            </a:extLst>
          </p:cNvPr>
          <p:cNvSpPr/>
          <p:nvPr/>
        </p:nvSpPr>
        <p:spPr>
          <a:xfrm>
            <a:off x="2165361" y="4371176"/>
            <a:ext cx="154401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1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Interesting Feedback?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7AE62AA-6B6A-F14E-A5FD-0A260EFC5B05}"/>
              </a:ext>
            </a:extLst>
          </p:cNvPr>
          <p:cNvCxnSpPr>
            <a:cxnSpLocks/>
            <a:stCxn id="34" idx="3"/>
          </p:cNvCxnSpPr>
          <p:nvPr/>
        </p:nvCxnSpPr>
        <p:spPr>
          <a:xfrm flipV="1">
            <a:off x="1359798" y="3451285"/>
            <a:ext cx="800647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BC542AA0-CDFF-6245-89D1-1897A1B0F8A7}"/>
              </a:ext>
            </a:extLst>
          </p:cNvPr>
          <p:cNvSpPr/>
          <p:nvPr/>
        </p:nvSpPr>
        <p:spPr>
          <a:xfrm>
            <a:off x="1549776" y="3223783"/>
            <a:ext cx="43794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1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pick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E178EE47-74F1-F949-8D2B-119F9A13ED33}"/>
              </a:ext>
            </a:extLst>
          </p:cNvPr>
          <p:cNvSpPr/>
          <p:nvPr/>
        </p:nvSpPr>
        <p:spPr>
          <a:xfrm>
            <a:off x="446158" y="3028364"/>
            <a:ext cx="632768" cy="28410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Input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6141FC7D-3ECC-C547-800D-6E87DBDF63FE}"/>
              </a:ext>
            </a:extLst>
          </p:cNvPr>
          <p:cNvSpPr/>
          <p:nvPr/>
        </p:nvSpPr>
        <p:spPr>
          <a:xfrm>
            <a:off x="539782" y="3121987"/>
            <a:ext cx="632768" cy="2841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50800" dist="12700" dir="13500000" algn="b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Input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9ADE1C03-E0DD-2848-9E34-C2F310E5CA6C}"/>
              </a:ext>
            </a:extLst>
          </p:cNvPr>
          <p:cNvSpPr/>
          <p:nvPr/>
        </p:nvSpPr>
        <p:spPr>
          <a:xfrm>
            <a:off x="633406" y="3215611"/>
            <a:ext cx="632768" cy="28410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outerShdw blurRad="50800" dist="12700" dir="13500000" algn="b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Input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26070830-86A9-8843-B54A-CE400E709BC1}"/>
              </a:ext>
            </a:extLst>
          </p:cNvPr>
          <p:cNvSpPr/>
          <p:nvPr/>
        </p:nvSpPr>
        <p:spPr>
          <a:xfrm>
            <a:off x="727030" y="3309235"/>
            <a:ext cx="632768" cy="2841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50800" dist="12700" dir="13500000" algn="b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Input</a:t>
            </a:r>
          </a:p>
        </p:txBody>
      </p:sp>
      <p:cxnSp>
        <p:nvCxnSpPr>
          <p:cNvPr id="36" name="Elbow Connector 35">
            <a:extLst>
              <a:ext uri="{FF2B5EF4-FFF2-40B4-BE49-F238E27FC236}">
                <a16:creationId xmlns:a16="http://schemas.microsoft.com/office/drawing/2014/main" id="{879D079A-5607-C143-8AAE-9D32DE28B693}"/>
              </a:ext>
            </a:extLst>
          </p:cNvPr>
          <p:cNvCxnSpPr>
            <a:cxnSpLocks/>
            <a:stCxn id="24" idx="1"/>
            <a:endCxn id="34" idx="2"/>
          </p:cNvCxnSpPr>
          <p:nvPr/>
        </p:nvCxnSpPr>
        <p:spPr>
          <a:xfrm rot="10800000">
            <a:off x="1043415" y="3593335"/>
            <a:ext cx="429269" cy="993422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1BF5FA35-1ACF-314A-944E-ABC2E9F53605}"/>
              </a:ext>
            </a:extLst>
          </p:cNvPr>
          <p:cNvSpPr/>
          <p:nvPr/>
        </p:nvSpPr>
        <p:spPr>
          <a:xfrm>
            <a:off x="627578" y="3985161"/>
            <a:ext cx="45717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1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save</a:t>
            </a:r>
          </a:p>
        </p:txBody>
      </p:sp>
      <p:sp>
        <p:nvSpPr>
          <p:cNvPr id="47" name="Title 1">
            <a:extLst>
              <a:ext uri="{FF2B5EF4-FFF2-40B4-BE49-F238E27FC236}">
                <a16:creationId xmlns:a16="http://schemas.microsoft.com/office/drawing/2014/main" id="{3E9C1347-801B-F34D-9AFD-F1F20E74CE17}"/>
              </a:ext>
            </a:extLst>
          </p:cNvPr>
          <p:cNvSpPr txBox="1">
            <a:spLocks/>
          </p:cNvSpPr>
          <p:nvPr/>
        </p:nvSpPr>
        <p:spPr>
          <a:xfrm>
            <a:off x="5408675" y="1852729"/>
            <a:ext cx="7328077" cy="8114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+mj-cs"/>
              </a:defRPr>
            </a:lvl1pPr>
          </a:lstStyle>
          <a:p>
            <a:r>
              <a:rPr lang="en-US" sz="3600" dirty="0"/>
              <a:t>Generator-Based Fuzzing</a:t>
            </a:r>
          </a:p>
        </p:txBody>
      </p:sp>
      <p:pic>
        <p:nvPicPr>
          <p:cNvPr id="48" name="Content Placeholder 7" descr="Document">
            <a:extLst>
              <a:ext uri="{FF2B5EF4-FFF2-40B4-BE49-F238E27FC236}">
                <a16:creationId xmlns:a16="http://schemas.microsoft.com/office/drawing/2014/main" id="{AD279B4F-0C13-7743-9FC3-1D3474A789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13475" y="3394826"/>
            <a:ext cx="1180670" cy="1180670"/>
          </a:xfrm>
          <a:prstGeom prst="rect">
            <a:avLst/>
          </a:prstGeom>
        </p:spPr>
      </p:pic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1E17E8A8-EB06-0141-85EE-1DB71A2323FD}"/>
              </a:ext>
            </a:extLst>
          </p:cNvPr>
          <p:cNvCxnSpPr>
            <a:cxnSpLocks/>
          </p:cNvCxnSpPr>
          <p:nvPr/>
        </p:nvCxnSpPr>
        <p:spPr>
          <a:xfrm>
            <a:off x="8162233" y="4010715"/>
            <a:ext cx="70467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A289EB98-0207-5B4A-9C90-15F50FBE3628}"/>
              </a:ext>
            </a:extLst>
          </p:cNvPr>
          <p:cNvCxnSpPr>
            <a:cxnSpLocks/>
          </p:cNvCxnSpPr>
          <p:nvPr/>
        </p:nvCxnSpPr>
        <p:spPr>
          <a:xfrm>
            <a:off x="9888718" y="4010715"/>
            <a:ext cx="704938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!!gene">
            <a:extLst>
              <a:ext uri="{FF2B5EF4-FFF2-40B4-BE49-F238E27FC236}">
                <a16:creationId xmlns:a16="http://schemas.microsoft.com/office/drawing/2014/main" id="{B2F85BA6-4698-6C4C-A4AC-326F8699227F}"/>
              </a:ext>
            </a:extLst>
          </p:cNvPr>
          <p:cNvSpPr/>
          <p:nvPr/>
        </p:nvSpPr>
        <p:spPr>
          <a:xfrm>
            <a:off x="6709543" y="3793333"/>
            <a:ext cx="1395038" cy="391583"/>
          </a:xfrm>
          <a:prstGeom prst="round2Diag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Input Generator</a:t>
            </a:r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3C082A54-03C9-6C4B-BF1C-2411A9C80912}"/>
              </a:ext>
            </a:extLst>
          </p:cNvPr>
          <p:cNvSpPr/>
          <p:nvPr/>
        </p:nvSpPr>
        <p:spPr>
          <a:xfrm>
            <a:off x="8944138" y="3832645"/>
            <a:ext cx="891922" cy="317318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Input</a:t>
            </a:r>
            <a:endParaRPr lang="en-US" sz="11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pic>
        <p:nvPicPr>
          <p:cNvPr id="60" name="Graphic 59" descr="Bug">
            <a:extLst>
              <a:ext uri="{FF2B5EF4-FFF2-40B4-BE49-F238E27FC236}">
                <a16:creationId xmlns:a16="http://schemas.microsoft.com/office/drawing/2014/main" id="{4AFBF38E-ECE3-1E46-AE94-D90AB83708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04025" y="3981059"/>
            <a:ext cx="166563" cy="166563"/>
          </a:xfrm>
          <a:prstGeom prst="rect">
            <a:avLst/>
          </a:prstGeom>
        </p:spPr>
      </p:pic>
      <p:pic>
        <p:nvPicPr>
          <p:cNvPr id="61" name="Graphic 60" descr="Bug">
            <a:extLst>
              <a:ext uri="{FF2B5EF4-FFF2-40B4-BE49-F238E27FC236}">
                <a16:creationId xmlns:a16="http://schemas.microsoft.com/office/drawing/2014/main" id="{ADC4875B-6A36-174D-984D-4960DDEACA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147521" y="4205534"/>
            <a:ext cx="166563" cy="166563"/>
          </a:xfrm>
          <a:prstGeom prst="rect">
            <a:avLst/>
          </a:prstGeom>
        </p:spPr>
      </p:pic>
      <p:pic>
        <p:nvPicPr>
          <p:cNvPr id="62" name="Graphic 61" descr="Bug">
            <a:extLst>
              <a:ext uri="{FF2B5EF4-FFF2-40B4-BE49-F238E27FC236}">
                <a16:creationId xmlns:a16="http://schemas.microsoft.com/office/drawing/2014/main" id="{52F6C1C5-8643-5748-9078-E88782D922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147522" y="3844152"/>
            <a:ext cx="166563" cy="166563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F150DA7F-D479-2B4A-B286-4198A82C0840}"/>
              </a:ext>
            </a:extLst>
          </p:cNvPr>
          <p:cNvSpPr txBox="1"/>
          <p:nvPr/>
        </p:nvSpPr>
        <p:spPr>
          <a:xfrm>
            <a:off x="6390460" y="4800805"/>
            <a:ext cx="520368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Examples: </a:t>
            </a:r>
            <a:r>
              <a:rPr lang="en-US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QuickCheck</a:t>
            </a: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, PEACH, Hypothesis, </a:t>
            </a:r>
            <a:r>
              <a:rPr lang="en-US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beStorm</a:t>
            </a: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, </a:t>
            </a:r>
            <a:r>
              <a:rPr lang="en-US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boofuzz</a:t>
            </a: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, </a:t>
            </a:r>
            <a:r>
              <a:rPr lang="en-US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CSmith</a:t>
            </a: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, </a:t>
            </a:r>
            <a:r>
              <a:rPr lang="en-US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jsfunfuzz</a:t>
            </a: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, </a:t>
            </a:r>
            <a:r>
              <a:rPr lang="en-US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DOMFuzz</a:t>
            </a: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, …</a:t>
            </a:r>
          </a:p>
        </p:txBody>
      </p:sp>
    </p:spTree>
    <p:extLst>
      <p:ext uri="{BB962C8B-B14F-4D97-AF65-F5344CB8AC3E}">
        <p14:creationId xmlns:p14="http://schemas.microsoft.com/office/powerpoint/2010/main" val="15655701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C2FF03-8403-9E41-B7C9-B75A9E8BC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d</a:t>
            </a:r>
            <a:r>
              <a:rPr lang="en-US" dirty="0" err="1"/>
              <a:t>Modern</a:t>
            </a:r>
            <a:r>
              <a:rPr lang="en-US" dirty="0"/>
              <a:t> </a:t>
            </a:r>
            <a:r>
              <a:rPr lang="en-US" dirty="0" err="1"/>
              <a:t>Fuzzing</a:t>
            </a:r>
            <a:r>
              <a:rPr lang="en-US" dirty="0" err="1">
                <a:solidFill>
                  <a:schemeClr val="bg1"/>
                </a:solidFill>
              </a:rPr>
              <a:t>d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FBE3091-BFCB-E447-9DB4-2521D96161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EFB757-5B11-FF4E-A98C-3F0AACA3201E}" type="datetime1">
              <a:rPr lang="en-US" smtClean="0"/>
              <a:t>4/21/23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8E603E-F498-6344-AC67-739329FFAD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Caroline Lemieux --- Expanding the Reach of Fuzzing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E448D4-59E0-174D-B1B8-D468CCDD7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9A0EA-CFA7-AC46-B8D1-7520C822D2F1}" type="slidenum">
              <a:rPr lang="en-US" smtClean="0"/>
              <a:t>55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8FCFDF4-D571-9F4D-BA80-F12F868893CE}"/>
              </a:ext>
            </a:extLst>
          </p:cNvPr>
          <p:cNvSpPr txBox="1">
            <a:spLocks/>
          </p:cNvSpPr>
          <p:nvPr/>
        </p:nvSpPr>
        <p:spPr>
          <a:xfrm>
            <a:off x="1" y="1781952"/>
            <a:ext cx="6096000" cy="9530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+mj-cs"/>
              </a:defRPr>
            </a:lvl1pPr>
          </a:lstStyle>
          <a:p>
            <a:r>
              <a:rPr lang="en-US" sz="3600" dirty="0"/>
              <a:t>Coverage-Guided Fuzzing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20C06DB8-9DD2-0C4B-8351-94E586E2551F}"/>
              </a:ext>
            </a:extLst>
          </p:cNvPr>
          <p:cNvSpPr/>
          <p:nvPr/>
        </p:nvSpPr>
        <p:spPr>
          <a:xfrm>
            <a:off x="2160446" y="3309235"/>
            <a:ext cx="632768" cy="2841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Input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E1BDE65-7082-2342-8B0C-AEB4C421FDD1}"/>
              </a:ext>
            </a:extLst>
          </p:cNvPr>
          <p:cNvSpPr/>
          <p:nvPr/>
        </p:nvSpPr>
        <p:spPr>
          <a:xfrm>
            <a:off x="2821868" y="3232053"/>
            <a:ext cx="62869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1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mutate</a:t>
            </a:r>
          </a:p>
        </p:txBody>
      </p:sp>
      <p:cxnSp>
        <p:nvCxnSpPr>
          <p:cNvPr id="13" name="!!arrow_execute">
            <a:extLst>
              <a:ext uri="{FF2B5EF4-FFF2-40B4-BE49-F238E27FC236}">
                <a16:creationId xmlns:a16="http://schemas.microsoft.com/office/drawing/2014/main" id="{0317BDB6-6EF3-2A4C-80B2-A46A005E4618}"/>
              </a:ext>
            </a:extLst>
          </p:cNvPr>
          <p:cNvCxnSpPr>
            <a:cxnSpLocks/>
          </p:cNvCxnSpPr>
          <p:nvPr/>
        </p:nvCxnSpPr>
        <p:spPr>
          <a:xfrm>
            <a:off x="4286053" y="3451285"/>
            <a:ext cx="68939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41ED6A9B-9E4D-324D-9397-576B44C3FC63}"/>
              </a:ext>
            </a:extLst>
          </p:cNvPr>
          <p:cNvSpPr/>
          <p:nvPr/>
        </p:nvSpPr>
        <p:spPr>
          <a:xfrm>
            <a:off x="4249974" y="3239882"/>
            <a:ext cx="66396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1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execute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66BFA634-3E74-A44F-B0E3-9E21BBDACE73}"/>
              </a:ext>
            </a:extLst>
          </p:cNvPr>
          <p:cNvSpPr/>
          <p:nvPr/>
        </p:nvSpPr>
        <p:spPr>
          <a:xfrm>
            <a:off x="3356843" y="3032776"/>
            <a:ext cx="632768" cy="28410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Input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6B0FB9E5-2FFC-DC4C-A8EA-325267C9785A}"/>
              </a:ext>
            </a:extLst>
          </p:cNvPr>
          <p:cNvSpPr/>
          <p:nvPr/>
        </p:nvSpPr>
        <p:spPr>
          <a:xfrm>
            <a:off x="3450467" y="3126400"/>
            <a:ext cx="632768" cy="284100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Input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21DA877E-E46B-BD43-96B1-3FBAE6DBD0B9}"/>
              </a:ext>
            </a:extLst>
          </p:cNvPr>
          <p:cNvSpPr/>
          <p:nvPr/>
        </p:nvSpPr>
        <p:spPr>
          <a:xfrm>
            <a:off x="3544091" y="3220024"/>
            <a:ext cx="632768" cy="2841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Input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1F34BD46-5109-3B4E-BADD-53EAEA8E63E9}"/>
              </a:ext>
            </a:extLst>
          </p:cNvPr>
          <p:cNvSpPr/>
          <p:nvPr/>
        </p:nvSpPr>
        <p:spPr>
          <a:xfrm>
            <a:off x="3637715" y="3313648"/>
            <a:ext cx="632768" cy="28410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Input</a:t>
            </a:r>
            <a:r>
              <a:rPr lang="en-US" sz="1100" baseline="-250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n</a:t>
            </a:r>
            <a:r>
              <a:rPr lang="en-US" sz="11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’</a:t>
            </a:r>
          </a:p>
        </p:txBody>
      </p:sp>
      <p:cxnSp>
        <p:nvCxnSpPr>
          <p:cNvPr id="19" name="!!arrow_mutate">
            <a:extLst>
              <a:ext uri="{FF2B5EF4-FFF2-40B4-BE49-F238E27FC236}">
                <a16:creationId xmlns:a16="http://schemas.microsoft.com/office/drawing/2014/main" id="{277F57BD-246F-2841-8A05-FC91CAD83AE5}"/>
              </a:ext>
            </a:extLst>
          </p:cNvPr>
          <p:cNvCxnSpPr>
            <a:cxnSpLocks/>
          </p:cNvCxnSpPr>
          <p:nvPr/>
        </p:nvCxnSpPr>
        <p:spPr>
          <a:xfrm>
            <a:off x="2824648" y="3451285"/>
            <a:ext cx="74972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293F345-2710-4545-A7CF-C45932AD6DDC}"/>
              </a:ext>
            </a:extLst>
          </p:cNvPr>
          <p:cNvGrpSpPr/>
          <p:nvPr/>
        </p:nvGrpSpPr>
        <p:grpSpPr>
          <a:xfrm>
            <a:off x="4851344" y="3056448"/>
            <a:ext cx="798499" cy="798499"/>
            <a:chOff x="7565191" y="2194798"/>
            <a:chExt cx="2721425" cy="2721425"/>
          </a:xfrm>
        </p:grpSpPr>
        <p:pic>
          <p:nvPicPr>
            <p:cNvPr id="42" name="Content Placeholder 7" descr="Document">
              <a:extLst>
                <a:ext uri="{FF2B5EF4-FFF2-40B4-BE49-F238E27FC236}">
                  <a16:creationId xmlns:a16="http://schemas.microsoft.com/office/drawing/2014/main" id="{FC4AB0DB-3294-594D-B79A-6FB867AD8A8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565191" y="2194798"/>
              <a:ext cx="2721425" cy="2721425"/>
            </a:xfrm>
            <a:prstGeom prst="rect">
              <a:avLst/>
            </a:prstGeom>
          </p:spPr>
        </p:pic>
        <p:pic>
          <p:nvPicPr>
            <p:cNvPr id="43" name="Graphic 42" descr="Bug">
              <a:extLst>
                <a:ext uri="{FF2B5EF4-FFF2-40B4-BE49-F238E27FC236}">
                  <a16:creationId xmlns:a16="http://schemas.microsoft.com/office/drawing/2014/main" id="{07392730-2BB8-5E43-A523-2CA70D2CFF2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266665" y="3630702"/>
              <a:ext cx="309381" cy="309381"/>
            </a:xfrm>
            <a:prstGeom prst="rect">
              <a:avLst/>
            </a:prstGeom>
          </p:spPr>
        </p:pic>
        <p:pic>
          <p:nvPicPr>
            <p:cNvPr id="44" name="Graphic 43" descr="Bug">
              <a:extLst>
                <a:ext uri="{FF2B5EF4-FFF2-40B4-BE49-F238E27FC236}">
                  <a16:creationId xmlns:a16="http://schemas.microsoft.com/office/drawing/2014/main" id="{C30C814D-75CC-D34D-8270-F1ABEF3C728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223856" y="4080208"/>
              <a:ext cx="309381" cy="309381"/>
            </a:xfrm>
            <a:prstGeom prst="rect">
              <a:avLst/>
            </a:prstGeom>
          </p:spPr>
        </p:pic>
        <p:pic>
          <p:nvPicPr>
            <p:cNvPr id="45" name="Graphic 44" descr="Bug">
              <a:extLst>
                <a:ext uri="{FF2B5EF4-FFF2-40B4-BE49-F238E27FC236}">
                  <a16:creationId xmlns:a16="http://schemas.microsoft.com/office/drawing/2014/main" id="{3B32747E-F628-A844-A561-CDD4FFE8AE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223856" y="3273323"/>
              <a:ext cx="309381" cy="309381"/>
            </a:xfrm>
            <a:prstGeom prst="rect">
              <a:avLst/>
            </a:prstGeom>
          </p:spPr>
        </p:pic>
      </p:grp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1682246C-04F0-C744-A164-244D806C2F2A}"/>
              </a:ext>
            </a:extLst>
          </p:cNvPr>
          <p:cNvCxnSpPr>
            <a:cxnSpLocks/>
            <a:endCxn id="41" idx="3"/>
          </p:cNvCxnSpPr>
          <p:nvPr/>
        </p:nvCxnSpPr>
        <p:spPr>
          <a:xfrm rot="5400000">
            <a:off x="4677548" y="4012995"/>
            <a:ext cx="827654" cy="318436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68DFD6A-6D8E-6A47-BDE5-540E4B051195}"/>
              </a:ext>
            </a:extLst>
          </p:cNvPr>
          <p:cNvGrpSpPr/>
          <p:nvPr/>
        </p:nvGrpSpPr>
        <p:grpSpPr>
          <a:xfrm>
            <a:off x="3737766" y="4101190"/>
            <a:ext cx="1194391" cy="688828"/>
            <a:chOff x="7822713" y="4173404"/>
            <a:chExt cx="1944216" cy="1121266"/>
          </a:xfrm>
        </p:grpSpPr>
        <p:sp>
          <p:nvSpPr>
            <p:cNvPr id="38" name="Rounded Rectangle 37">
              <a:extLst>
                <a:ext uri="{FF2B5EF4-FFF2-40B4-BE49-F238E27FC236}">
                  <a16:creationId xmlns:a16="http://schemas.microsoft.com/office/drawing/2014/main" id="{D4E8B933-39F4-3848-91DA-A40D33DCCC32}"/>
                </a:ext>
              </a:extLst>
            </p:cNvPr>
            <p:cNvSpPr/>
            <p:nvPr/>
          </p:nvSpPr>
          <p:spPr>
            <a:xfrm>
              <a:off x="7822713" y="4173404"/>
              <a:ext cx="1487016" cy="664066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latin typeface="Segoe UI Symbol" panose="020B0502040204020203" pitchFamily="34" charset="0"/>
                  <a:ea typeface="Segoe UI Symbol" panose="020B0502040204020203" pitchFamily="34" charset="0"/>
                </a:rPr>
                <a:t>Execution Feedback</a:t>
              </a:r>
            </a:p>
          </p:txBody>
        </p:sp>
        <p:sp>
          <p:nvSpPr>
            <p:cNvPr id="39" name="Rounded Rectangle 38">
              <a:extLst>
                <a:ext uri="{FF2B5EF4-FFF2-40B4-BE49-F238E27FC236}">
                  <a16:creationId xmlns:a16="http://schemas.microsoft.com/office/drawing/2014/main" id="{6ACE3CAC-AE2D-3E4C-8826-B58757AC0AED}"/>
                </a:ext>
              </a:extLst>
            </p:cNvPr>
            <p:cNvSpPr/>
            <p:nvPr/>
          </p:nvSpPr>
          <p:spPr>
            <a:xfrm>
              <a:off x="7975113" y="4325804"/>
              <a:ext cx="1487016" cy="664066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latin typeface="Segoe UI Symbol" panose="020B0502040204020203" pitchFamily="34" charset="0"/>
                  <a:ea typeface="Segoe UI Symbol" panose="020B0502040204020203" pitchFamily="34" charset="0"/>
                </a:rPr>
                <a:t>Execution Feedback</a:t>
              </a:r>
            </a:p>
          </p:txBody>
        </p:sp>
        <p:sp>
          <p:nvSpPr>
            <p:cNvPr id="40" name="Rounded Rectangle 39">
              <a:extLst>
                <a:ext uri="{FF2B5EF4-FFF2-40B4-BE49-F238E27FC236}">
                  <a16:creationId xmlns:a16="http://schemas.microsoft.com/office/drawing/2014/main" id="{8D03E493-61AE-604C-9399-132F4E471D8C}"/>
                </a:ext>
              </a:extLst>
            </p:cNvPr>
            <p:cNvSpPr/>
            <p:nvPr/>
          </p:nvSpPr>
          <p:spPr>
            <a:xfrm>
              <a:off x="8127513" y="4478204"/>
              <a:ext cx="1487016" cy="664066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latin typeface="Segoe UI Symbol" panose="020B0502040204020203" pitchFamily="34" charset="0"/>
                  <a:ea typeface="Segoe UI Symbol" panose="020B0502040204020203" pitchFamily="34" charset="0"/>
                </a:rPr>
                <a:t>Execution Feedback</a:t>
              </a:r>
            </a:p>
          </p:txBody>
        </p:sp>
        <p:sp>
          <p:nvSpPr>
            <p:cNvPr id="41" name="Rounded Rectangle 40">
              <a:extLst>
                <a:ext uri="{FF2B5EF4-FFF2-40B4-BE49-F238E27FC236}">
                  <a16:creationId xmlns:a16="http://schemas.microsoft.com/office/drawing/2014/main" id="{76C1CD83-4E45-D146-BEA7-F15581A9D1FB}"/>
                </a:ext>
              </a:extLst>
            </p:cNvPr>
            <p:cNvSpPr/>
            <p:nvPr/>
          </p:nvSpPr>
          <p:spPr>
            <a:xfrm>
              <a:off x="8279913" y="4630604"/>
              <a:ext cx="1487016" cy="664066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latin typeface="Segoe UI Symbol" panose="020B0502040204020203" pitchFamily="34" charset="0"/>
                  <a:ea typeface="Segoe UI Symbol" panose="020B0502040204020203" pitchFamily="34" charset="0"/>
                </a:rPr>
                <a:t>Execution Feedback</a:t>
              </a:r>
              <a:r>
                <a:rPr lang="en-US" sz="1100" baseline="-25000" dirty="0">
                  <a:latin typeface="Segoe UI Symbol" panose="020B0502040204020203" pitchFamily="34" charset="0"/>
                  <a:ea typeface="Segoe UI Symbol" panose="020B0502040204020203" pitchFamily="34" charset="0"/>
                </a:rPr>
                <a:t>n</a:t>
              </a:r>
              <a:endParaRPr lang="en-US" sz="1100" dirty="0">
                <a:latin typeface="Segoe UI Symbol" panose="020B0502040204020203" pitchFamily="34" charset="0"/>
                <a:ea typeface="Segoe UI Symbol" panose="020B0502040204020203" pitchFamily="34" charset="0"/>
              </a:endParaRPr>
            </a:p>
          </p:txBody>
        </p:sp>
      </p:grp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05854727-D568-1E46-91E0-35333D4A3921}"/>
              </a:ext>
            </a:extLst>
          </p:cNvPr>
          <p:cNvSpPr/>
          <p:nvPr/>
        </p:nvSpPr>
        <p:spPr>
          <a:xfrm>
            <a:off x="1400004" y="4340415"/>
            <a:ext cx="632768" cy="284100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Input</a:t>
            </a:r>
            <a:r>
              <a:rPr lang="en-US" sz="1100" baseline="-250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2</a:t>
            </a:r>
            <a:r>
              <a:rPr lang="en-US" sz="11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’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46862C13-0ED9-A647-B398-8E94E3E84DE9}"/>
              </a:ext>
            </a:extLst>
          </p:cNvPr>
          <p:cNvSpPr/>
          <p:nvPr/>
        </p:nvSpPr>
        <p:spPr>
          <a:xfrm>
            <a:off x="1472683" y="4444707"/>
            <a:ext cx="632768" cy="28410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Input</a:t>
            </a:r>
            <a:r>
              <a:rPr lang="en-US" sz="1100" baseline="-250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n</a:t>
            </a:r>
            <a:r>
              <a:rPr lang="en-US" sz="11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’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328B233-D635-B44C-AC6A-3E947DE6F6AC}"/>
              </a:ext>
            </a:extLst>
          </p:cNvPr>
          <p:cNvCxnSpPr>
            <a:cxnSpLocks/>
            <a:endCxn id="24" idx="3"/>
          </p:cNvCxnSpPr>
          <p:nvPr/>
        </p:nvCxnSpPr>
        <p:spPr>
          <a:xfrm flipH="1">
            <a:off x="2105451" y="4586040"/>
            <a:ext cx="1913187" cy="71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E60ADD47-A864-BE42-BA3A-2C761DB721D2}"/>
              </a:ext>
            </a:extLst>
          </p:cNvPr>
          <p:cNvSpPr/>
          <p:nvPr/>
        </p:nvSpPr>
        <p:spPr>
          <a:xfrm>
            <a:off x="2165361" y="4371176"/>
            <a:ext cx="154401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1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Interesting Feedback?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7AE62AA-6B6A-F14E-A5FD-0A260EFC5B05}"/>
              </a:ext>
            </a:extLst>
          </p:cNvPr>
          <p:cNvCxnSpPr>
            <a:cxnSpLocks/>
            <a:stCxn id="34" idx="3"/>
          </p:cNvCxnSpPr>
          <p:nvPr/>
        </p:nvCxnSpPr>
        <p:spPr>
          <a:xfrm flipV="1">
            <a:off x="1359798" y="3451285"/>
            <a:ext cx="800647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BC542AA0-CDFF-6245-89D1-1897A1B0F8A7}"/>
              </a:ext>
            </a:extLst>
          </p:cNvPr>
          <p:cNvSpPr/>
          <p:nvPr/>
        </p:nvSpPr>
        <p:spPr>
          <a:xfrm>
            <a:off x="1549776" y="3223783"/>
            <a:ext cx="43794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1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pick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E178EE47-74F1-F949-8D2B-119F9A13ED33}"/>
              </a:ext>
            </a:extLst>
          </p:cNvPr>
          <p:cNvSpPr/>
          <p:nvPr/>
        </p:nvSpPr>
        <p:spPr>
          <a:xfrm>
            <a:off x="446158" y="3028364"/>
            <a:ext cx="632768" cy="28410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Input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6141FC7D-3ECC-C547-800D-6E87DBDF63FE}"/>
              </a:ext>
            </a:extLst>
          </p:cNvPr>
          <p:cNvSpPr/>
          <p:nvPr/>
        </p:nvSpPr>
        <p:spPr>
          <a:xfrm>
            <a:off x="539782" y="3121987"/>
            <a:ext cx="632768" cy="2841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50800" dist="12700" dir="13500000" algn="b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Input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9ADE1C03-E0DD-2848-9E34-C2F310E5CA6C}"/>
              </a:ext>
            </a:extLst>
          </p:cNvPr>
          <p:cNvSpPr/>
          <p:nvPr/>
        </p:nvSpPr>
        <p:spPr>
          <a:xfrm>
            <a:off x="633406" y="3215611"/>
            <a:ext cx="632768" cy="28410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outerShdw blurRad="50800" dist="12700" dir="13500000" algn="b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Input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26070830-86A9-8843-B54A-CE400E709BC1}"/>
              </a:ext>
            </a:extLst>
          </p:cNvPr>
          <p:cNvSpPr/>
          <p:nvPr/>
        </p:nvSpPr>
        <p:spPr>
          <a:xfrm>
            <a:off x="727030" y="3309235"/>
            <a:ext cx="632768" cy="2841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50800" dist="12700" dir="13500000" algn="b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Input</a:t>
            </a:r>
          </a:p>
        </p:txBody>
      </p:sp>
      <p:cxnSp>
        <p:nvCxnSpPr>
          <p:cNvPr id="36" name="Elbow Connector 35">
            <a:extLst>
              <a:ext uri="{FF2B5EF4-FFF2-40B4-BE49-F238E27FC236}">
                <a16:creationId xmlns:a16="http://schemas.microsoft.com/office/drawing/2014/main" id="{879D079A-5607-C143-8AAE-9D32DE28B693}"/>
              </a:ext>
            </a:extLst>
          </p:cNvPr>
          <p:cNvCxnSpPr>
            <a:cxnSpLocks/>
            <a:stCxn id="24" idx="1"/>
            <a:endCxn id="34" idx="2"/>
          </p:cNvCxnSpPr>
          <p:nvPr/>
        </p:nvCxnSpPr>
        <p:spPr>
          <a:xfrm rot="10800000">
            <a:off x="1043415" y="3593335"/>
            <a:ext cx="429269" cy="993422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1BF5FA35-1ACF-314A-944E-ABC2E9F53605}"/>
              </a:ext>
            </a:extLst>
          </p:cNvPr>
          <p:cNvSpPr/>
          <p:nvPr/>
        </p:nvSpPr>
        <p:spPr>
          <a:xfrm>
            <a:off x="627578" y="3985161"/>
            <a:ext cx="45717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1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save</a:t>
            </a:r>
          </a:p>
        </p:txBody>
      </p:sp>
      <p:sp>
        <p:nvSpPr>
          <p:cNvPr id="47" name="Title 1">
            <a:extLst>
              <a:ext uri="{FF2B5EF4-FFF2-40B4-BE49-F238E27FC236}">
                <a16:creationId xmlns:a16="http://schemas.microsoft.com/office/drawing/2014/main" id="{3E9C1347-801B-F34D-9AFD-F1F20E74CE17}"/>
              </a:ext>
            </a:extLst>
          </p:cNvPr>
          <p:cNvSpPr txBox="1">
            <a:spLocks/>
          </p:cNvSpPr>
          <p:nvPr/>
        </p:nvSpPr>
        <p:spPr>
          <a:xfrm>
            <a:off x="5408675" y="1852729"/>
            <a:ext cx="7328077" cy="8114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+mj-cs"/>
              </a:defRPr>
            </a:lvl1pPr>
          </a:lstStyle>
          <a:p>
            <a:r>
              <a:rPr lang="en-US" sz="3600" dirty="0"/>
              <a:t>Generator-Based Fuzzing</a:t>
            </a:r>
          </a:p>
        </p:txBody>
      </p:sp>
      <p:pic>
        <p:nvPicPr>
          <p:cNvPr id="48" name="Content Placeholder 7" descr="Document">
            <a:extLst>
              <a:ext uri="{FF2B5EF4-FFF2-40B4-BE49-F238E27FC236}">
                <a16:creationId xmlns:a16="http://schemas.microsoft.com/office/drawing/2014/main" id="{AD279B4F-0C13-7743-9FC3-1D3474A789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13475" y="3394826"/>
            <a:ext cx="1180670" cy="1180670"/>
          </a:xfrm>
          <a:prstGeom prst="rect">
            <a:avLst/>
          </a:prstGeom>
        </p:spPr>
      </p:pic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1E17E8A8-EB06-0141-85EE-1DB71A2323FD}"/>
              </a:ext>
            </a:extLst>
          </p:cNvPr>
          <p:cNvCxnSpPr>
            <a:cxnSpLocks/>
          </p:cNvCxnSpPr>
          <p:nvPr/>
        </p:nvCxnSpPr>
        <p:spPr>
          <a:xfrm>
            <a:off x="8162233" y="4010715"/>
            <a:ext cx="70467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A289EB98-0207-5B4A-9C90-15F50FBE3628}"/>
              </a:ext>
            </a:extLst>
          </p:cNvPr>
          <p:cNvCxnSpPr>
            <a:cxnSpLocks/>
          </p:cNvCxnSpPr>
          <p:nvPr/>
        </p:nvCxnSpPr>
        <p:spPr>
          <a:xfrm>
            <a:off x="9888718" y="4010715"/>
            <a:ext cx="704938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!!gene">
            <a:extLst>
              <a:ext uri="{FF2B5EF4-FFF2-40B4-BE49-F238E27FC236}">
                <a16:creationId xmlns:a16="http://schemas.microsoft.com/office/drawing/2014/main" id="{B2F85BA6-4698-6C4C-A4AC-326F8699227F}"/>
              </a:ext>
            </a:extLst>
          </p:cNvPr>
          <p:cNvSpPr/>
          <p:nvPr/>
        </p:nvSpPr>
        <p:spPr>
          <a:xfrm>
            <a:off x="6709543" y="3793333"/>
            <a:ext cx="1395038" cy="391583"/>
          </a:xfrm>
          <a:prstGeom prst="round2Diag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Input Generator</a:t>
            </a:r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3C082A54-03C9-6C4B-BF1C-2411A9C80912}"/>
              </a:ext>
            </a:extLst>
          </p:cNvPr>
          <p:cNvSpPr/>
          <p:nvPr/>
        </p:nvSpPr>
        <p:spPr>
          <a:xfrm>
            <a:off x="8944138" y="3832645"/>
            <a:ext cx="891922" cy="317318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Input</a:t>
            </a:r>
            <a:endParaRPr lang="en-US" sz="11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pic>
        <p:nvPicPr>
          <p:cNvPr id="60" name="Graphic 59" descr="Bug">
            <a:extLst>
              <a:ext uri="{FF2B5EF4-FFF2-40B4-BE49-F238E27FC236}">
                <a16:creationId xmlns:a16="http://schemas.microsoft.com/office/drawing/2014/main" id="{4AFBF38E-ECE3-1E46-AE94-D90AB83708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04025" y="3981059"/>
            <a:ext cx="166563" cy="166563"/>
          </a:xfrm>
          <a:prstGeom prst="rect">
            <a:avLst/>
          </a:prstGeom>
        </p:spPr>
      </p:pic>
      <p:pic>
        <p:nvPicPr>
          <p:cNvPr id="61" name="Graphic 60" descr="Bug">
            <a:extLst>
              <a:ext uri="{FF2B5EF4-FFF2-40B4-BE49-F238E27FC236}">
                <a16:creationId xmlns:a16="http://schemas.microsoft.com/office/drawing/2014/main" id="{ADC4875B-6A36-174D-984D-4960DDEACA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147521" y="4205534"/>
            <a:ext cx="166563" cy="166563"/>
          </a:xfrm>
          <a:prstGeom prst="rect">
            <a:avLst/>
          </a:prstGeom>
        </p:spPr>
      </p:pic>
      <p:pic>
        <p:nvPicPr>
          <p:cNvPr id="62" name="Graphic 61" descr="Bug">
            <a:extLst>
              <a:ext uri="{FF2B5EF4-FFF2-40B4-BE49-F238E27FC236}">
                <a16:creationId xmlns:a16="http://schemas.microsoft.com/office/drawing/2014/main" id="{52F6C1C5-8643-5748-9078-E88782D922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147522" y="3844152"/>
            <a:ext cx="166563" cy="166563"/>
          </a:xfrm>
          <a:prstGeom prst="rect">
            <a:avLst/>
          </a:prstGeom>
        </p:spPr>
      </p:pic>
      <p:sp>
        <p:nvSpPr>
          <p:cNvPr id="53" name="Rectangle 52">
            <a:extLst>
              <a:ext uri="{FF2B5EF4-FFF2-40B4-BE49-F238E27FC236}">
                <a16:creationId xmlns:a16="http://schemas.microsoft.com/office/drawing/2014/main" id="{065C78FD-D5FC-DD42-9CA6-DE9A416E4AEB}"/>
              </a:ext>
            </a:extLst>
          </p:cNvPr>
          <p:cNvSpPr/>
          <p:nvPr/>
        </p:nvSpPr>
        <p:spPr>
          <a:xfrm>
            <a:off x="6557670" y="2729112"/>
            <a:ext cx="5024157" cy="58384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Drawback: user effort to make effective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80867301-C7E4-3C45-813D-6CBCC83056B3}"/>
              </a:ext>
            </a:extLst>
          </p:cNvPr>
          <p:cNvSpPr/>
          <p:nvPr/>
        </p:nvSpPr>
        <p:spPr>
          <a:xfrm>
            <a:off x="6504378" y="3364157"/>
            <a:ext cx="1831239" cy="1185662"/>
          </a:xfrm>
          <a:prstGeom prst="ellipse">
            <a:avLst/>
          </a:prstGeom>
          <a:noFill/>
          <a:ln w="762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9F066430-A877-484E-9900-795DC7C3B3F0}"/>
              </a:ext>
            </a:extLst>
          </p:cNvPr>
          <p:cNvGrpSpPr/>
          <p:nvPr/>
        </p:nvGrpSpPr>
        <p:grpSpPr>
          <a:xfrm>
            <a:off x="7158237" y="3350675"/>
            <a:ext cx="3817001" cy="549363"/>
            <a:chOff x="7158237" y="3173177"/>
            <a:chExt cx="3817001" cy="549363"/>
          </a:xfrm>
        </p:grpSpPr>
        <p:sp>
          <p:nvSpPr>
            <p:cNvPr id="56" name="Rounded Rectangle 55">
              <a:extLst>
                <a:ext uri="{FF2B5EF4-FFF2-40B4-BE49-F238E27FC236}">
                  <a16:creationId xmlns:a16="http://schemas.microsoft.com/office/drawing/2014/main" id="{0EE65EEE-3C3A-C14B-8165-FE2846FD9916}"/>
                </a:ext>
              </a:extLst>
            </p:cNvPr>
            <p:cNvSpPr/>
            <p:nvPr/>
          </p:nvSpPr>
          <p:spPr>
            <a:xfrm>
              <a:off x="7158237" y="3180514"/>
              <a:ext cx="3817001" cy="508936"/>
            </a:xfrm>
            <a:prstGeom prst="roundRect">
              <a:avLst>
                <a:gd name="adj" fmla="val 4069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400" dirty="0">
                  <a:solidFill>
                    <a:schemeClr val="tx1"/>
                  </a:solidFill>
                  <a:latin typeface="Segoe UI Symbol" panose="020B0502040204020203" pitchFamily="34" charset="0"/>
                  <a:ea typeface="Segoe UI Symbol" panose="020B0502040204020203" pitchFamily="34" charset="0"/>
                </a:rPr>
                <a:t>Smart Generators</a:t>
              </a:r>
            </a:p>
          </p:txBody>
        </p:sp>
        <p:pic>
          <p:nvPicPr>
            <p:cNvPr id="57" name="Graphic 56" descr="Head with gears">
              <a:extLst>
                <a:ext uri="{FF2B5EF4-FFF2-40B4-BE49-F238E27FC236}">
                  <a16:creationId xmlns:a16="http://schemas.microsoft.com/office/drawing/2014/main" id="{4FC6FD3A-7A7B-8D44-A27A-78E868BC604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0425873" y="3173177"/>
              <a:ext cx="549363" cy="549363"/>
            </a:xfrm>
            <a:prstGeom prst="rect">
              <a:avLst/>
            </a:prstGeom>
          </p:spPr>
        </p:pic>
      </p:grpSp>
      <p:sp>
        <p:nvSpPr>
          <p:cNvPr id="58" name="Oval 57">
            <a:extLst>
              <a:ext uri="{FF2B5EF4-FFF2-40B4-BE49-F238E27FC236}">
                <a16:creationId xmlns:a16="http://schemas.microsoft.com/office/drawing/2014/main" id="{3C12D5B1-AAD0-3E46-8831-BD709F8E19BA}"/>
              </a:ext>
            </a:extLst>
          </p:cNvPr>
          <p:cNvSpPr/>
          <p:nvPr/>
        </p:nvSpPr>
        <p:spPr>
          <a:xfrm>
            <a:off x="1216762" y="4026287"/>
            <a:ext cx="3896140" cy="1138736"/>
          </a:xfrm>
          <a:prstGeom prst="ellipse">
            <a:avLst/>
          </a:prstGeom>
          <a:noFill/>
          <a:ln w="762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7548BA80-5AC4-6240-88A8-BE8F77C0EBBE}"/>
              </a:ext>
            </a:extLst>
          </p:cNvPr>
          <p:cNvSpPr/>
          <p:nvPr/>
        </p:nvSpPr>
        <p:spPr>
          <a:xfrm>
            <a:off x="585093" y="4767093"/>
            <a:ext cx="5171985" cy="58384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Drawback: fixed testing goal (coverage)</a:t>
            </a: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F8BFF3D7-7558-F842-B7C5-6072EEE7CF71}"/>
              </a:ext>
            </a:extLst>
          </p:cNvPr>
          <p:cNvSpPr/>
          <p:nvPr/>
        </p:nvSpPr>
        <p:spPr>
          <a:xfrm>
            <a:off x="2827013" y="2841002"/>
            <a:ext cx="1622517" cy="945784"/>
          </a:xfrm>
          <a:prstGeom prst="ellipse">
            <a:avLst/>
          </a:prstGeom>
          <a:noFill/>
          <a:ln w="762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9248D336-49F2-A64A-986D-9752073D1DDC}"/>
              </a:ext>
            </a:extLst>
          </p:cNvPr>
          <p:cNvSpPr/>
          <p:nvPr/>
        </p:nvSpPr>
        <p:spPr>
          <a:xfrm>
            <a:off x="1229270" y="2496061"/>
            <a:ext cx="3883632" cy="58384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Drawback: malformed inputs</a:t>
            </a: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6602B6A5-85D3-FD4D-A1AC-EB201D261EB9}"/>
              </a:ext>
            </a:extLst>
          </p:cNvPr>
          <p:cNvGrpSpPr/>
          <p:nvPr/>
        </p:nvGrpSpPr>
        <p:grpSpPr>
          <a:xfrm>
            <a:off x="1311796" y="5363745"/>
            <a:ext cx="3817001" cy="549363"/>
            <a:chOff x="1311796" y="5363745"/>
            <a:chExt cx="3817001" cy="549363"/>
          </a:xfrm>
        </p:grpSpPr>
        <p:sp>
          <p:nvSpPr>
            <p:cNvPr id="66" name="!!perf">
              <a:extLst>
                <a:ext uri="{FF2B5EF4-FFF2-40B4-BE49-F238E27FC236}">
                  <a16:creationId xmlns:a16="http://schemas.microsoft.com/office/drawing/2014/main" id="{5777D2E6-6528-7D41-83F6-1E74394B59A5}"/>
                </a:ext>
              </a:extLst>
            </p:cNvPr>
            <p:cNvSpPr/>
            <p:nvPr/>
          </p:nvSpPr>
          <p:spPr>
            <a:xfrm>
              <a:off x="1311796" y="5376273"/>
              <a:ext cx="3817001" cy="508936"/>
            </a:xfrm>
            <a:prstGeom prst="roundRect">
              <a:avLst>
                <a:gd name="adj" fmla="val 4069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400" dirty="0">
                  <a:solidFill>
                    <a:schemeClr val="tx1"/>
                  </a:solidFill>
                  <a:latin typeface="Segoe UI Symbol" panose="020B0502040204020203" pitchFamily="34" charset="0"/>
                  <a:ea typeface="Segoe UI Symbol" panose="020B0502040204020203" pitchFamily="34" charset="0"/>
                </a:rPr>
                <a:t>Performance Bugs</a:t>
              </a:r>
            </a:p>
          </p:txBody>
        </p:sp>
        <p:pic>
          <p:nvPicPr>
            <p:cNvPr id="67" name="Graphic 66" descr="Butterfly">
              <a:extLst>
                <a:ext uri="{FF2B5EF4-FFF2-40B4-BE49-F238E27FC236}">
                  <a16:creationId xmlns:a16="http://schemas.microsoft.com/office/drawing/2014/main" id="{675482F7-FFE5-EB49-9150-A766910EB9A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579430" y="5363745"/>
              <a:ext cx="549363" cy="549363"/>
            </a:xfrm>
            <a:prstGeom prst="rect">
              <a:avLst/>
            </a:prstGeom>
          </p:spPr>
        </p:pic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78D8077D-5272-8440-8956-E6303AA56930}"/>
              </a:ext>
            </a:extLst>
          </p:cNvPr>
          <p:cNvGrpSpPr/>
          <p:nvPr/>
        </p:nvGrpSpPr>
        <p:grpSpPr>
          <a:xfrm>
            <a:off x="1264270" y="3103192"/>
            <a:ext cx="3817001" cy="549363"/>
            <a:chOff x="1264270" y="3103192"/>
            <a:chExt cx="3817001" cy="549363"/>
          </a:xfrm>
        </p:grpSpPr>
        <p:sp>
          <p:nvSpPr>
            <p:cNvPr id="69" name="Rounded Rectangle 68">
              <a:extLst>
                <a:ext uri="{FF2B5EF4-FFF2-40B4-BE49-F238E27FC236}">
                  <a16:creationId xmlns:a16="http://schemas.microsoft.com/office/drawing/2014/main" id="{FA458B96-5E42-DF40-B83C-E1695051DFA6}"/>
                </a:ext>
              </a:extLst>
            </p:cNvPr>
            <p:cNvSpPr/>
            <p:nvPr/>
          </p:nvSpPr>
          <p:spPr>
            <a:xfrm>
              <a:off x="1264270" y="3123405"/>
              <a:ext cx="3817001" cy="508936"/>
            </a:xfrm>
            <a:prstGeom prst="roundRect">
              <a:avLst>
                <a:gd name="adj" fmla="val 4069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400" dirty="0">
                  <a:solidFill>
                    <a:schemeClr val="tx1"/>
                  </a:solidFill>
                  <a:latin typeface="Segoe UI Symbol" panose="020B0502040204020203" pitchFamily="34" charset="0"/>
                  <a:ea typeface="Segoe UI Symbol" panose="020B0502040204020203" pitchFamily="34" charset="0"/>
                </a:rPr>
                <a:t>Exploring Core Logic</a:t>
              </a:r>
            </a:p>
          </p:txBody>
        </p:sp>
        <p:pic>
          <p:nvPicPr>
            <p:cNvPr id="70" name="Graphic 69" descr="Scuba diving">
              <a:extLst>
                <a:ext uri="{FF2B5EF4-FFF2-40B4-BE49-F238E27FC236}">
                  <a16:creationId xmlns:a16="http://schemas.microsoft.com/office/drawing/2014/main" id="{035C560E-7549-4F4D-A736-F0E92D38E48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4484397" y="3103192"/>
              <a:ext cx="549363" cy="5493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210721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4" grpId="0" animBg="1"/>
      <p:bldP spid="58" grpId="0" animBg="1"/>
      <p:bldP spid="59" grpId="0" animBg="1"/>
      <p:bldP spid="63" grpId="0" animBg="1"/>
      <p:bldP spid="64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B3266D-01EA-0F41-BE39-9CB79449B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52A4A-89D0-FD4F-9EB4-C82783D79DE5}" type="datetime1">
              <a:rPr lang="en-US" smtClean="0"/>
              <a:t>4/21/23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2921C1-B4D4-9042-B429-C2CE647AFD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Caroline Lemieux --- Expanding the Reach of Fuzzing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B88DFB-D69E-6E43-96A2-C6B901716E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9A0EA-CFA7-AC46-B8D1-7520C822D2F1}" type="slidenum">
              <a:rPr lang="en-US" smtClean="0"/>
              <a:t>56</a:t>
            </a:fld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4EF93D5-613B-F744-B686-228CAD59C48F}"/>
              </a:ext>
            </a:extLst>
          </p:cNvPr>
          <p:cNvSpPr/>
          <p:nvPr/>
        </p:nvSpPr>
        <p:spPr>
          <a:xfrm>
            <a:off x="2919355" y="779812"/>
            <a:ext cx="6353299" cy="847110"/>
          </a:xfrm>
          <a:prstGeom prst="roundRect">
            <a:avLst>
              <a:gd name="adj" fmla="val 4069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Background on Fuzzing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82DAE01-E01D-9041-8B40-2562AF0779B2}"/>
              </a:ext>
            </a:extLst>
          </p:cNvPr>
          <p:cNvSpPr/>
          <p:nvPr/>
        </p:nvSpPr>
        <p:spPr>
          <a:xfrm>
            <a:off x="2919350" y="3918373"/>
            <a:ext cx="6353299" cy="847110"/>
          </a:xfrm>
          <a:prstGeom prst="roundRect">
            <a:avLst>
              <a:gd name="adj" fmla="val 4069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dirty="0">
                <a:solidFill>
                  <a:schemeClr val="tx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Smart Generators</a:t>
            </a:r>
          </a:p>
        </p:txBody>
      </p:sp>
      <p:sp>
        <p:nvSpPr>
          <p:cNvPr id="11" name="!!perf">
            <a:extLst>
              <a:ext uri="{FF2B5EF4-FFF2-40B4-BE49-F238E27FC236}">
                <a16:creationId xmlns:a16="http://schemas.microsoft.com/office/drawing/2014/main" id="{56BBA310-8D80-E845-9502-E5BC89058E10}"/>
              </a:ext>
            </a:extLst>
          </p:cNvPr>
          <p:cNvSpPr/>
          <p:nvPr/>
        </p:nvSpPr>
        <p:spPr>
          <a:xfrm>
            <a:off x="2919354" y="1825999"/>
            <a:ext cx="6353299" cy="847110"/>
          </a:xfrm>
          <a:prstGeom prst="roundRect">
            <a:avLst>
              <a:gd name="adj" fmla="val 4069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dirty="0">
                <a:solidFill>
                  <a:schemeClr val="tx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Performance Bugs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19B3489-33E0-6F46-AB55-D815B54D4F09}"/>
              </a:ext>
            </a:extLst>
          </p:cNvPr>
          <p:cNvSpPr/>
          <p:nvPr/>
        </p:nvSpPr>
        <p:spPr>
          <a:xfrm>
            <a:off x="2919351" y="2872186"/>
            <a:ext cx="6353299" cy="847110"/>
          </a:xfrm>
          <a:prstGeom prst="roundRect">
            <a:avLst>
              <a:gd name="adj" fmla="val 4069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dirty="0">
                <a:solidFill>
                  <a:schemeClr val="tx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Exploring Core Logic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D8FB7CAD-C285-DF49-BFAB-1AA1BD99A5CA}"/>
              </a:ext>
            </a:extLst>
          </p:cNvPr>
          <p:cNvSpPr/>
          <p:nvPr/>
        </p:nvSpPr>
        <p:spPr>
          <a:xfrm>
            <a:off x="2919350" y="4964560"/>
            <a:ext cx="6353299" cy="847110"/>
          </a:xfrm>
          <a:prstGeom prst="roundRect">
            <a:avLst>
              <a:gd name="adj" fmla="val 4069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Future Directions</a:t>
            </a:r>
          </a:p>
        </p:txBody>
      </p:sp>
      <p:pic>
        <p:nvPicPr>
          <p:cNvPr id="15" name="Graphic 14" descr="Butterfly">
            <a:extLst>
              <a:ext uri="{FF2B5EF4-FFF2-40B4-BE49-F238E27FC236}">
                <a16:creationId xmlns:a16="http://schemas.microsoft.com/office/drawing/2014/main" id="{D4A88D2F-8977-BE4C-A617-29D645B612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58246" y="1805146"/>
            <a:ext cx="914400" cy="914400"/>
          </a:xfrm>
          <a:prstGeom prst="rect">
            <a:avLst/>
          </a:prstGeom>
        </p:spPr>
      </p:pic>
      <p:pic>
        <p:nvPicPr>
          <p:cNvPr id="17" name="Graphic 16" descr="Scuba diving">
            <a:extLst>
              <a:ext uri="{FF2B5EF4-FFF2-40B4-BE49-F238E27FC236}">
                <a16:creationId xmlns:a16="http://schemas.microsoft.com/office/drawing/2014/main" id="{B670C619-3464-8A4D-9414-92863F3478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58246" y="2838541"/>
            <a:ext cx="914400" cy="914400"/>
          </a:xfrm>
          <a:prstGeom prst="rect">
            <a:avLst/>
          </a:prstGeom>
        </p:spPr>
      </p:pic>
      <p:pic>
        <p:nvPicPr>
          <p:cNvPr id="19" name="Graphic 18" descr="Head with gears">
            <a:extLst>
              <a:ext uri="{FF2B5EF4-FFF2-40B4-BE49-F238E27FC236}">
                <a16:creationId xmlns:a16="http://schemas.microsoft.com/office/drawing/2014/main" id="{932CBDDA-60F3-934A-93F8-D41D9FC5630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58246" y="3906162"/>
            <a:ext cx="914400" cy="9144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036A8BC5-BC79-394B-A2CE-98AD4F3F2A3A}"/>
              </a:ext>
            </a:extLst>
          </p:cNvPr>
          <p:cNvSpPr/>
          <p:nvPr/>
        </p:nvSpPr>
        <p:spPr>
          <a:xfrm>
            <a:off x="1013908" y="1725106"/>
            <a:ext cx="10436352" cy="4669724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204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B3266D-01EA-0F41-BE39-9CB79449B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52A4A-89D0-FD4F-9EB4-C82783D79DE5}" type="datetime1">
              <a:rPr lang="en-US" smtClean="0"/>
              <a:t>4/21/23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2921C1-B4D4-9042-B429-C2CE647AFD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Caroline Lemieux --- Expanding the Reach of Fuzzing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B88DFB-D69E-6E43-96A2-C6B901716E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9A0EA-CFA7-AC46-B8D1-7520C822D2F1}" type="slidenum">
              <a:rPr lang="en-US" smtClean="0"/>
              <a:t>57</a:t>
            </a:fld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4EF93D5-613B-F744-B686-228CAD59C48F}"/>
              </a:ext>
            </a:extLst>
          </p:cNvPr>
          <p:cNvSpPr/>
          <p:nvPr/>
        </p:nvSpPr>
        <p:spPr>
          <a:xfrm>
            <a:off x="2919355" y="779812"/>
            <a:ext cx="6353299" cy="847110"/>
          </a:xfrm>
          <a:prstGeom prst="roundRect">
            <a:avLst>
              <a:gd name="adj" fmla="val 4069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Background on Fuzzing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82DAE01-E01D-9041-8B40-2562AF0779B2}"/>
              </a:ext>
            </a:extLst>
          </p:cNvPr>
          <p:cNvSpPr/>
          <p:nvPr/>
        </p:nvSpPr>
        <p:spPr>
          <a:xfrm>
            <a:off x="2919350" y="3918373"/>
            <a:ext cx="6353299" cy="847110"/>
          </a:xfrm>
          <a:prstGeom prst="roundRect">
            <a:avLst>
              <a:gd name="adj" fmla="val 4069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dirty="0">
                <a:solidFill>
                  <a:schemeClr val="tx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Smart Generators</a:t>
            </a:r>
          </a:p>
        </p:txBody>
      </p:sp>
      <p:sp>
        <p:nvSpPr>
          <p:cNvPr id="11" name="!!perf">
            <a:extLst>
              <a:ext uri="{FF2B5EF4-FFF2-40B4-BE49-F238E27FC236}">
                <a16:creationId xmlns:a16="http://schemas.microsoft.com/office/drawing/2014/main" id="{56BBA310-8D80-E845-9502-E5BC89058E10}"/>
              </a:ext>
            </a:extLst>
          </p:cNvPr>
          <p:cNvSpPr/>
          <p:nvPr/>
        </p:nvSpPr>
        <p:spPr>
          <a:xfrm>
            <a:off x="2919354" y="1825999"/>
            <a:ext cx="6353299" cy="847110"/>
          </a:xfrm>
          <a:prstGeom prst="roundRect">
            <a:avLst>
              <a:gd name="adj" fmla="val 4069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dirty="0">
                <a:solidFill>
                  <a:schemeClr val="tx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Performance Bugs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19B3489-33E0-6F46-AB55-D815B54D4F09}"/>
              </a:ext>
            </a:extLst>
          </p:cNvPr>
          <p:cNvSpPr/>
          <p:nvPr/>
        </p:nvSpPr>
        <p:spPr>
          <a:xfrm>
            <a:off x="2919351" y="2872186"/>
            <a:ext cx="6353299" cy="847110"/>
          </a:xfrm>
          <a:prstGeom prst="roundRect">
            <a:avLst>
              <a:gd name="adj" fmla="val 4069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dirty="0">
                <a:solidFill>
                  <a:schemeClr val="tx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Exploring Core Logic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D8FB7CAD-C285-DF49-BFAB-1AA1BD99A5CA}"/>
              </a:ext>
            </a:extLst>
          </p:cNvPr>
          <p:cNvSpPr/>
          <p:nvPr/>
        </p:nvSpPr>
        <p:spPr>
          <a:xfrm>
            <a:off x="2919350" y="4964560"/>
            <a:ext cx="6353299" cy="847110"/>
          </a:xfrm>
          <a:prstGeom prst="roundRect">
            <a:avLst>
              <a:gd name="adj" fmla="val 4069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Future Directions</a:t>
            </a:r>
          </a:p>
        </p:txBody>
      </p:sp>
      <p:pic>
        <p:nvPicPr>
          <p:cNvPr id="15" name="Graphic 14" descr="Butterfly">
            <a:extLst>
              <a:ext uri="{FF2B5EF4-FFF2-40B4-BE49-F238E27FC236}">
                <a16:creationId xmlns:a16="http://schemas.microsoft.com/office/drawing/2014/main" id="{D4A88D2F-8977-BE4C-A617-29D645B612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58246" y="1805146"/>
            <a:ext cx="914400" cy="914400"/>
          </a:xfrm>
          <a:prstGeom prst="rect">
            <a:avLst/>
          </a:prstGeom>
        </p:spPr>
      </p:pic>
      <p:pic>
        <p:nvPicPr>
          <p:cNvPr id="17" name="Graphic 16" descr="Scuba diving">
            <a:extLst>
              <a:ext uri="{FF2B5EF4-FFF2-40B4-BE49-F238E27FC236}">
                <a16:creationId xmlns:a16="http://schemas.microsoft.com/office/drawing/2014/main" id="{B670C619-3464-8A4D-9414-92863F3478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58246" y="2838541"/>
            <a:ext cx="914400" cy="914400"/>
          </a:xfrm>
          <a:prstGeom prst="rect">
            <a:avLst/>
          </a:prstGeom>
        </p:spPr>
      </p:pic>
      <p:pic>
        <p:nvPicPr>
          <p:cNvPr id="19" name="Graphic 18" descr="Head with gears">
            <a:extLst>
              <a:ext uri="{FF2B5EF4-FFF2-40B4-BE49-F238E27FC236}">
                <a16:creationId xmlns:a16="http://schemas.microsoft.com/office/drawing/2014/main" id="{932CBDDA-60F3-934A-93F8-D41D9FC5630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58246" y="3906162"/>
            <a:ext cx="914400" cy="9144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036A8BC5-BC79-394B-A2CE-98AD4F3F2A3A}"/>
              </a:ext>
            </a:extLst>
          </p:cNvPr>
          <p:cNvSpPr/>
          <p:nvPr/>
        </p:nvSpPr>
        <p:spPr>
          <a:xfrm>
            <a:off x="1013908" y="2740398"/>
            <a:ext cx="10436352" cy="3654431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E126811-8683-814C-A25E-D40B81418326}"/>
              </a:ext>
            </a:extLst>
          </p:cNvPr>
          <p:cNvSpPr/>
          <p:nvPr/>
        </p:nvSpPr>
        <p:spPr>
          <a:xfrm>
            <a:off x="741740" y="422338"/>
            <a:ext cx="10436352" cy="1315519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471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B3266D-01EA-0F41-BE39-9CB79449B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6435D-C426-7044-9A8D-C3C66DD22CED}" type="datetime1">
              <a:rPr lang="en-US" smtClean="0"/>
              <a:t>4/21/23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2921C1-B4D4-9042-B429-C2CE647AFD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Caroline Lemieux --- Expanding the Reach of Fuzzing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B88DFB-D69E-6E43-96A2-C6B901716E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9A0EA-CFA7-AC46-B8D1-7520C822D2F1}" type="slidenum">
              <a:rPr lang="en-US" smtClean="0"/>
              <a:t>58</a:t>
            </a:fld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4EF93D5-613B-F744-B686-228CAD59C48F}"/>
              </a:ext>
            </a:extLst>
          </p:cNvPr>
          <p:cNvSpPr/>
          <p:nvPr/>
        </p:nvSpPr>
        <p:spPr>
          <a:xfrm>
            <a:off x="2919355" y="260521"/>
            <a:ext cx="6353299" cy="847110"/>
          </a:xfrm>
          <a:prstGeom prst="roundRect">
            <a:avLst>
              <a:gd name="adj" fmla="val 4069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Background on Fuzzing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82DAE01-E01D-9041-8B40-2562AF0779B2}"/>
              </a:ext>
            </a:extLst>
          </p:cNvPr>
          <p:cNvSpPr/>
          <p:nvPr/>
        </p:nvSpPr>
        <p:spPr>
          <a:xfrm>
            <a:off x="2919350" y="4516686"/>
            <a:ext cx="6353299" cy="847110"/>
          </a:xfrm>
          <a:prstGeom prst="roundRect">
            <a:avLst>
              <a:gd name="adj" fmla="val 4069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dirty="0">
                <a:solidFill>
                  <a:schemeClr val="tx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Smart Generators</a:t>
            </a:r>
          </a:p>
        </p:txBody>
      </p:sp>
      <p:sp>
        <p:nvSpPr>
          <p:cNvPr id="11" name="!!perf">
            <a:extLst>
              <a:ext uri="{FF2B5EF4-FFF2-40B4-BE49-F238E27FC236}">
                <a16:creationId xmlns:a16="http://schemas.microsoft.com/office/drawing/2014/main" id="{56BBA310-8D80-E845-9502-E5BC89058E10}"/>
              </a:ext>
            </a:extLst>
          </p:cNvPr>
          <p:cNvSpPr/>
          <p:nvPr/>
        </p:nvSpPr>
        <p:spPr>
          <a:xfrm>
            <a:off x="1703471" y="1306708"/>
            <a:ext cx="8513857" cy="1923215"/>
          </a:xfrm>
          <a:prstGeom prst="roundRect">
            <a:avLst>
              <a:gd name="adj" fmla="val 4069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3600" dirty="0">
              <a:solidFill>
                <a:schemeClr val="tx1"/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19B3489-33E0-6F46-AB55-D815B54D4F09}"/>
              </a:ext>
            </a:extLst>
          </p:cNvPr>
          <p:cNvSpPr/>
          <p:nvPr/>
        </p:nvSpPr>
        <p:spPr>
          <a:xfrm>
            <a:off x="2919351" y="3470499"/>
            <a:ext cx="6353299" cy="847110"/>
          </a:xfrm>
          <a:prstGeom prst="roundRect">
            <a:avLst>
              <a:gd name="adj" fmla="val 4069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dirty="0">
                <a:solidFill>
                  <a:schemeClr val="tx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Exploring Core Logic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D8FB7CAD-C285-DF49-BFAB-1AA1BD99A5CA}"/>
              </a:ext>
            </a:extLst>
          </p:cNvPr>
          <p:cNvSpPr/>
          <p:nvPr/>
        </p:nvSpPr>
        <p:spPr>
          <a:xfrm>
            <a:off x="2919350" y="5562873"/>
            <a:ext cx="6353299" cy="847110"/>
          </a:xfrm>
          <a:prstGeom prst="roundRect">
            <a:avLst>
              <a:gd name="adj" fmla="val 4069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Future Directions</a:t>
            </a:r>
          </a:p>
        </p:txBody>
      </p:sp>
      <p:pic>
        <p:nvPicPr>
          <p:cNvPr id="17" name="Graphic 16" descr="Scuba diving">
            <a:extLst>
              <a:ext uri="{FF2B5EF4-FFF2-40B4-BE49-F238E27FC236}">
                <a16:creationId xmlns:a16="http://schemas.microsoft.com/office/drawing/2014/main" id="{B670C619-3464-8A4D-9414-92863F3478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58246" y="3436854"/>
            <a:ext cx="914400" cy="914400"/>
          </a:xfrm>
          <a:prstGeom prst="rect">
            <a:avLst/>
          </a:prstGeom>
        </p:spPr>
      </p:pic>
      <p:pic>
        <p:nvPicPr>
          <p:cNvPr id="19" name="Graphic 18" descr="Head with gears">
            <a:extLst>
              <a:ext uri="{FF2B5EF4-FFF2-40B4-BE49-F238E27FC236}">
                <a16:creationId xmlns:a16="http://schemas.microsoft.com/office/drawing/2014/main" id="{932CBDDA-60F3-934A-93F8-D41D9FC563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58246" y="4504475"/>
            <a:ext cx="914400" cy="9144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036A8BC5-BC79-394B-A2CE-98AD4F3F2A3A}"/>
              </a:ext>
            </a:extLst>
          </p:cNvPr>
          <p:cNvSpPr/>
          <p:nvPr/>
        </p:nvSpPr>
        <p:spPr>
          <a:xfrm>
            <a:off x="1013908" y="3436854"/>
            <a:ext cx="10436352" cy="2988407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E126811-8683-814C-A25E-D40B81418326}"/>
              </a:ext>
            </a:extLst>
          </p:cNvPr>
          <p:cNvSpPr/>
          <p:nvPr/>
        </p:nvSpPr>
        <p:spPr>
          <a:xfrm>
            <a:off x="730451" y="122994"/>
            <a:ext cx="10436352" cy="984637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B4D4C518-EC9C-E74F-BF41-7788BE9E3C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15239" y="2447620"/>
            <a:ext cx="1480168" cy="61111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E0FE029-524A-7741-B5AC-C5CE94D3FA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11642" y="1352022"/>
            <a:ext cx="838200" cy="948489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AA6D31E9-E817-FC41-95A8-A312C1A749B3}"/>
              </a:ext>
            </a:extLst>
          </p:cNvPr>
          <p:cNvSpPr txBox="1"/>
          <p:nvPr/>
        </p:nvSpPr>
        <p:spPr>
          <a:xfrm>
            <a:off x="3801290" y="1400610"/>
            <a:ext cx="641603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PerfFuzz</a:t>
            </a:r>
            <a:endParaRPr lang="en-US" sz="22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r>
              <a:rPr lang="en-US" sz="2200" b="1" u="sng" dirty="0">
                <a:latin typeface="Segoe UI Symbol" panose="020B0502040204020203" pitchFamily="34" charset="0"/>
                <a:ea typeface="Segoe UI Symbol" panose="020B0502040204020203" pitchFamily="34" charset="0"/>
              </a:rPr>
              <a:t>Lemieux</a:t>
            </a:r>
            <a:r>
              <a:rPr lang="en-US" sz="22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, Padhye, Sen &amp; Song. ISSTA ‘18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C33F1D1-C036-F740-8087-21381B807E53}"/>
              </a:ext>
            </a:extLst>
          </p:cNvPr>
          <p:cNvSpPr txBox="1"/>
          <p:nvPr/>
        </p:nvSpPr>
        <p:spPr>
          <a:xfrm>
            <a:off x="3801291" y="2345100"/>
            <a:ext cx="66872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latin typeface="Segoe UI Symbol" panose="020B0502040204020203" pitchFamily="34" charset="0"/>
                <a:ea typeface="Segoe UI Symbol" panose="020B0502040204020203" pitchFamily="34" charset="0"/>
              </a:rPr>
              <a:t>FuzzFactory</a:t>
            </a:r>
            <a:endParaRPr lang="en-US" sz="22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r>
              <a:rPr lang="en-US" sz="20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Padhye, </a:t>
            </a:r>
            <a:r>
              <a:rPr lang="en-US" sz="2000" b="1" u="sng" dirty="0">
                <a:latin typeface="Segoe UI Symbol" panose="020B0502040204020203" pitchFamily="34" charset="0"/>
                <a:ea typeface="Segoe UI Symbol" panose="020B0502040204020203" pitchFamily="34" charset="0"/>
              </a:rPr>
              <a:t>Lemieux</a:t>
            </a:r>
            <a:r>
              <a:rPr lang="en-US" sz="20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, Sen, Laurent &amp; Vijayakumar. </a:t>
            </a:r>
            <a:r>
              <a:rPr lang="en-US" sz="16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OOPSLA ‘19</a:t>
            </a:r>
            <a:endParaRPr lang="en-US" sz="20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41069C7-B8BC-884B-9837-3BE7D796EAF3}"/>
              </a:ext>
            </a:extLst>
          </p:cNvPr>
          <p:cNvSpPr/>
          <p:nvPr/>
        </p:nvSpPr>
        <p:spPr>
          <a:xfrm>
            <a:off x="5263008" y="1453918"/>
            <a:ext cx="4885037" cy="434646"/>
          </a:xfrm>
          <a:prstGeom prst="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 w="50800" h="50800"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4">
                    <a:lumMod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ACM/SIGSOFT Distinguished Paper Award</a:t>
            </a:r>
          </a:p>
        </p:txBody>
      </p:sp>
    </p:spTree>
    <p:extLst>
      <p:ext uri="{BB962C8B-B14F-4D97-AF65-F5344CB8AC3E}">
        <p14:creationId xmlns:p14="http://schemas.microsoft.com/office/powerpoint/2010/main" val="1359751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0EDCB7-7775-804D-AD4B-F0B0576F15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31DDA0-186C-9D49-A467-9AE051D19689}" type="datetime1">
              <a:rPr lang="en-US" smtClean="0"/>
              <a:t>4/21/23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9DCBDB-F4A8-B342-88C8-012E984A46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Caroline Lemieux --- Expanding the Reach of Fuzzing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7330F0-9362-B743-9639-3EE57694D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9A0EA-CFA7-AC46-B8D1-7520C822D2F1}" type="slidenum">
              <a:rPr lang="en-US" smtClean="0"/>
              <a:t>5</a:t>
            </a:fld>
            <a:endParaRPr lang="en-US"/>
          </a:p>
        </p:txBody>
      </p:sp>
      <p:sp>
        <p:nvSpPr>
          <p:cNvPr id="58" name="Oval Callout 57">
            <a:extLst>
              <a:ext uri="{FF2B5EF4-FFF2-40B4-BE49-F238E27FC236}">
                <a16:creationId xmlns:a16="http://schemas.microsoft.com/office/drawing/2014/main" id="{15347AD2-83D9-A242-8AA4-37809D8198F3}"/>
              </a:ext>
            </a:extLst>
          </p:cNvPr>
          <p:cNvSpPr/>
          <p:nvPr/>
        </p:nvSpPr>
        <p:spPr>
          <a:xfrm>
            <a:off x="5596170" y="3482149"/>
            <a:ext cx="1225436" cy="1325563"/>
          </a:xfrm>
          <a:prstGeom prst="wedgeEllipseCallout">
            <a:avLst>
              <a:gd name="adj1" fmla="val 300"/>
              <a:gd name="adj2" fmla="val 100125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9" name="Content Placeholder 7" descr="Document">
            <a:extLst>
              <a:ext uri="{FF2B5EF4-FFF2-40B4-BE49-F238E27FC236}">
                <a16:creationId xmlns:a16="http://schemas.microsoft.com/office/drawing/2014/main" id="{BD3F03EE-94CD-5441-8EBA-FF354A3A0F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36399" y="3553925"/>
            <a:ext cx="1144979" cy="1144979"/>
          </a:xfrm>
          <a:prstGeom prst="rect">
            <a:avLst/>
          </a:prstGeom>
        </p:spPr>
      </p:pic>
      <p:pic>
        <p:nvPicPr>
          <p:cNvPr id="60" name="Graphic 59" descr="Bug">
            <a:extLst>
              <a:ext uri="{FF2B5EF4-FFF2-40B4-BE49-F238E27FC236}">
                <a16:creationId xmlns:a16="http://schemas.microsoft.com/office/drawing/2014/main" id="{B30C9CCE-9FC3-A44F-ACBE-C420C0AEB6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51205" y="4006523"/>
            <a:ext cx="130165" cy="130165"/>
          </a:xfrm>
          <a:prstGeom prst="rect">
            <a:avLst/>
          </a:prstGeom>
        </p:spPr>
      </p:pic>
      <p:pic>
        <p:nvPicPr>
          <p:cNvPr id="61" name="Graphic 60" descr="Bug">
            <a:extLst>
              <a:ext uri="{FF2B5EF4-FFF2-40B4-BE49-F238E27FC236}">
                <a16:creationId xmlns:a16="http://schemas.microsoft.com/office/drawing/2014/main" id="{337E339D-7764-F549-96B2-077C47DD8DE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91230" y="4114010"/>
            <a:ext cx="182880" cy="182880"/>
          </a:xfrm>
          <a:prstGeom prst="rect">
            <a:avLst/>
          </a:prstGeom>
        </p:spPr>
      </p:pic>
      <p:pic>
        <p:nvPicPr>
          <p:cNvPr id="62" name="Graphic 61" descr="Bug">
            <a:extLst>
              <a:ext uri="{FF2B5EF4-FFF2-40B4-BE49-F238E27FC236}">
                <a16:creationId xmlns:a16="http://schemas.microsoft.com/office/drawing/2014/main" id="{E1091DB0-DDB4-2445-9675-A40176F3439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283849" y="4343403"/>
            <a:ext cx="182880" cy="182880"/>
          </a:xfrm>
          <a:prstGeom prst="rect">
            <a:avLst/>
          </a:prstGeom>
        </p:spPr>
      </p:pic>
      <p:pic>
        <p:nvPicPr>
          <p:cNvPr id="63" name="Graphic 62" descr="Monitor">
            <a:extLst>
              <a:ext uri="{FF2B5EF4-FFF2-40B4-BE49-F238E27FC236}">
                <a16:creationId xmlns:a16="http://schemas.microsoft.com/office/drawing/2014/main" id="{3B7AC1A3-DA5D-1C4A-88C1-83F46388B7F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743562" y="5407526"/>
            <a:ext cx="914400" cy="914400"/>
          </a:xfrm>
          <a:prstGeom prst="rect">
            <a:avLst/>
          </a:prstGeom>
        </p:spPr>
      </p:pic>
      <p:pic>
        <p:nvPicPr>
          <p:cNvPr id="64" name="Graphic 63" descr="Laptop">
            <a:extLst>
              <a:ext uri="{FF2B5EF4-FFF2-40B4-BE49-F238E27FC236}">
                <a16:creationId xmlns:a16="http://schemas.microsoft.com/office/drawing/2014/main" id="{2FA08B7D-DBC0-434B-8D23-E1F3F6711D5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083752" y="5409550"/>
            <a:ext cx="914400" cy="914400"/>
          </a:xfrm>
          <a:prstGeom prst="rect">
            <a:avLst/>
          </a:prstGeom>
        </p:spPr>
      </p:pic>
      <p:pic>
        <p:nvPicPr>
          <p:cNvPr id="65" name="Graphic 64" descr="Car">
            <a:extLst>
              <a:ext uri="{FF2B5EF4-FFF2-40B4-BE49-F238E27FC236}">
                <a16:creationId xmlns:a16="http://schemas.microsoft.com/office/drawing/2014/main" id="{A986E79C-CEFF-DF40-BDF1-ABEFD0A756F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403372" y="5407526"/>
            <a:ext cx="914400" cy="914400"/>
          </a:xfrm>
          <a:prstGeom prst="rect">
            <a:avLst/>
          </a:prstGeom>
        </p:spPr>
      </p:pic>
      <p:pic>
        <p:nvPicPr>
          <p:cNvPr id="66" name="Graphic 65" descr="Server">
            <a:extLst>
              <a:ext uri="{FF2B5EF4-FFF2-40B4-BE49-F238E27FC236}">
                <a16:creationId xmlns:a16="http://schemas.microsoft.com/office/drawing/2014/main" id="{C0B72665-4F7D-6B48-A539-04CBB9DCEA2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64132" y="5407526"/>
            <a:ext cx="914400" cy="914400"/>
          </a:xfrm>
          <a:prstGeom prst="rect">
            <a:avLst/>
          </a:prstGeom>
        </p:spPr>
      </p:pic>
      <p:pic>
        <p:nvPicPr>
          <p:cNvPr id="67" name="Graphic 66" descr="Smart Phone">
            <a:extLst>
              <a:ext uri="{FF2B5EF4-FFF2-40B4-BE49-F238E27FC236}">
                <a16:creationId xmlns:a16="http://schemas.microsoft.com/office/drawing/2014/main" id="{BF5F72D3-924A-0A48-9CAB-16452A74C3C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423942" y="5411022"/>
            <a:ext cx="914400" cy="914400"/>
          </a:xfrm>
          <a:prstGeom prst="rect">
            <a:avLst/>
          </a:prstGeom>
        </p:spPr>
      </p:pic>
      <p:pic>
        <p:nvPicPr>
          <p:cNvPr id="68" name="Graphic 67" descr="Classroom">
            <a:extLst>
              <a:ext uri="{FF2B5EF4-FFF2-40B4-BE49-F238E27FC236}">
                <a16:creationId xmlns:a16="http://schemas.microsoft.com/office/drawing/2014/main" id="{2A134C9E-12BD-7645-AF34-0A3EC990E4E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9063182" y="5407526"/>
            <a:ext cx="914400" cy="914400"/>
          </a:xfrm>
          <a:prstGeom prst="rect">
            <a:avLst/>
          </a:prstGeom>
        </p:spPr>
      </p:pic>
      <p:pic>
        <p:nvPicPr>
          <p:cNvPr id="69" name="Graphic 68" descr="Building">
            <a:extLst>
              <a:ext uri="{FF2B5EF4-FFF2-40B4-BE49-F238E27FC236}">
                <a16:creationId xmlns:a16="http://schemas.microsoft.com/office/drawing/2014/main" id="{96D70C1C-2DDA-AC4B-95B7-CB2A4DB6533C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0722992" y="5407526"/>
            <a:ext cx="914400" cy="914400"/>
          </a:xfrm>
          <a:prstGeom prst="rect">
            <a:avLst/>
          </a:prstGeom>
        </p:spPr>
      </p:pic>
      <p:sp>
        <p:nvSpPr>
          <p:cNvPr id="70" name="Oval Callout 69">
            <a:extLst>
              <a:ext uri="{FF2B5EF4-FFF2-40B4-BE49-F238E27FC236}">
                <a16:creationId xmlns:a16="http://schemas.microsoft.com/office/drawing/2014/main" id="{663876DC-8A00-C045-BE02-050136804988}"/>
              </a:ext>
            </a:extLst>
          </p:cNvPr>
          <p:cNvSpPr/>
          <p:nvPr/>
        </p:nvSpPr>
        <p:spPr>
          <a:xfrm>
            <a:off x="7231601" y="3482149"/>
            <a:ext cx="1225436" cy="1325563"/>
          </a:xfrm>
          <a:prstGeom prst="wedgeEllipseCallout">
            <a:avLst>
              <a:gd name="adj1" fmla="val 300"/>
              <a:gd name="adj2" fmla="val 100125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" name="Content Placeholder 7" descr="Document">
            <a:extLst>
              <a:ext uri="{FF2B5EF4-FFF2-40B4-BE49-F238E27FC236}">
                <a16:creationId xmlns:a16="http://schemas.microsoft.com/office/drawing/2014/main" id="{F11B4B26-D4FA-A947-8237-74B59CF3E5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71830" y="3553925"/>
            <a:ext cx="1144979" cy="1144979"/>
          </a:xfrm>
          <a:prstGeom prst="rect">
            <a:avLst/>
          </a:prstGeom>
        </p:spPr>
      </p:pic>
      <p:pic>
        <p:nvPicPr>
          <p:cNvPr id="72" name="Graphic 71" descr="Bug">
            <a:extLst>
              <a:ext uri="{FF2B5EF4-FFF2-40B4-BE49-F238E27FC236}">
                <a16:creationId xmlns:a16="http://schemas.microsoft.com/office/drawing/2014/main" id="{017AC5F4-EB37-2F44-A58A-FE0DE6C0C5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86636" y="4006523"/>
            <a:ext cx="130165" cy="130165"/>
          </a:xfrm>
          <a:prstGeom prst="rect">
            <a:avLst/>
          </a:prstGeom>
        </p:spPr>
      </p:pic>
      <p:pic>
        <p:nvPicPr>
          <p:cNvPr id="73" name="Graphic 72" descr="Bug">
            <a:extLst>
              <a:ext uri="{FF2B5EF4-FFF2-40B4-BE49-F238E27FC236}">
                <a16:creationId xmlns:a16="http://schemas.microsoft.com/office/drawing/2014/main" id="{427BACE8-6F10-9349-8AFD-AF38B87A46A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556462" y="4144930"/>
            <a:ext cx="182880" cy="182880"/>
          </a:xfrm>
          <a:prstGeom prst="rect">
            <a:avLst/>
          </a:prstGeom>
        </p:spPr>
      </p:pic>
      <p:pic>
        <p:nvPicPr>
          <p:cNvPr id="74" name="Graphic 73" descr="Bug">
            <a:extLst>
              <a:ext uri="{FF2B5EF4-FFF2-40B4-BE49-F238E27FC236}">
                <a16:creationId xmlns:a16="http://schemas.microsoft.com/office/drawing/2014/main" id="{AA188727-FF9A-A741-82EF-D04F972268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49082" y="4374324"/>
            <a:ext cx="130165" cy="130165"/>
          </a:xfrm>
          <a:prstGeom prst="rect">
            <a:avLst/>
          </a:prstGeom>
        </p:spPr>
      </p:pic>
      <p:sp>
        <p:nvSpPr>
          <p:cNvPr id="75" name="Oval Callout 74">
            <a:extLst>
              <a:ext uri="{FF2B5EF4-FFF2-40B4-BE49-F238E27FC236}">
                <a16:creationId xmlns:a16="http://schemas.microsoft.com/office/drawing/2014/main" id="{1178063B-4CE9-A544-8EA3-6B62D4C26B62}"/>
              </a:ext>
            </a:extLst>
          </p:cNvPr>
          <p:cNvSpPr/>
          <p:nvPr/>
        </p:nvSpPr>
        <p:spPr>
          <a:xfrm>
            <a:off x="3920510" y="3475137"/>
            <a:ext cx="1225436" cy="1325563"/>
          </a:xfrm>
          <a:prstGeom prst="wedgeEllipseCallout">
            <a:avLst>
              <a:gd name="adj1" fmla="val 300"/>
              <a:gd name="adj2" fmla="val 100125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6" name="Content Placeholder 7" descr="Document">
            <a:extLst>
              <a:ext uri="{FF2B5EF4-FFF2-40B4-BE49-F238E27FC236}">
                <a16:creationId xmlns:a16="http://schemas.microsoft.com/office/drawing/2014/main" id="{F1D4BB97-FB83-9C4B-924E-9BFE51F6AE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60739" y="3546913"/>
            <a:ext cx="1144979" cy="1144979"/>
          </a:xfrm>
          <a:prstGeom prst="rect">
            <a:avLst/>
          </a:prstGeom>
        </p:spPr>
      </p:pic>
      <p:pic>
        <p:nvPicPr>
          <p:cNvPr id="77" name="Graphic 76" descr="Bug">
            <a:extLst>
              <a:ext uri="{FF2B5EF4-FFF2-40B4-BE49-F238E27FC236}">
                <a16:creationId xmlns:a16="http://schemas.microsoft.com/office/drawing/2014/main" id="{8978709A-4B1B-A645-8342-778655B0B7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75545" y="3999511"/>
            <a:ext cx="130165" cy="130165"/>
          </a:xfrm>
          <a:prstGeom prst="rect">
            <a:avLst/>
          </a:prstGeom>
        </p:spPr>
      </p:pic>
      <p:pic>
        <p:nvPicPr>
          <p:cNvPr id="78" name="Graphic 77" descr="Bug">
            <a:extLst>
              <a:ext uri="{FF2B5EF4-FFF2-40B4-BE49-F238E27FC236}">
                <a16:creationId xmlns:a16="http://schemas.microsoft.com/office/drawing/2014/main" id="{01D45566-BAD6-2843-B69C-092F3B7CF4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45372" y="4137919"/>
            <a:ext cx="130165" cy="130165"/>
          </a:xfrm>
          <a:prstGeom prst="rect">
            <a:avLst/>
          </a:prstGeom>
        </p:spPr>
      </p:pic>
      <p:pic>
        <p:nvPicPr>
          <p:cNvPr id="79" name="Graphic 78" descr="Bug">
            <a:extLst>
              <a:ext uri="{FF2B5EF4-FFF2-40B4-BE49-F238E27FC236}">
                <a16:creationId xmlns:a16="http://schemas.microsoft.com/office/drawing/2014/main" id="{2AD96061-738D-8F4E-B4E5-0A695B2C9B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628105" y="4296890"/>
            <a:ext cx="182880" cy="182880"/>
          </a:xfrm>
          <a:prstGeom prst="rect">
            <a:avLst/>
          </a:prstGeom>
        </p:spPr>
      </p:pic>
      <p:sp>
        <p:nvSpPr>
          <p:cNvPr id="80" name="Oval Callout 79">
            <a:extLst>
              <a:ext uri="{FF2B5EF4-FFF2-40B4-BE49-F238E27FC236}">
                <a16:creationId xmlns:a16="http://schemas.microsoft.com/office/drawing/2014/main" id="{CA77636F-1D58-6349-B229-A46780FAAA93}"/>
              </a:ext>
            </a:extLst>
          </p:cNvPr>
          <p:cNvSpPr/>
          <p:nvPr/>
        </p:nvSpPr>
        <p:spPr>
          <a:xfrm>
            <a:off x="8913623" y="3503943"/>
            <a:ext cx="1225436" cy="1325563"/>
          </a:xfrm>
          <a:prstGeom prst="wedgeEllipseCallout">
            <a:avLst>
              <a:gd name="adj1" fmla="val 300"/>
              <a:gd name="adj2" fmla="val 100125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1" name="Content Placeholder 7" descr="Document">
            <a:extLst>
              <a:ext uri="{FF2B5EF4-FFF2-40B4-BE49-F238E27FC236}">
                <a16:creationId xmlns:a16="http://schemas.microsoft.com/office/drawing/2014/main" id="{A48647EA-9E37-F147-A3FB-B76002664C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53852" y="3575719"/>
            <a:ext cx="1144979" cy="1144979"/>
          </a:xfrm>
          <a:prstGeom prst="rect">
            <a:avLst/>
          </a:prstGeom>
        </p:spPr>
      </p:pic>
      <p:pic>
        <p:nvPicPr>
          <p:cNvPr id="82" name="Graphic 81" descr="Bug">
            <a:extLst>
              <a:ext uri="{FF2B5EF4-FFF2-40B4-BE49-F238E27FC236}">
                <a16:creationId xmlns:a16="http://schemas.microsoft.com/office/drawing/2014/main" id="{B7033155-6749-2240-B92A-4F453AA6AD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68658" y="4028317"/>
            <a:ext cx="130165" cy="130165"/>
          </a:xfrm>
          <a:prstGeom prst="rect">
            <a:avLst/>
          </a:prstGeom>
        </p:spPr>
      </p:pic>
      <p:pic>
        <p:nvPicPr>
          <p:cNvPr id="83" name="Graphic 82" descr="Bug">
            <a:extLst>
              <a:ext uri="{FF2B5EF4-FFF2-40B4-BE49-F238E27FC236}">
                <a16:creationId xmlns:a16="http://schemas.microsoft.com/office/drawing/2014/main" id="{2ACE2E24-6FB7-3D44-89C3-ED55F2414B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238485" y="4166725"/>
            <a:ext cx="130165" cy="130165"/>
          </a:xfrm>
          <a:prstGeom prst="rect">
            <a:avLst/>
          </a:prstGeom>
        </p:spPr>
      </p:pic>
      <p:pic>
        <p:nvPicPr>
          <p:cNvPr id="84" name="Graphic 83" descr="Bug">
            <a:extLst>
              <a:ext uri="{FF2B5EF4-FFF2-40B4-BE49-F238E27FC236}">
                <a16:creationId xmlns:a16="http://schemas.microsoft.com/office/drawing/2014/main" id="{F54A1749-E0DF-F649-B5CA-E78733B19C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31104" y="4396118"/>
            <a:ext cx="130165" cy="130165"/>
          </a:xfrm>
          <a:prstGeom prst="rect">
            <a:avLst/>
          </a:prstGeom>
        </p:spPr>
      </p:pic>
      <p:sp>
        <p:nvSpPr>
          <p:cNvPr id="85" name="Oval Callout 84">
            <a:extLst>
              <a:ext uri="{FF2B5EF4-FFF2-40B4-BE49-F238E27FC236}">
                <a16:creationId xmlns:a16="http://schemas.microsoft.com/office/drawing/2014/main" id="{6AF093B5-0021-FF45-9E44-F1FE363EC12D}"/>
              </a:ext>
            </a:extLst>
          </p:cNvPr>
          <p:cNvSpPr/>
          <p:nvPr/>
        </p:nvSpPr>
        <p:spPr>
          <a:xfrm>
            <a:off x="10535033" y="3534868"/>
            <a:ext cx="1225436" cy="1325563"/>
          </a:xfrm>
          <a:prstGeom prst="wedgeEllipseCallout">
            <a:avLst>
              <a:gd name="adj1" fmla="val 300"/>
              <a:gd name="adj2" fmla="val 100125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6" name="Content Placeholder 7" descr="Document">
            <a:extLst>
              <a:ext uri="{FF2B5EF4-FFF2-40B4-BE49-F238E27FC236}">
                <a16:creationId xmlns:a16="http://schemas.microsoft.com/office/drawing/2014/main" id="{853614A3-4E14-8D4F-BC52-9703CC301B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75262" y="3606644"/>
            <a:ext cx="1144979" cy="1144979"/>
          </a:xfrm>
          <a:prstGeom prst="rect">
            <a:avLst/>
          </a:prstGeom>
        </p:spPr>
      </p:pic>
      <p:pic>
        <p:nvPicPr>
          <p:cNvPr id="87" name="Graphic 86" descr="Bug">
            <a:extLst>
              <a:ext uri="{FF2B5EF4-FFF2-40B4-BE49-F238E27FC236}">
                <a16:creationId xmlns:a16="http://schemas.microsoft.com/office/drawing/2014/main" id="{0CE21F2C-CD75-254F-9972-BEC279E9580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290067" y="4059241"/>
            <a:ext cx="182880" cy="182880"/>
          </a:xfrm>
          <a:prstGeom prst="rect">
            <a:avLst/>
          </a:prstGeom>
        </p:spPr>
      </p:pic>
      <p:pic>
        <p:nvPicPr>
          <p:cNvPr id="88" name="Graphic 87" descr="Bug">
            <a:extLst>
              <a:ext uri="{FF2B5EF4-FFF2-40B4-BE49-F238E27FC236}">
                <a16:creationId xmlns:a16="http://schemas.microsoft.com/office/drawing/2014/main" id="{AD4EDFBE-E587-F64F-B0FA-D4AA8D8F1C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859895" y="4197650"/>
            <a:ext cx="130165" cy="130165"/>
          </a:xfrm>
          <a:prstGeom prst="rect">
            <a:avLst/>
          </a:prstGeom>
        </p:spPr>
      </p:pic>
      <p:pic>
        <p:nvPicPr>
          <p:cNvPr id="89" name="Graphic 88" descr="Bug">
            <a:extLst>
              <a:ext uri="{FF2B5EF4-FFF2-40B4-BE49-F238E27FC236}">
                <a16:creationId xmlns:a16="http://schemas.microsoft.com/office/drawing/2014/main" id="{5D7CC3A9-8E65-D24D-AEEB-537C6E0EC5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252514" y="4427043"/>
            <a:ext cx="130165" cy="130165"/>
          </a:xfrm>
          <a:prstGeom prst="rect">
            <a:avLst/>
          </a:prstGeom>
        </p:spPr>
      </p:pic>
      <p:sp>
        <p:nvSpPr>
          <p:cNvPr id="90" name="Oval Callout 89">
            <a:extLst>
              <a:ext uri="{FF2B5EF4-FFF2-40B4-BE49-F238E27FC236}">
                <a16:creationId xmlns:a16="http://schemas.microsoft.com/office/drawing/2014/main" id="{FF2ED199-63A9-F543-B5D3-97AB5C68DE86}"/>
              </a:ext>
            </a:extLst>
          </p:cNvPr>
          <p:cNvSpPr/>
          <p:nvPr/>
        </p:nvSpPr>
        <p:spPr>
          <a:xfrm>
            <a:off x="2256139" y="3485428"/>
            <a:ext cx="1225436" cy="1325563"/>
          </a:xfrm>
          <a:prstGeom prst="wedgeEllipseCallout">
            <a:avLst>
              <a:gd name="adj1" fmla="val 300"/>
              <a:gd name="adj2" fmla="val 100125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1" name="Content Placeholder 7" descr="Document">
            <a:extLst>
              <a:ext uri="{FF2B5EF4-FFF2-40B4-BE49-F238E27FC236}">
                <a16:creationId xmlns:a16="http://schemas.microsoft.com/office/drawing/2014/main" id="{66769CBE-ABA4-6348-9F89-7A75654B3A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96368" y="3557204"/>
            <a:ext cx="1144979" cy="1144979"/>
          </a:xfrm>
          <a:prstGeom prst="rect">
            <a:avLst/>
          </a:prstGeom>
        </p:spPr>
      </p:pic>
      <p:pic>
        <p:nvPicPr>
          <p:cNvPr id="92" name="Graphic 91" descr="Bug">
            <a:extLst>
              <a:ext uri="{FF2B5EF4-FFF2-40B4-BE49-F238E27FC236}">
                <a16:creationId xmlns:a16="http://schemas.microsoft.com/office/drawing/2014/main" id="{C81B7E0D-8A70-D94E-AA50-D1DDB8F9518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011173" y="3989253"/>
            <a:ext cx="182880" cy="182880"/>
          </a:xfrm>
          <a:prstGeom prst="rect">
            <a:avLst/>
          </a:prstGeom>
        </p:spPr>
      </p:pic>
      <p:pic>
        <p:nvPicPr>
          <p:cNvPr id="93" name="Graphic 92" descr="Bug">
            <a:extLst>
              <a:ext uri="{FF2B5EF4-FFF2-40B4-BE49-F238E27FC236}">
                <a16:creationId xmlns:a16="http://schemas.microsoft.com/office/drawing/2014/main" id="{AD67CC36-CAB9-4746-AE22-331BF58F07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81001" y="4148210"/>
            <a:ext cx="130165" cy="130165"/>
          </a:xfrm>
          <a:prstGeom prst="rect">
            <a:avLst/>
          </a:prstGeom>
        </p:spPr>
      </p:pic>
      <p:pic>
        <p:nvPicPr>
          <p:cNvPr id="94" name="Graphic 93" descr="Bug">
            <a:extLst>
              <a:ext uri="{FF2B5EF4-FFF2-40B4-BE49-F238E27FC236}">
                <a16:creationId xmlns:a16="http://schemas.microsoft.com/office/drawing/2014/main" id="{F217B668-4832-B94E-A8A2-01148200D46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973619" y="4357054"/>
            <a:ext cx="182880" cy="182880"/>
          </a:xfrm>
          <a:prstGeom prst="rect">
            <a:avLst/>
          </a:prstGeom>
        </p:spPr>
      </p:pic>
      <p:sp>
        <p:nvSpPr>
          <p:cNvPr id="95" name="Oval Callout 94">
            <a:extLst>
              <a:ext uri="{FF2B5EF4-FFF2-40B4-BE49-F238E27FC236}">
                <a16:creationId xmlns:a16="http://schemas.microsoft.com/office/drawing/2014/main" id="{2E2B0AA9-4CAE-2D4A-87D8-E9536F2AF9C9}"/>
              </a:ext>
            </a:extLst>
          </p:cNvPr>
          <p:cNvSpPr/>
          <p:nvPr/>
        </p:nvSpPr>
        <p:spPr>
          <a:xfrm>
            <a:off x="589221" y="3488137"/>
            <a:ext cx="1225436" cy="1325563"/>
          </a:xfrm>
          <a:prstGeom prst="wedgeEllipseCallout">
            <a:avLst>
              <a:gd name="adj1" fmla="val 300"/>
              <a:gd name="adj2" fmla="val 100125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6" name="Content Placeholder 7" descr="Document">
            <a:extLst>
              <a:ext uri="{FF2B5EF4-FFF2-40B4-BE49-F238E27FC236}">
                <a16:creationId xmlns:a16="http://schemas.microsoft.com/office/drawing/2014/main" id="{07FF0C22-7DDB-544B-9FE3-5FCBBC535D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9450" y="3559913"/>
            <a:ext cx="1144979" cy="1144979"/>
          </a:xfrm>
          <a:prstGeom prst="rect">
            <a:avLst/>
          </a:prstGeom>
        </p:spPr>
      </p:pic>
      <p:pic>
        <p:nvPicPr>
          <p:cNvPr id="97" name="Graphic 96" descr="Bug">
            <a:extLst>
              <a:ext uri="{FF2B5EF4-FFF2-40B4-BE49-F238E27FC236}">
                <a16:creationId xmlns:a16="http://schemas.microsoft.com/office/drawing/2014/main" id="{F0A5F015-DE99-8140-9A7B-A5FAF1D253A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00303" y="3991959"/>
            <a:ext cx="182880" cy="182880"/>
          </a:xfrm>
          <a:prstGeom prst="rect">
            <a:avLst/>
          </a:prstGeom>
        </p:spPr>
      </p:pic>
      <p:pic>
        <p:nvPicPr>
          <p:cNvPr id="98" name="Graphic 97" descr="Bug">
            <a:extLst>
              <a:ext uri="{FF2B5EF4-FFF2-40B4-BE49-F238E27FC236}">
                <a16:creationId xmlns:a16="http://schemas.microsoft.com/office/drawing/2014/main" id="{5233D71E-AB87-1845-8B50-8BF995E16FB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14082" y="4150918"/>
            <a:ext cx="182880" cy="182880"/>
          </a:xfrm>
          <a:prstGeom prst="rect">
            <a:avLst/>
          </a:prstGeom>
        </p:spPr>
      </p:pic>
      <p:pic>
        <p:nvPicPr>
          <p:cNvPr id="99" name="Graphic 98" descr="Bug">
            <a:extLst>
              <a:ext uri="{FF2B5EF4-FFF2-40B4-BE49-F238E27FC236}">
                <a16:creationId xmlns:a16="http://schemas.microsoft.com/office/drawing/2014/main" id="{057FF382-F675-C34D-BA89-C70A3F476F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06702" y="4380312"/>
            <a:ext cx="130165" cy="13016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C16836A-EA35-3F47-BFA3-A7E32E776B8E}"/>
              </a:ext>
            </a:extLst>
          </p:cNvPr>
          <p:cNvPicPr>
            <a:picLocks noChangeAspect="1"/>
          </p:cNvPicPr>
          <p:nvPr/>
        </p:nvPicPr>
        <p:blipFill rotWithShape="1">
          <a:blip r:embed="rId22"/>
          <a:srcRect b="7457"/>
          <a:stretch/>
        </p:blipFill>
        <p:spPr>
          <a:xfrm>
            <a:off x="5046892" y="-2511968"/>
            <a:ext cx="7283885" cy="708979"/>
          </a:xfrm>
          <a:prstGeom prst="rect">
            <a:avLst/>
          </a:prstGeom>
        </p:spPr>
      </p:pic>
      <p:sp>
        <p:nvSpPr>
          <p:cNvPr id="100" name="Rectangle 99">
            <a:extLst>
              <a:ext uri="{FF2B5EF4-FFF2-40B4-BE49-F238E27FC236}">
                <a16:creationId xmlns:a16="http://schemas.microsoft.com/office/drawing/2014/main" id="{B7C44FE1-954D-934D-A830-0CA3516F48C7}"/>
              </a:ext>
            </a:extLst>
          </p:cNvPr>
          <p:cNvSpPr/>
          <p:nvPr/>
        </p:nvSpPr>
        <p:spPr>
          <a:xfrm>
            <a:off x="-23019" y="282642"/>
            <a:ext cx="12011378" cy="6321777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B2BE8E-C801-5C44-A641-01A5CA71A5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Work:</a:t>
            </a:r>
          </a:p>
        </p:txBody>
      </p:sp>
      <p:sp>
        <p:nvSpPr>
          <p:cNvPr id="57" name="Title 1">
            <a:extLst>
              <a:ext uri="{FF2B5EF4-FFF2-40B4-BE49-F238E27FC236}">
                <a16:creationId xmlns:a16="http://schemas.microsoft.com/office/drawing/2014/main" id="{68AAE11A-5EB6-8B45-B2E5-B96EB8058DF3}"/>
              </a:ext>
            </a:extLst>
          </p:cNvPr>
          <p:cNvSpPr txBox="1">
            <a:spLocks/>
          </p:cNvSpPr>
          <p:nvPr/>
        </p:nvSpPr>
        <p:spPr>
          <a:xfrm>
            <a:off x="1165912" y="1402506"/>
            <a:ext cx="10187887" cy="2056472"/>
          </a:xfrm>
          <a:prstGeom prst="rect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+mj-cs"/>
              </a:defRPr>
            </a:lvl1pPr>
          </a:lstStyle>
          <a:p>
            <a:r>
              <a:rPr lang="en-US" sz="4800" dirty="0">
                <a:solidFill>
                  <a:schemeClr val="bg2">
                    <a:lumMod val="25000"/>
                  </a:schemeClr>
                </a:solidFill>
              </a:rPr>
              <a:t>build tools to help developers improve </a:t>
            </a:r>
            <a:r>
              <a:rPr lang="en-US" sz="4800" b="1" dirty="0"/>
              <a:t>correctness</a:t>
            </a:r>
            <a:r>
              <a:rPr lang="en-US" sz="4800" dirty="0"/>
              <a:t>, </a:t>
            </a:r>
            <a:r>
              <a:rPr lang="en-US" sz="4800" b="1" dirty="0"/>
              <a:t>security</a:t>
            </a:r>
            <a:r>
              <a:rPr lang="en-US" sz="4800" dirty="0"/>
              <a:t> </a:t>
            </a:r>
            <a:r>
              <a:rPr lang="en-US" sz="4800" dirty="0">
                <a:solidFill>
                  <a:schemeClr val="bg2">
                    <a:lumMod val="25000"/>
                  </a:schemeClr>
                </a:solidFill>
              </a:rPr>
              <a:t>and </a:t>
            </a:r>
            <a:r>
              <a:rPr lang="en-US" sz="4800" b="1" dirty="0"/>
              <a:t>performance </a:t>
            </a:r>
            <a:r>
              <a:rPr lang="en-US" sz="4800" dirty="0">
                <a:solidFill>
                  <a:schemeClr val="bg2">
                    <a:lumMod val="25000"/>
                  </a:schemeClr>
                </a:solidFill>
              </a:rPr>
              <a:t>of software</a:t>
            </a:r>
          </a:p>
        </p:txBody>
      </p:sp>
    </p:spTree>
    <p:extLst>
      <p:ext uri="{BB962C8B-B14F-4D97-AF65-F5344CB8AC3E}">
        <p14:creationId xmlns:p14="http://schemas.microsoft.com/office/powerpoint/2010/main" val="606455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CD8A7AE7-F92A-8B4C-9742-2A4A749595B6}"/>
              </a:ext>
            </a:extLst>
          </p:cNvPr>
          <p:cNvGrpSpPr/>
          <p:nvPr/>
        </p:nvGrpSpPr>
        <p:grpSpPr>
          <a:xfrm>
            <a:off x="4553241" y="1962306"/>
            <a:ext cx="3776891" cy="3888827"/>
            <a:chOff x="1731921" y="2041328"/>
            <a:chExt cx="3776891" cy="3888827"/>
          </a:xfrm>
        </p:grpSpPr>
        <p:sp>
          <p:nvSpPr>
            <p:cNvPr id="43" name="Freeform 42"/>
            <p:cNvSpPr/>
            <p:nvPr/>
          </p:nvSpPr>
          <p:spPr>
            <a:xfrm>
              <a:off x="3224618" y="3781764"/>
              <a:ext cx="1110920" cy="1826016"/>
            </a:xfrm>
            <a:custGeom>
              <a:avLst/>
              <a:gdLst>
                <a:gd name="connsiteX0" fmla="*/ 419535 w 1110920"/>
                <a:gd name="connsiteY0" fmla="*/ 104438 h 1826016"/>
                <a:gd name="connsiteX1" fmla="*/ 500217 w 1110920"/>
                <a:gd name="connsiteY1" fmla="*/ 1220544 h 1826016"/>
                <a:gd name="connsiteX2" fmla="*/ 648135 w 1110920"/>
                <a:gd name="connsiteY2" fmla="*/ 1435697 h 1826016"/>
                <a:gd name="connsiteX3" fmla="*/ 1105335 w 1110920"/>
                <a:gd name="connsiteY3" fmla="*/ 1825662 h 1826016"/>
                <a:gd name="connsiteX4" fmla="*/ 298511 w 1110920"/>
                <a:gd name="connsiteY4" fmla="*/ 1502932 h 1826016"/>
                <a:gd name="connsiteX5" fmla="*/ 110253 w 1110920"/>
                <a:gd name="connsiteY5" fmla="*/ 1368462 h 1826016"/>
                <a:gd name="connsiteX6" fmla="*/ 2676 w 1110920"/>
                <a:gd name="connsiteY6" fmla="*/ 736450 h 1826016"/>
                <a:gd name="connsiteX7" fmla="*/ 217829 w 1110920"/>
                <a:gd name="connsiteY7" fmla="*/ 117885 h 1826016"/>
                <a:gd name="connsiteX8" fmla="*/ 419535 w 1110920"/>
                <a:gd name="connsiteY8" fmla="*/ 104438 h 1826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10920" h="1826016">
                  <a:moveTo>
                    <a:pt x="419535" y="104438"/>
                  </a:moveTo>
                  <a:cubicBezTo>
                    <a:pt x="466600" y="288214"/>
                    <a:pt x="462117" y="998668"/>
                    <a:pt x="500217" y="1220544"/>
                  </a:cubicBezTo>
                  <a:cubicBezTo>
                    <a:pt x="538317" y="1442420"/>
                    <a:pt x="547282" y="1334844"/>
                    <a:pt x="648135" y="1435697"/>
                  </a:cubicBezTo>
                  <a:cubicBezTo>
                    <a:pt x="748988" y="1536550"/>
                    <a:pt x="1163606" y="1814456"/>
                    <a:pt x="1105335" y="1825662"/>
                  </a:cubicBezTo>
                  <a:cubicBezTo>
                    <a:pt x="1047064" y="1836868"/>
                    <a:pt x="464358" y="1579132"/>
                    <a:pt x="298511" y="1502932"/>
                  </a:cubicBezTo>
                  <a:cubicBezTo>
                    <a:pt x="132664" y="1426732"/>
                    <a:pt x="159559" y="1496209"/>
                    <a:pt x="110253" y="1368462"/>
                  </a:cubicBezTo>
                  <a:cubicBezTo>
                    <a:pt x="60947" y="1240715"/>
                    <a:pt x="-15253" y="944880"/>
                    <a:pt x="2676" y="736450"/>
                  </a:cubicBezTo>
                  <a:cubicBezTo>
                    <a:pt x="20605" y="528021"/>
                    <a:pt x="148352" y="220979"/>
                    <a:pt x="217829" y="117885"/>
                  </a:cubicBezTo>
                  <a:cubicBezTo>
                    <a:pt x="287305" y="14791"/>
                    <a:pt x="372470" y="-79338"/>
                    <a:pt x="419535" y="104438"/>
                  </a:cubicBezTo>
                  <a:close/>
                </a:path>
              </a:pathLst>
            </a:custGeom>
            <a:solidFill>
              <a:schemeClr val="accent5">
                <a:lumMod val="40000"/>
                <a:lumOff val="60000"/>
              </a:schemeClr>
            </a:solidFill>
            <a:ln w="3810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/>
            <p:cNvSpPr/>
            <p:nvPr/>
          </p:nvSpPr>
          <p:spPr>
            <a:xfrm rot="1078000">
              <a:off x="2757336" y="2949530"/>
              <a:ext cx="227932" cy="802105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3810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 rot="502713">
              <a:off x="2384291" y="2041328"/>
              <a:ext cx="1556085" cy="1475874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3810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reeform 37"/>
            <p:cNvSpPr/>
            <p:nvPr/>
          </p:nvSpPr>
          <p:spPr>
            <a:xfrm>
              <a:off x="1893167" y="3550596"/>
              <a:ext cx="1783643" cy="2136863"/>
            </a:xfrm>
            <a:custGeom>
              <a:avLst/>
              <a:gdLst>
                <a:gd name="connsiteX0" fmla="*/ 1711127 w 1834755"/>
                <a:gd name="connsiteY0" fmla="*/ 64008 h 2214542"/>
                <a:gd name="connsiteX1" fmla="*/ 1171631 w 1834755"/>
                <a:gd name="connsiteY1" fmla="*/ 137160 h 2214542"/>
                <a:gd name="connsiteX2" fmla="*/ 321239 w 1834755"/>
                <a:gd name="connsiteY2" fmla="*/ 0 h 2214542"/>
                <a:gd name="connsiteX3" fmla="*/ 28631 w 1834755"/>
                <a:gd name="connsiteY3" fmla="*/ 137160 h 2214542"/>
                <a:gd name="connsiteX4" fmla="*/ 28631 w 1834755"/>
                <a:gd name="connsiteY4" fmla="*/ 384048 h 2214542"/>
                <a:gd name="connsiteX5" fmla="*/ 184079 w 1834755"/>
                <a:gd name="connsiteY5" fmla="*/ 1673352 h 2214542"/>
                <a:gd name="connsiteX6" fmla="*/ 494975 w 1834755"/>
                <a:gd name="connsiteY6" fmla="*/ 2048256 h 2214542"/>
                <a:gd name="connsiteX7" fmla="*/ 1665407 w 1834755"/>
                <a:gd name="connsiteY7" fmla="*/ 2103120 h 2214542"/>
                <a:gd name="connsiteX8" fmla="*/ 1829999 w 1834755"/>
                <a:gd name="connsiteY8" fmla="*/ 566928 h 2214542"/>
                <a:gd name="connsiteX9" fmla="*/ 1711127 w 1834755"/>
                <a:gd name="connsiteY9" fmla="*/ 64008 h 2214542"/>
                <a:gd name="connsiteX0" fmla="*/ 1711127 w 1839759"/>
                <a:gd name="connsiteY0" fmla="*/ 64008 h 2136863"/>
                <a:gd name="connsiteX1" fmla="*/ 1171631 w 1839759"/>
                <a:gd name="connsiteY1" fmla="*/ 137160 h 2136863"/>
                <a:gd name="connsiteX2" fmla="*/ 321239 w 1839759"/>
                <a:gd name="connsiteY2" fmla="*/ 0 h 2136863"/>
                <a:gd name="connsiteX3" fmla="*/ 28631 w 1839759"/>
                <a:gd name="connsiteY3" fmla="*/ 137160 h 2136863"/>
                <a:gd name="connsiteX4" fmla="*/ 28631 w 1839759"/>
                <a:gd name="connsiteY4" fmla="*/ 384048 h 2136863"/>
                <a:gd name="connsiteX5" fmla="*/ 184079 w 1839759"/>
                <a:gd name="connsiteY5" fmla="*/ 1673352 h 2136863"/>
                <a:gd name="connsiteX6" fmla="*/ 494975 w 1839759"/>
                <a:gd name="connsiteY6" fmla="*/ 2048256 h 2136863"/>
                <a:gd name="connsiteX7" fmla="*/ 1530937 w 1839759"/>
                <a:gd name="connsiteY7" fmla="*/ 1995543 h 2136863"/>
                <a:gd name="connsiteX8" fmla="*/ 1829999 w 1839759"/>
                <a:gd name="connsiteY8" fmla="*/ 566928 h 2136863"/>
                <a:gd name="connsiteX9" fmla="*/ 1711127 w 1839759"/>
                <a:gd name="connsiteY9" fmla="*/ 64008 h 2136863"/>
                <a:gd name="connsiteX0" fmla="*/ 1711127 w 1843389"/>
                <a:gd name="connsiteY0" fmla="*/ 64008 h 2136863"/>
                <a:gd name="connsiteX1" fmla="*/ 1171631 w 1843389"/>
                <a:gd name="connsiteY1" fmla="*/ 137160 h 2136863"/>
                <a:gd name="connsiteX2" fmla="*/ 321239 w 1843389"/>
                <a:gd name="connsiteY2" fmla="*/ 0 h 2136863"/>
                <a:gd name="connsiteX3" fmla="*/ 28631 w 1843389"/>
                <a:gd name="connsiteY3" fmla="*/ 137160 h 2136863"/>
                <a:gd name="connsiteX4" fmla="*/ 28631 w 1843389"/>
                <a:gd name="connsiteY4" fmla="*/ 384048 h 2136863"/>
                <a:gd name="connsiteX5" fmla="*/ 184079 w 1843389"/>
                <a:gd name="connsiteY5" fmla="*/ 1673352 h 2136863"/>
                <a:gd name="connsiteX6" fmla="*/ 494975 w 1843389"/>
                <a:gd name="connsiteY6" fmla="*/ 2048256 h 2136863"/>
                <a:gd name="connsiteX7" fmla="*/ 1477148 w 1843389"/>
                <a:gd name="connsiteY7" fmla="*/ 1995543 h 2136863"/>
                <a:gd name="connsiteX8" fmla="*/ 1829999 w 1843389"/>
                <a:gd name="connsiteY8" fmla="*/ 566928 h 2136863"/>
                <a:gd name="connsiteX9" fmla="*/ 1711127 w 1843389"/>
                <a:gd name="connsiteY9" fmla="*/ 64008 h 2136863"/>
                <a:gd name="connsiteX0" fmla="*/ 1711127 w 1843389"/>
                <a:gd name="connsiteY0" fmla="*/ 158137 h 2136863"/>
                <a:gd name="connsiteX1" fmla="*/ 1171631 w 1843389"/>
                <a:gd name="connsiteY1" fmla="*/ 137160 h 2136863"/>
                <a:gd name="connsiteX2" fmla="*/ 321239 w 1843389"/>
                <a:gd name="connsiteY2" fmla="*/ 0 h 2136863"/>
                <a:gd name="connsiteX3" fmla="*/ 28631 w 1843389"/>
                <a:gd name="connsiteY3" fmla="*/ 137160 h 2136863"/>
                <a:gd name="connsiteX4" fmla="*/ 28631 w 1843389"/>
                <a:gd name="connsiteY4" fmla="*/ 384048 h 2136863"/>
                <a:gd name="connsiteX5" fmla="*/ 184079 w 1843389"/>
                <a:gd name="connsiteY5" fmla="*/ 1673352 h 2136863"/>
                <a:gd name="connsiteX6" fmla="*/ 494975 w 1843389"/>
                <a:gd name="connsiteY6" fmla="*/ 2048256 h 2136863"/>
                <a:gd name="connsiteX7" fmla="*/ 1477148 w 1843389"/>
                <a:gd name="connsiteY7" fmla="*/ 1995543 h 2136863"/>
                <a:gd name="connsiteX8" fmla="*/ 1829999 w 1843389"/>
                <a:gd name="connsiteY8" fmla="*/ 566928 h 2136863"/>
                <a:gd name="connsiteX9" fmla="*/ 1711127 w 1843389"/>
                <a:gd name="connsiteY9" fmla="*/ 158137 h 2136863"/>
                <a:gd name="connsiteX0" fmla="*/ 1630444 w 1833590"/>
                <a:gd name="connsiteY0" fmla="*/ 198478 h 2136863"/>
                <a:gd name="connsiteX1" fmla="*/ 1171631 w 1833590"/>
                <a:gd name="connsiteY1" fmla="*/ 137160 h 2136863"/>
                <a:gd name="connsiteX2" fmla="*/ 321239 w 1833590"/>
                <a:gd name="connsiteY2" fmla="*/ 0 h 2136863"/>
                <a:gd name="connsiteX3" fmla="*/ 28631 w 1833590"/>
                <a:gd name="connsiteY3" fmla="*/ 137160 h 2136863"/>
                <a:gd name="connsiteX4" fmla="*/ 28631 w 1833590"/>
                <a:gd name="connsiteY4" fmla="*/ 384048 h 2136863"/>
                <a:gd name="connsiteX5" fmla="*/ 184079 w 1833590"/>
                <a:gd name="connsiteY5" fmla="*/ 1673352 h 2136863"/>
                <a:gd name="connsiteX6" fmla="*/ 494975 w 1833590"/>
                <a:gd name="connsiteY6" fmla="*/ 2048256 h 2136863"/>
                <a:gd name="connsiteX7" fmla="*/ 1477148 w 1833590"/>
                <a:gd name="connsiteY7" fmla="*/ 1995543 h 2136863"/>
                <a:gd name="connsiteX8" fmla="*/ 1829999 w 1833590"/>
                <a:gd name="connsiteY8" fmla="*/ 566928 h 2136863"/>
                <a:gd name="connsiteX9" fmla="*/ 1630444 w 1833590"/>
                <a:gd name="connsiteY9" fmla="*/ 198478 h 2136863"/>
                <a:gd name="connsiteX0" fmla="*/ 1630444 w 1835267"/>
                <a:gd name="connsiteY0" fmla="*/ 198478 h 2136863"/>
                <a:gd name="connsiteX1" fmla="*/ 1171631 w 1835267"/>
                <a:gd name="connsiteY1" fmla="*/ 137160 h 2136863"/>
                <a:gd name="connsiteX2" fmla="*/ 321239 w 1835267"/>
                <a:gd name="connsiteY2" fmla="*/ 0 h 2136863"/>
                <a:gd name="connsiteX3" fmla="*/ 28631 w 1835267"/>
                <a:gd name="connsiteY3" fmla="*/ 137160 h 2136863"/>
                <a:gd name="connsiteX4" fmla="*/ 28631 w 1835267"/>
                <a:gd name="connsiteY4" fmla="*/ 384048 h 2136863"/>
                <a:gd name="connsiteX5" fmla="*/ 184079 w 1835267"/>
                <a:gd name="connsiteY5" fmla="*/ 1673352 h 2136863"/>
                <a:gd name="connsiteX6" fmla="*/ 494975 w 1835267"/>
                <a:gd name="connsiteY6" fmla="*/ 2048256 h 2136863"/>
                <a:gd name="connsiteX7" fmla="*/ 1436807 w 1835267"/>
                <a:gd name="connsiteY7" fmla="*/ 1995543 h 2136863"/>
                <a:gd name="connsiteX8" fmla="*/ 1829999 w 1835267"/>
                <a:gd name="connsiteY8" fmla="*/ 566928 h 2136863"/>
                <a:gd name="connsiteX9" fmla="*/ 1630444 w 1835267"/>
                <a:gd name="connsiteY9" fmla="*/ 198478 h 2136863"/>
                <a:gd name="connsiteX0" fmla="*/ 1630444 w 1783643"/>
                <a:gd name="connsiteY0" fmla="*/ 198478 h 2136863"/>
                <a:gd name="connsiteX1" fmla="*/ 1171631 w 1783643"/>
                <a:gd name="connsiteY1" fmla="*/ 137160 h 2136863"/>
                <a:gd name="connsiteX2" fmla="*/ 321239 w 1783643"/>
                <a:gd name="connsiteY2" fmla="*/ 0 h 2136863"/>
                <a:gd name="connsiteX3" fmla="*/ 28631 w 1783643"/>
                <a:gd name="connsiteY3" fmla="*/ 137160 h 2136863"/>
                <a:gd name="connsiteX4" fmla="*/ 28631 w 1783643"/>
                <a:gd name="connsiteY4" fmla="*/ 384048 h 2136863"/>
                <a:gd name="connsiteX5" fmla="*/ 184079 w 1783643"/>
                <a:gd name="connsiteY5" fmla="*/ 1673352 h 2136863"/>
                <a:gd name="connsiteX6" fmla="*/ 494975 w 1783643"/>
                <a:gd name="connsiteY6" fmla="*/ 2048256 h 2136863"/>
                <a:gd name="connsiteX7" fmla="*/ 1436807 w 1783643"/>
                <a:gd name="connsiteY7" fmla="*/ 1995543 h 2136863"/>
                <a:gd name="connsiteX8" fmla="*/ 1776211 w 1783643"/>
                <a:gd name="connsiteY8" fmla="*/ 566928 h 2136863"/>
                <a:gd name="connsiteX9" fmla="*/ 1630444 w 1783643"/>
                <a:gd name="connsiteY9" fmla="*/ 198478 h 2136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83643" h="2136863">
                  <a:moveTo>
                    <a:pt x="1630444" y="198478"/>
                  </a:moveTo>
                  <a:cubicBezTo>
                    <a:pt x="1529681" y="126850"/>
                    <a:pt x="1389832" y="170240"/>
                    <a:pt x="1171631" y="137160"/>
                  </a:cubicBezTo>
                  <a:cubicBezTo>
                    <a:pt x="953430" y="104080"/>
                    <a:pt x="511739" y="0"/>
                    <a:pt x="321239" y="0"/>
                  </a:cubicBezTo>
                  <a:cubicBezTo>
                    <a:pt x="130739" y="0"/>
                    <a:pt x="77399" y="73152"/>
                    <a:pt x="28631" y="137160"/>
                  </a:cubicBezTo>
                  <a:cubicBezTo>
                    <a:pt x="-20137" y="201168"/>
                    <a:pt x="2723" y="128016"/>
                    <a:pt x="28631" y="384048"/>
                  </a:cubicBezTo>
                  <a:cubicBezTo>
                    <a:pt x="54539" y="640080"/>
                    <a:pt x="106355" y="1395984"/>
                    <a:pt x="184079" y="1673352"/>
                  </a:cubicBezTo>
                  <a:cubicBezTo>
                    <a:pt x="261803" y="1950720"/>
                    <a:pt x="286187" y="1994558"/>
                    <a:pt x="494975" y="2048256"/>
                  </a:cubicBezTo>
                  <a:cubicBezTo>
                    <a:pt x="703763" y="2101955"/>
                    <a:pt x="1214303" y="2242431"/>
                    <a:pt x="1436807" y="1995543"/>
                  </a:cubicBezTo>
                  <a:cubicBezTo>
                    <a:pt x="1659311" y="1748655"/>
                    <a:pt x="1743938" y="866439"/>
                    <a:pt x="1776211" y="566928"/>
                  </a:cubicBezTo>
                  <a:cubicBezTo>
                    <a:pt x="1808484" y="267417"/>
                    <a:pt x="1731207" y="270106"/>
                    <a:pt x="1630444" y="198478"/>
                  </a:cubicBezTo>
                  <a:close/>
                </a:path>
              </a:pathLst>
            </a:custGeom>
            <a:solidFill>
              <a:schemeClr val="accent5">
                <a:lumMod val="40000"/>
                <a:lumOff val="60000"/>
              </a:schemeClr>
            </a:solidFill>
            <a:ln w="3810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Freeform 39"/>
            <p:cNvSpPr/>
            <p:nvPr/>
          </p:nvSpPr>
          <p:spPr>
            <a:xfrm>
              <a:off x="1731921" y="3680612"/>
              <a:ext cx="1481926" cy="1994049"/>
            </a:xfrm>
            <a:custGeom>
              <a:avLst/>
              <a:gdLst>
                <a:gd name="connsiteX0" fmla="*/ 110326 w 1481926"/>
                <a:gd name="connsiteY0" fmla="*/ 44225 h 1994049"/>
                <a:gd name="connsiteX1" fmla="*/ 2750 w 1481926"/>
                <a:gd name="connsiteY1" fmla="*/ 1160331 h 1994049"/>
                <a:gd name="connsiteX2" fmla="*/ 191008 w 1481926"/>
                <a:gd name="connsiteY2" fmla="*/ 1442720 h 1994049"/>
                <a:gd name="connsiteX3" fmla="*/ 1481926 w 1481926"/>
                <a:gd name="connsiteY3" fmla="*/ 1994049 h 1994049"/>
                <a:gd name="connsiteX4" fmla="*/ 1481926 w 1481926"/>
                <a:gd name="connsiteY4" fmla="*/ 1994049 h 1994049"/>
                <a:gd name="connsiteX5" fmla="*/ 634761 w 1481926"/>
                <a:gd name="connsiteY5" fmla="*/ 1146884 h 1994049"/>
                <a:gd name="connsiteX6" fmla="*/ 325479 w 1481926"/>
                <a:gd name="connsiteY6" fmla="*/ 1039308 h 1994049"/>
                <a:gd name="connsiteX7" fmla="*/ 513738 w 1481926"/>
                <a:gd name="connsiteY7" fmla="*/ 299720 h 1994049"/>
                <a:gd name="connsiteX8" fmla="*/ 110326 w 1481926"/>
                <a:gd name="connsiteY8" fmla="*/ 44225 h 1994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81926" h="1994049">
                  <a:moveTo>
                    <a:pt x="110326" y="44225"/>
                  </a:moveTo>
                  <a:cubicBezTo>
                    <a:pt x="25161" y="187660"/>
                    <a:pt x="-10697" y="927249"/>
                    <a:pt x="2750" y="1160331"/>
                  </a:cubicBezTo>
                  <a:cubicBezTo>
                    <a:pt x="16197" y="1393413"/>
                    <a:pt x="-55521" y="1303767"/>
                    <a:pt x="191008" y="1442720"/>
                  </a:cubicBezTo>
                  <a:cubicBezTo>
                    <a:pt x="437537" y="1581673"/>
                    <a:pt x="1481926" y="1994049"/>
                    <a:pt x="1481926" y="1994049"/>
                  </a:cubicBezTo>
                  <a:lnTo>
                    <a:pt x="1481926" y="1994049"/>
                  </a:lnTo>
                  <a:cubicBezTo>
                    <a:pt x="1340732" y="1852855"/>
                    <a:pt x="827502" y="1306008"/>
                    <a:pt x="634761" y="1146884"/>
                  </a:cubicBezTo>
                  <a:cubicBezTo>
                    <a:pt x="442020" y="987761"/>
                    <a:pt x="345649" y="1180502"/>
                    <a:pt x="325479" y="1039308"/>
                  </a:cubicBezTo>
                  <a:cubicBezTo>
                    <a:pt x="305309" y="898114"/>
                    <a:pt x="547356" y="461085"/>
                    <a:pt x="513738" y="299720"/>
                  </a:cubicBezTo>
                  <a:cubicBezTo>
                    <a:pt x="480120" y="138355"/>
                    <a:pt x="195491" y="-99210"/>
                    <a:pt x="110326" y="44225"/>
                  </a:cubicBezTo>
                  <a:close/>
                </a:path>
              </a:pathLst>
            </a:custGeom>
            <a:solidFill>
              <a:schemeClr val="accent5">
                <a:lumMod val="40000"/>
                <a:lumOff val="60000"/>
              </a:schemeClr>
            </a:solidFill>
            <a:ln w="3810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Freeform 43"/>
            <p:cNvSpPr/>
            <p:nvPr/>
          </p:nvSpPr>
          <p:spPr>
            <a:xfrm>
              <a:off x="2877671" y="5513296"/>
              <a:ext cx="2245658" cy="416859"/>
            </a:xfrm>
            <a:custGeom>
              <a:avLst/>
              <a:gdLst>
                <a:gd name="connsiteX0" fmla="*/ 0 w 2245658"/>
                <a:gd name="connsiteY0" fmla="*/ 121024 h 416859"/>
                <a:gd name="connsiteX1" fmla="*/ 1586753 w 2245658"/>
                <a:gd name="connsiteY1" fmla="*/ 0 h 416859"/>
                <a:gd name="connsiteX2" fmla="*/ 2245658 w 2245658"/>
                <a:gd name="connsiteY2" fmla="*/ 242047 h 416859"/>
                <a:gd name="connsiteX3" fmla="*/ 591670 w 2245658"/>
                <a:gd name="connsiteY3" fmla="*/ 416859 h 416859"/>
                <a:gd name="connsiteX4" fmla="*/ 0 w 2245658"/>
                <a:gd name="connsiteY4" fmla="*/ 121024 h 41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45658" h="416859">
                  <a:moveTo>
                    <a:pt x="0" y="121024"/>
                  </a:moveTo>
                  <a:lnTo>
                    <a:pt x="1586753" y="0"/>
                  </a:lnTo>
                  <a:lnTo>
                    <a:pt x="2245658" y="242047"/>
                  </a:lnTo>
                  <a:lnTo>
                    <a:pt x="591670" y="416859"/>
                  </a:lnTo>
                  <a:lnTo>
                    <a:pt x="0" y="121024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 w="3810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reeform 44"/>
            <p:cNvSpPr/>
            <p:nvPr/>
          </p:nvSpPr>
          <p:spPr>
            <a:xfrm>
              <a:off x="3455894" y="4558555"/>
              <a:ext cx="2052918" cy="1371600"/>
            </a:xfrm>
            <a:custGeom>
              <a:avLst/>
              <a:gdLst>
                <a:gd name="connsiteX0" fmla="*/ 0 w 1949824"/>
                <a:gd name="connsiteY0" fmla="*/ 1371600 h 1371600"/>
                <a:gd name="connsiteX1" fmla="*/ 268941 w 1949824"/>
                <a:gd name="connsiteY1" fmla="*/ 121024 h 1371600"/>
                <a:gd name="connsiteX2" fmla="*/ 1949824 w 1949824"/>
                <a:gd name="connsiteY2" fmla="*/ 0 h 1371600"/>
                <a:gd name="connsiteX3" fmla="*/ 1653988 w 1949824"/>
                <a:gd name="connsiteY3" fmla="*/ 1210235 h 1371600"/>
                <a:gd name="connsiteX4" fmla="*/ 0 w 1949824"/>
                <a:gd name="connsiteY4" fmla="*/ 1371600 h 137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49824" h="1371600">
                  <a:moveTo>
                    <a:pt x="0" y="1371600"/>
                  </a:moveTo>
                  <a:lnTo>
                    <a:pt x="268941" y="121024"/>
                  </a:lnTo>
                  <a:lnTo>
                    <a:pt x="1949824" y="0"/>
                  </a:lnTo>
                  <a:lnTo>
                    <a:pt x="1653988" y="1210235"/>
                  </a:lnTo>
                  <a:lnTo>
                    <a:pt x="0" y="1371600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 w="3810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reeform 45"/>
            <p:cNvSpPr/>
            <p:nvPr/>
          </p:nvSpPr>
          <p:spPr>
            <a:xfrm>
              <a:off x="2877671" y="5378826"/>
              <a:ext cx="591670" cy="376517"/>
            </a:xfrm>
            <a:custGeom>
              <a:avLst/>
              <a:gdLst>
                <a:gd name="connsiteX0" fmla="*/ 121023 w 591670"/>
                <a:gd name="connsiteY0" fmla="*/ 40341 h 376517"/>
                <a:gd name="connsiteX1" fmla="*/ 443753 w 591670"/>
                <a:gd name="connsiteY1" fmla="*/ 0 h 376517"/>
                <a:gd name="connsiteX2" fmla="*/ 564776 w 591670"/>
                <a:gd name="connsiteY2" fmla="*/ 147917 h 376517"/>
                <a:gd name="connsiteX3" fmla="*/ 591670 w 591670"/>
                <a:gd name="connsiteY3" fmla="*/ 363070 h 376517"/>
                <a:gd name="connsiteX4" fmla="*/ 336176 w 591670"/>
                <a:gd name="connsiteY4" fmla="*/ 376517 h 376517"/>
                <a:gd name="connsiteX5" fmla="*/ 188258 w 591670"/>
                <a:gd name="connsiteY5" fmla="*/ 282388 h 376517"/>
                <a:gd name="connsiteX6" fmla="*/ 0 w 591670"/>
                <a:gd name="connsiteY6" fmla="*/ 161364 h 376517"/>
                <a:gd name="connsiteX7" fmla="*/ 121023 w 591670"/>
                <a:gd name="connsiteY7" fmla="*/ 40341 h 376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91670" h="376517">
                  <a:moveTo>
                    <a:pt x="121023" y="40341"/>
                  </a:moveTo>
                  <a:lnTo>
                    <a:pt x="443753" y="0"/>
                  </a:lnTo>
                  <a:lnTo>
                    <a:pt x="564776" y="147917"/>
                  </a:lnTo>
                  <a:lnTo>
                    <a:pt x="591670" y="363070"/>
                  </a:lnTo>
                  <a:lnTo>
                    <a:pt x="336176" y="376517"/>
                  </a:lnTo>
                  <a:lnTo>
                    <a:pt x="188258" y="282388"/>
                  </a:lnTo>
                  <a:lnTo>
                    <a:pt x="0" y="161364"/>
                  </a:lnTo>
                  <a:lnTo>
                    <a:pt x="121023" y="40341"/>
                  </a:lnTo>
                  <a:close/>
                </a:path>
              </a:pathLst>
            </a:custGeom>
            <a:solidFill>
              <a:schemeClr val="accent5">
                <a:lumMod val="40000"/>
                <a:lumOff val="60000"/>
              </a:schemeClr>
            </a:solidFill>
            <a:ln w="3810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Freeform 56"/>
            <p:cNvSpPr/>
            <p:nvPr/>
          </p:nvSpPr>
          <p:spPr>
            <a:xfrm rot="1186181">
              <a:off x="2980214" y="2897209"/>
              <a:ext cx="148068" cy="125876"/>
            </a:xfrm>
            <a:custGeom>
              <a:avLst/>
              <a:gdLst>
                <a:gd name="connsiteX0" fmla="*/ 0 w 163173"/>
                <a:gd name="connsiteY0" fmla="*/ 16417 h 162534"/>
                <a:gd name="connsiteX1" fmla="*/ 36606 w 163173"/>
                <a:gd name="connsiteY1" fmla="*/ 26287 h 162534"/>
                <a:gd name="connsiteX2" fmla="*/ 135733 w 163173"/>
                <a:gd name="connsiteY2" fmla="*/ 12377 h 162534"/>
                <a:gd name="connsiteX3" fmla="*/ 161431 w 163173"/>
                <a:gd name="connsiteY3" fmla="*/ 0 h 162534"/>
                <a:gd name="connsiteX4" fmla="*/ 163173 w 163173"/>
                <a:gd name="connsiteY4" fmla="*/ 15536 h 162534"/>
                <a:gd name="connsiteX5" fmla="*/ 81537 w 163173"/>
                <a:gd name="connsiteY5" fmla="*/ 162534 h 162534"/>
                <a:gd name="connsiteX6" fmla="*/ 6316 w 163173"/>
                <a:gd name="connsiteY6" fmla="*/ 72754 h 162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3173" h="162534">
                  <a:moveTo>
                    <a:pt x="0" y="16417"/>
                  </a:moveTo>
                  <a:lnTo>
                    <a:pt x="36606" y="26287"/>
                  </a:lnTo>
                  <a:cubicBezTo>
                    <a:pt x="69400" y="28485"/>
                    <a:pt x="103023" y="24133"/>
                    <a:pt x="135733" y="12377"/>
                  </a:cubicBezTo>
                  <a:lnTo>
                    <a:pt x="161431" y="0"/>
                  </a:lnTo>
                  <a:lnTo>
                    <a:pt x="163173" y="15536"/>
                  </a:lnTo>
                  <a:cubicBezTo>
                    <a:pt x="163173" y="96721"/>
                    <a:pt x="126623" y="162534"/>
                    <a:pt x="81537" y="162534"/>
                  </a:cubicBezTo>
                  <a:cubicBezTo>
                    <a:pt x="47723" y="162534"/>
                    <a:pt x="18709" y="125514"/>
                    <a:pt x="6316" y="72754"/>
                  </a:cubicBez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Freeform 58"/>
            <p:cNvSpPr/>
            <p:nvPr/>
          </p:nvSpPr>
          <p:spPr>
            <a:xfrm rot="903479">
              <a:off x="3573758" y="2980616"/>
              <a:ext cx="117910" cy="124855"/>
            </a:xfrm>
            <a:custGeom>
              <a:avLst/>
              <a:gdLst>
                <a:gd name="connsiteX0" fmla="*/ 0 w 161230"/>
                <a:gd name="connsiteY0" fmla="*/ 24918 h 153706"/>
                <a:gd name="connsiteX1" fmla="*/ 118956 w 161230"/>
                <a:gd name="connsiteY1" fmla="*/ 9273 h 153706"/>
                <a:gd name="connsiteX2" fmla="*/ 160478 w 161230"/>
                <a:gd name="connsiteY2" fmla="*/ 0 h 153706"/>
                <a:gd name="connsiteX3" fmla="*/ 161230 w 161230"/>
                <a:gd name="connsiteY3" fmla="*/ 6708 h 153706"/>
                <a:gd name="connsiteX4" fmla="*/ 79594 w 161230"/>
                <a:gd name="connsiteY4" fmla="*/ 153706 h 153706"/>
                <a:gd name="connsiteX5" fmla="*/ 4373 w 161230"/>
                <a:gd name="connsiteY5" fmla="*/ 63926 h 153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1230" h="153706">
                  <a:moveTo>
                    <a:pt x="0" y="24918"/>
                  </a:moveTo>
                  <a:lnTo>
                    <a:pt x="118956" y="9273"/>
                  </a:lnTo>
                  <a:lnTo>
                    <a:pt x="160478" y="0"/>
                  </a:lnTo>
                  <a:lnTo>
                    <a:pt x="161230" y="6708"/>
                  </a:lnTo>
                  <a:cubicBezTo>
                    <a:pt x="161230" y="87893"/>
                    <a:pt x="124680" y="153706"/>
                    <a:pt x="79594" y="153706"/>
                  </a:cubicBezTo>
                  <a:cubicBezTo>
                    <a:pt x="45780" y="153706"/>
                    <a:pt x="16767" y="116686"/>
                    <a:pt x="4373" y="63926"/>
                  </a:cubicBez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 46"/>
            <p:cNvSpPr/>
            <p:nvPr/>
          </p:nvSpPr>
          <p:spPr>
            <a:xfrm>
              <a:off x="2836416" y="2812410"/>
              <a:ext cx="349623" cy="121023"/>
            </a:xfrm>
            <a:custGeom>
              <a:avLst/>
              <a:gdLst>
                <a:gd name="connsiteX0" fmla="*/ 0 w 349623"/>
                <a:gd name="connsiteY0" fmla="*/ 0 h 121023"/>
                <a:gd name="connsiteX1" fmla="*/ 188258 w 349623"/>
                <a:gd name="connsiteY1" fmla="*/ 94129 h 121023"/>
                <a:gd name="connsiteX2" fmla="*/ 349623 w 349623"/>
                <a:gd name="connsiteY2" fmla="*/ 121023 h 121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9623" h="121023">
                  <a:moveTo>
                    <a:pt x="0" y="0"/>
                  </a:moveTo>
                  <a:cubicBezTo>
                    <a:pt x="64994" y="36979"/>
                    <a:pt x="129988" y="73959"/>
                    <a:pt x="188258" y="94129"/>
                  </a:cubicBezTo>
                  <a:cubicBezTo>
                    <a:pt x="246529" y="114300"/>
                    <a:pt x="349623" y="121023"/>
                    <a:pt x="349623" y="121023"/>
                  </a:cubicBezTo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 47"/>
            <p:cNvSpPr/>
            <p:nvPr/>
          </p:nvSpPr>
          <p:spPr>
            <a:xfrm>
              <a:off x="3495322" y="2973774"/>
              <a:ext cx="255494" cy="28886"/>
            </a:xfrm>
            <a:custGeom>
              <a:avLst/>
              <a:gdLst>
                <a:gd name="connsiteX0" fmla="*/ 0 w 255494"/>
                <a:gd name="connsiteY0" fmla="*/ 0 h 28886"/>
                <a:gd name="connsiteX1" fmla="*/ 174811 w 255494"/>
                <a:gd name="connsiteY1" fmla="*/ 26894 h 28886"/>
                <a:gd name="connsiteX2" fmla="*/ 255494 w 255494"/>
                <a:gd name="connsiteY2" fmla="*/ 26894 h 28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5494" h="28886">
                  <a:moveTo>
                    <a:pt x="0" y="0"/>
                  </a:moveTo>
                  <a:cubicBezTo>
                    <a:pt x="66114" y="11206"/>
                    <a:pt x="132229" y="22412"/>
                    <a:pt x="174811" y="26894"/>
                  </a:cubicBezTo>
                  <a:cubicBezTo>
                    <a:pt x="217393" y="31376"/>
                    <a:pt x="255494" y="26894"/>
                    <a:pt x="255494" y="26894"/>
                  </a:cubicBezTo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reeform 51"/>
            <p:cNvSpPr/>
            <p:nvPr/>
          </p:nvSpPr>
          <p:spPr>
            <a:xfrm>
              <a:off x="2784989" y="3185615"/>
              <a:ext cx="356599" cy="153230"/>
            </a:xfrm>
            <a:custGeom>
              <a:avLst/>
              <a:gdLst>
                <a:gd name="connsiteX0" fmla="*/ 0 w 400050"/>
                <a:gd name="connsiteY0" fmla="*/ 0 h 171450"/>
                <a:gd name="connsiteX1" fmla="*/ 185737 w 400050"/>
                <a:gd name="connsiteY1" fmla="*/ 114300 h 171450"/>
                <a:gd name="connsiteX2" fmla="*/ 400050 w 400050"/>
                <a:gd name="connsiteY2" fmla="*/ 171450 h 171450"/>
                <a:gd name="connsiteX0" fmla="*/ 0 w 400050"/>
                <a:gd name="connsiteY0" fmla="*/ 0 h 171450"/>
                <a:gd name="connsiteX1" fmla="*/ 166883 w 400050"/>
                <a:gd name="connsiteY1" fmla="*/ 133153 h 171450"/>
                <a:gd name="connsiteX2" fmla="*/ 400050 w 400050"/>
                <a:gd name="connsiteY2" fmla="*/ 171450 h 171450"/>
                <a:gd name="connsiteX0" fmla="*/ 0 w 363474"/>
                <a:gd name="connsiteY0" fmla="*/ 0 h 171450"/>
                <a:gd name="connsiteX1" fmla="*/ 166883 w 363474"/>
                <a:gd name="connsiteY1" fmla="*/ 133153 h 171450"/>
                <a:gd name="connsiteX2" fmla="*/ 363474 w 363474"/>
                <a:gd name="connsiteY2" fmla="*/ 171450 h 171450"/>
                <a:gd name="connsiteX0" fmla="*/ 0 w 363474"/>
                <a:gd name="connsiteY0" fmla="*/ 0 h 125730"/>
                <a:gd name="connsiteX1" fmla="*/ 166883 w 363474"/>
                <a:gd name="connsiteY1" fmla="*/ 87433 h 125730"/>
                <a:gd name="connsiteX2" fmla="*/ 363474 w 363474"/>
                <a:gd name="connsiteY2" fmla="*/ 125730 h 125730"/>
                <a:gd name="connsiteX0" fmla="*/ 0 w 356599"/>
                <a:gd name="connsiteY0" fmla="*/ 0 h 153230"/>
                <a:gd name="connsiteX1" fmla="*/ 160008 w 356599"/>
                <a:gd name="connsiteY1" fmla="*/ 114933 h 153230"/>
                <a:gd name="connsiteX2" fmla="*/ 356599 w 356599"/>
                <a:gd name="connsiteY2" fmla="*/ 153230 h 153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56599" h="153230">
                  <a:moveTo>
                    <a:pt x="0" y="0"/>
                  </a:moveTo>
                  <a:cubicBezTo>
                    <a:pt x="59531" y="42862"/>
                    <a:pt x="100575" y="89395"/>
                    <a:pt x="160008" y="114933"/>
                  </a:cubicBezTo>
                  <a:cubicBezTo>
                    <a:pt x="219441" y="140471"/>
                    <a:pt x="356599" y="153230"/>
                    <a:pt x="356599" y="153230"/>
                  </a:cubicBezTo>
                </a:path>
              </a:pathLst>
            </a:custGeom>
            <a:noFill/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3C651-AC7E-5943-AA33-41BCB6EAF4BA}" type="slidenum">
              <a:rPr lang="en-US" smtClean="0"/>
              <a:pPr/>
              <a:t>59</a:t>
            </a:fld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C9F9AD-2107-884E-9B4D-496936B7984A}" type="datetime1">
              <a:rPr lang="en-US" smtClean="0"/>
              <a:t>4/21/23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527CB16-7E5F-114B-855A-37A2701C5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Bugs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CAA6523-53AF-9944-8C63-E1FA22F06A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Caroline Lemieux --- Expanding the Reach of Fuzzing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4136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80EF3C24-BA0F-1C4A-A186-EC392DCF20E1}"/>
              </a:ext>
            </a:extLst>
          </p:cNvPr>
          <p:cNvGrpSpPr/>
          <p:nvPr/>
        </p:nvGrpSpPr>
        <p:grpSpPr>
          <a:xfrm>
            <a:off x="4297844" y="2053770"/>
            <a:ext cx="4037595" cy="3797363"/>
            <a:chOff x="6728781" y="2069101"/>
            <a:chExt cx="4037595" cy="3797363"/>
          </a:xfrm>
        </p:grpSpPr>
        <p:sp>
          <p:nvSpPr>
            <p:cNvPr id="54" name="Rectangle 53"/>
            <p:cNvSpPr/>
            <p:nvPr/>
          </p:nvSpPr>
          <p:spPr>
            <a:xfrm rot="20433457">
              <a:off x="7477163" y="3119345"/>
              <a:ext cx="212361" cy="637289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3810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/>
            <p:cNvSpPr/>
            <p:nvPr/>
          </p:nvSpPr>
          <p:spPr>
            <a:xfrm rot="21162058">
              <a:off x="6728781" y="2069101"/>
              <a:ext cx="1569663" cy="1488789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3810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Freeform 55"/>
            <p:cNvSpPr/>
            <p:nvPr/>
          </p:nvSpPr>
          <p:spPr>
            <a:xfrm>
              <a:off x="6839669" y="3572395"/>
              <a:ext cx="2149122" cy="2170428"/>
            </a:xfrm>
            <a:custGeom>
              <a:avLst/>
              <a:gdLst>
                <a:gd name="connsiteX0" fmla="*/ 1848576 w 2149122"/>
                <a:gd name="connsiteY0" fmla="*/ 272924 h 2170428"/>
                <a:gd name="connsiteX1" fmla="*/ 1705701 w 2149122"/>
                <a:gd name="connsiteY1" fmla="*/ 58611 h 2170428"/>
                <a:gd name="connsiteX2" fmla="*/ 1205639 w 2149122"/>
                <a:gd name="connsiteY2" fmla="*/ 1461 h 2170428"/>
                <a:gd name="connsiteX3" fmla="*/ 862739 w 2149122"/>
                <a:gd name="connsiteY3" fmla="*/ 101474 h 2170428"/>
                <a:gd name="connsiteX4" fmla="*/ 305526 w 2149122"/>
                <a:gd name="connsiteY4" fmla="*/ 415799 h 2170428"/>
                <a:gd name="connsiteX5" fmla="*/ 34064 w 2149122"/>
                <a:gd name="connsiteY5" fmla="*/ 558674 h 2170428"/>
                <a:gd name="connsiteX6" fmla="*/ 76926 w 2149122"/>
                <a:gd name="connsiteY6" fmla="*/ 815849 h 2170428"/>
                <a:gd name="connsiteX7" fmla="*/ 691289 w 2149122"/>
                <a:gd name="connsiteY7" fmla="*/ 2001711 h 2170428"/>
                <a:gd name="connsiteX8" fmla="*/ 1191351 w 2149122"/>
                <a:gd name="connsiteY8" fmla="*/ 2144586 h 2170428"/>
                <a:gd name="connsiteX9" fmla="*/ 2062889 w 2149122"/>
                <a:gd name="connsiteY9" fmla="*/ 1830261 h 2170428"/>
                <a:gd name="connsiteX10" fmla="*/ 2091464 w 2149122"/>
                <a:gd name="connsiteY10" fmla="*/ 1258761 h 2170428"/>
                <a:gd name="connsiteX11" fmla="*/ 1848576 w 2149122"/>
                <a:gd name="connsiteY11" fmla="*/ 272924 h 2170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49122" h="2170428">
                  <a:moveTo>
                    <a:pt x="1848576" y="272924"/>
                  </a:moveTo>
                  <a:cubicBezTo>
                    <a:pt x="1784282" y="72899"/>
                    <a:pt x="1812857" y="103855"/>
                    <a:pt x="1705701" y="58611"/>
                  </a:cubicBezTo>
                  <a:cubicBezTo>
                    <a:pt x="1598545" y="13367"/>
                    <a:pt x="1346133" y="-5683"/>
                    <a:pt x="1205639" y="1461"/>
                  </a:cubicBezTo>
                  <a:cubicBezTo>
                    <a:pt x="1065145" y="8605"/>
                    <a:pt x="1012758" y="32418"/>
                    <a:pt x="862739" y="101474"/>
                  </a:cubicBezTo>
                  <a:cubicBezTo>
                    <a:pt x="712720" y="170530"/>
                    <a:pt x="443639" y="339599"/>
                    <a:pt x="305526" y="415799"/>
                  </a:cubicBezTo>
                  <a:cubicBezTo>
                    <a:pt x="167413" y="491999"/>
                    <a:pt x="72164" y="491999"/>
                    <a:pt x="34064" y="558674"/>
                  </a:cubicBezTo>
                  <a:cubicBezTo>
                    <a:pt x="-4036" y="625349"/>
                    <a:pt x="-32611" y="575343"/>
                    <a:pt x="76926" y="815849"/>
                  </a:cubicBezTo>
                  <a:cubicBezTo>
                    <a:pt x="186463" y="1056355"/>
                    <a:pt x="505551" y="1780255"/>
                    <a:pt x="691289" y="2001711"/>
                  </a:cubicBezTo>
                  <a:cubicBezTo>
                    <a:pt x="877026" y="2223167"/>
                    <a:pt x="962751" y="2173161"/>
                    <a:pt x="1191351" y="2144586"/>
                  </a:cubicBezTo>
                  <a:cubicBezTo>
                    <a:pt x="1419951" y="2116011"/>
                    <a:pt x="1912870" y="1977898"/>
                    <a:pt x="2062889" y="1830261"/>
                  </a:cubicBezTo>
                  <a:cubicBezTo>
                    <a:pt x="2212908" y="1682624"/>
                    <a:pt x="2129564" y="1520698"/>
                    <a:pt x="2091464" y="1258761"/>
                  </a:cubicBezTo>
                  <a:cubicBezTo>
                    <a:pt x="2053364" y="996824"/>
                    <a:pt x="1912870" y="472949"/>
                    <a:pt x="1848576" y="272924"/>
                  </a:cubicBezTo>
                  <a:close/>
                </a:path>
              </a:pathLst>
            </a:custGeom>
            <a:solidFill>
              <a:schemeClr val="accent5">
                <a:lumMod val="40000"/>
                <a:lumOff val="60000"/>
              </a:schemeClr>
            </a:solidFill>
            <a:ln w="3810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Freeform 59"/>
            <p:cNvSpPr/>
            <p:nvPr/>
          </p:nvSpPr>
          <p:spPr>
            <a:xfrm>
              <a:off x="6963534" y="3871994"/>
              <a:ext cx="525434" cy="1670175"/>
            </a:xfrm>
            <a:custGeom>
              <a:avLst/>
              <a:gdLst>
                <a:gd name="connsiteX0" fmla="*/ 296584 w 525434"/>
                <a:gd name="connsiteY0" fmla="*/ 69860 h 1670175"/>
                <a:gd name="connsiteX1" fmla="*/ 67984 w 525434"/>
                <a:gd name="connsiteY1" fmla="*/ 1041410 h 1670175"/>
                <a:gd name="connsiteX2" fmla="*/ 10834 w 525434"/>
                <a:gd name="connsiteY2" fmla="*/ 1427173 h 1670175"/>
                <a:gd name="connsiteX3" fmla="*/ 253721 w 525434"/>
                <a:gd name="connsiteY3" fmla="*/ 1670060 h 1670175"/>
                <a:gd name="connsiteX4" fmla="*/ 468034 w 525434"/>
                <a:gd name="connsiteY4" fmla="*/ 1398598 h 1670175"/>
                <a:gd name="connsiteX5" fmla="*/ 525184 w 525434"/>
                <a:gd name="connsiteY5" fmla="*/ 784235 h 1670175"/>
                <a:gd name="connsiteX6" fmla="*/ 453746 w 525434"/>
                <a:gd name="connsiteY6" fmla="*/ 155585 h 1670175"/>
                <a:gd name="connsiteX7" fmla="*/ 296584 w 525434"/>
                <a:gd name="connsiteY7" fmla="*/ 69860 h 1670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5434" h="1670175">
                  <a:moveTo>
                    <a:pt x="296584" y="69860"/>
                  </a:moveTo>
                  <a:cubicBezTo>
                    <a:pt x="232290" y="217497"/>
                    <a:pt x="115609" y="815191"/>
                    <a:pt x="67984" y="1041410"/>
                  </a:cubicBezTo>
                  <a:cubicBezTo>
                    <a:pt x="20359" y="1267629"/>
                    <a:pt x="-20122" y="1322398"/>
                    <a:pt x="10834" y="1427173"/>
                  </a:cubicBezTo>
                  <a:cubicBezTo>
                    <a:pt x="41790" y="1531948"/>
                    <a:pt x="177521" y="1674822"/>
                    <a:pt x="253721" y="1670060"/>
                  </a:cubicBezTo>
                  <a:cubicBezTo>
                    <a:pt x="329921" y="1665298"/>
                    <a:pt x="422790" y="1546235"/>
                    <a:pt x="468034" y="1398598"/>
                  </a:cubicBezTo>
                  <a:cubicBezTo>
                    <a:pt x="513278" y="1250961"/>
                    <a:pt x="527565" y="991404"/>
                    <a:pt x="525184" y="784235"/>
                  </a:cubicBezTo>
                  <a:cubicBezTo>
                    <a:pt x="522803" y="577066"/>
                    <a:pt x="484702" y="274647"/>
                    <a:pt x="453746" y="155585"/>
                  </a:cubicBezTo>
                  <a:cubicBezTo>
                    <a:pt x="422790" y="36523"/>
                    <a:pt x="360878" y="-77777"/>
                    <a:pt x="296584" y="69860"/>
                  </a:cubicBezTo>
                  <a:close/>
                </a:path>
              </a:pathLst>
            </a:custGeom>
            <a:solidFill>
              <a:schemeClr val="accent5">
                <a:lumMod val="40000"/>
                <a:lumOff val="60000"/>
              </a:schemeClr>
            </a:solidFill>
            <a:ln w="3810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Freeform 60"/>
            <p:cNvSpPr/>
            <p:nvPr/>
          </p:nvSpPr>
          <p:spPr>
            <a:xfrm rot="196782">
              <a:off x="8517407" y="3757182"/>
              <a:ext cx="703890" cy="1305472"/>
            </a:xfrm>
            <a:custGeom>
              <a:avLst/>
              <a:gdLst>
                <a:gd name="connsiteX0" fmla="*/ 153524 w 703890"/>
                <a:gd name="connsiteY0" fmla="*/ 112721 h 1305472"/>
                <a:gd name="connsiteX1" fmla="*/ 596436 w 703890"/>
                <a:gd name="connsiteY1" fmla="*/ 827096 h 1305472"/>
                <a:gd name="connsiteX2" fmla="*/ 696449 w 703890"/>
                <a:gd name="connsiteY2" fmla="*/ 1212859 h 1305472"/>
                <a:gd name="connsiteX3" fmla="*/ 453561 w 703890"/>
                <a:gd name="connsiteY3" fmla="*/ 1298584 h 1305472"/>
                <a:gd name="connsiteX4" fmla="*/ 267824 w 703890"/>
                <a:gd name="connsiteY4" fmla="*/ 1084271 h 1305472"/>
                <a:gd name="connsiteX5" fmla="*/ 39224 w 703890"/>
                <a:gd name="connsiteY5" fmla="*/ 255596 h 1305472"/>
                <a:gd name="connsiteX6" fmla="*/ 10649 w 703890"/>
                <a:gd name="connsiteY6" fmla="*/ 12709 h 1305472"/>
                <a:gd name="connsiteX7" fmla="*/ 153524 w 703890"/>
                <a:gd name="connsiteY7" fmla="*/ 112721 h 1305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03890" h="1305472">
                  <a:moveTo>
                    <a:pt x="153524" y="112721"/>
                  </a:moveTo>
                  <a:cubicBezTo>
                    <a:pt x="251155" y="248452"/>
                    <a:pt x="505949" y="643740"/>
                    <a:pt x="596436" y="827096"/>
                  </a:cubicBezTo>
                  <a:cubicBezTo>
                    <a:pt x="686923" y="1010452"/>
                    <a:pt x="720261" y="1134278"/>
                    <a:pt x="696449" y="1212859"/>
                  </a:cubicBezTo>
                  <a:cubicBezTo>
                    <a:pt x="672637" y="1291440"/>
                    <a:pt x="524998" y="1320015"/>
                    <a:pt x="453561" y="1298584"/>
                  </a:cubicBezTo>
                  <a:cubicBezTo>
                    <a:pt x="382124" y="1277153"/>
                    <a:pt x="336880" y="1258102"/>
                    <a:pt x="267824" y="1084271"/>
                  </a:cubicBezTo>
                  <a:cubicBezTo>
                    <a:pt x="198768" y="910440"/>
                    <a:pt x="82086" y="434190"/>
                    <a:pt x="39224" y="255596"/>
                  </a:cubicBezTo>
                  <a:cubicBezTo>
                    <a:pt x="-3638" y="77002"/>
                    <a:pt x="-8401" y="31759"/>
                    <a:pt x="10649" y="12709"/>
                  </a:cubicBezTo>
                  <a:cubicBezTo>
                    <a:pt x="29699" y="-6341"/>
                    <a:pt x="55893" y="-23010"/>
                    <a:pt x="153524" y="112721"/>
                  </a:cubicBezTo>
                  <a:close/>
                </a:path>
              </a:pathLst>
            </a:custGeom>
            <a:solidFill>
              <a:schemeClr val="accent5">
                <a:lumMod val="40000"/>
                <a:lumOff val="60000"/>
              </a:schemeClr>
            </a:solidFill>
            <a:ln w="3810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 61"/>
            <p:cNvSpPr/>
            <p:nvPr/>
          </p:nvSpPr>
          <p:spPr>
            <a:xfrm rot="20764656">
              <a:off x="7133169" y="3607905"/>
              <a:ext cx="587687" cy="591669"/>
            </a:xfrm>
            <a:custGeom>
              <a:avLst/>
              <a:gdLst>
                <a:gd name="connsiteX0" fmla="*/ 40759 w 586942"/>
                <a:gd name="connsiteY0" fmla="*/ 414338 h 660829"/>
                <a:gd name="connsiteX1" fmla="*/ 12184 w 586942"/>
                <a:gd name="connsiteY1" fmla="*/ 171450 h 660829"/>
                <a:gd name="connsiteX2" fmla="*/ 183634 w 586942"/>
                <a:gd name="connsiteY2" fmla="*/ 0 h 660829"/>
                <a:gd name="connsiteX3" fmla="*/ 497959 w 586942"/>
                <a:gd name="connsiteY3" fmla="*/ 171450 h 660829"/>
                <a:gd name="connsiteX4" fmla="*/ 583684 w 586942"/>
                <a:gd name="connsiteY4" fmla="*/ 385763 h 660829"/>
                <a:gd name="connsiteX5" fmla="*/ 555109 w 586942"/>
                <a:gd name="connsiteY5" fmla="*/ 657225 h 660829"/>
                <a:gd name="connsiteX6" fmla="*/ 426521 w 586942"/>
                <a:gd name="connsiteY6" fmla="*/ 528638 h 660829"/>
                <a:gd name="connsiteX7" fmla="*/ 340796 w 586942"/>
                <a:gd name="connsiteY7" fmla="*/ 342900 h 660829"/>
                <a:gd name="connsiteX8" fmla="*/ 255071 w 586942"/>
                <a:gd name="connsiteY8" fmla="*/ 457200 h 660829"/>
                <a:gd name="connsiteX9" fmla="*/ 40759 w 586942"/>
                <a:gd name="connsiteY9" fmla="*/ 414338 h 660829"/>
                <a:gd name="connsiteX0" fmla="*/ 40759 w 587687"/>
                <a:gd name="connsiteY0" fmla="*/ 414338 h 591669"/>
                <a:gd name="connsiteX1" fmla="*/ 12184 w 587687"/>
                <a:gd name="connsiteY1" fmla="*/ 171450 h 591669"/>
                <a:gd name="connsiteX2" fmla="*/ 183634 w 587687"/>
                <a:gd name="connsiteY2" fmla="*/ 0 h 591669"/>
                <a:gd name="connsiteX3" fmla="*/ 497959 w 587687"/>
                <a:gd name="connsiteY3" fmla="*/ 171450 h 591669"/>
                <a:gd name="connsiteX4" fmla="*/ 583684 w 587687"/>
                <a:gd name="connsiteY4" fmla="*/ 385763 h 591669"/>
                <a:gd name="connsiteX5" fmla="*/ 558429 w 587687"/>
                <a:gd name="connsiteY5" fmla="*/ 584449 h 591669"/>
                <a:gd name="connsiteX6" fmla="*/ 426521 w 587687"/>
                <a:gd name="connsiteY6" fmla="*/ 528638 h 591669"/>
                <a:gd name="connsiteX7" fmla="*/ 340796 w 587687"/>
                <a:gd name="connsiteY7" fmla="*/ 342900 h 591669"/>
                <a:gd name="connsiteX8" fmla="*/ 255071 w 587687"/>
                <a:gd name="connsiteY8" fmla="*/ 457200 h 591669"/>
                <a:gd name="connsiteX9" fmla="*/ 40759 w 587687"/>
                <a:gd name="connsiteY9" fmla="*/ 414338 h 591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87687" h="591669">
                  <a:moveTo>
                    <a:pt x="40759" y="414338"/>
                  </a:moveTo>
                  <a:cubicBezTo>
                    <a:pt x="278" y="366713"/>
                    <a:pt x="-11628" y="240506"/>
                    <a:pt x="12184" y="171450"/>
                  </a:cubicBezTo>
                  <a:cubicBezTo>
                    <a:pt x="35996" y="102394"/>
                    <a:pt x="102672" y="0"/>
                    <a:pt x="183634" y="0"/>
                  </a:cubicBezTo>
                  <a:cubicBezTo>
                    <a:pt x="264596" y="0"/>
                    <a:pt x="431284" y="107156"/>
                    <a:pt x="497959" y="171450"/>
                  </a:cubicBezTo>
                  <a:cubicBezTo>
                    <a:pt x="564634" y="235744"/>
                    <a:pt x="573606" y="316930"/>
                    <a:pt x="583684" y="385763"/>
                  </a:cubicBezTo>
                  <a:cubicBezTo>
                    <a:pt x="593762" y="454596"/>
                    <a:pt x="584623" y="560637"/>
                    <a:pt x="558429" y="584449"/>
                  </a:cubicBezTo>
                  <a:cubicBezTo>
                    <a:pt x="532235" y="608261"/>
                    <a:pt x="462793" y="568896"/>
                    <a:pt x="426521" y="528638"/>
                  </a:cubicBezTo>
                  <a:cubicBezTo>
                    <a:pt x="390249" y="488380"/>
                    <a:pt x="369371" y="354806"/>
                    <a:pt x="340796" y="342900"/>
                  </a:cubicBezTo>
                  <a:cubicBezTo>
                    <a:pt x="312221" y="330994"/>
                    <a:pt x="297933" y="445294"/>
                    <a:pt x="255071" y="457200"/>
                  </a:cubicBezTo>
                  <a:cubicBezTo>
                    <a:pt x="212209" y="469106"/>
                    <a:pt x="81240" y="461963"/>
                    <a:pt x="40759" y="414338"/>
                  </a:cubicBezTo>
                  <a:close/>
                </a:path>
              </a:pathLst>
            </a:custGeom>
            <a:solidFill>
              <a:schemeClr val="accent5">
                <a:lumMod val="40000"/>
                <a:lumOff val="60000"/>
              </a:schemeClr>
            </a:solidFill>
            <a:ln w="3810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Freeform 62"/>
            <p:cNvSpPr/>
            <p:nvPr/>
          </p:nvSpPr>
          <p:spPr>
            <a:xfrm>
              <a:off x="8272067" y="3514860"/>
              <a:ext cx="507283" cy="469893"/>
            </a:xfrm>
            <a:custGeom>
              <a:avLst/>
              <a:gdLst>
                <a:gd name="connsiteX0" fmla="*/ 501903 w 507283"/>
                <a:gd name="connsiteY0" fmla="*/ 430471 h 469893"/>
                <a:gd name="connsiteX1" fmla="*/ 473328 w 507283"/>
                <a:gd name="connsiteY1" fmla="*/ 116146 h 469893"/>
                <a:gd name="connsiteX2" fmla="*/ 301878 w 507283"/>
                <a:gd name="connsiteY2" fmla="*/ 1846 h 469893"/>
                <a:gd name="connsiteX3" fmla="*/ 73278 w 507283"/>
                <a:gd name="connsiteY3" fmla="*/ 58996 h 469893"/>
                <a:gd name="connsiteX4" fmla="*/ 16128 w 507283"/>
                <a:gd name="connsiteY4" fmla="*/ 230446 h 469893"/>
                <a:gd name="connsiteX5" fmla="*/ 16128 w 507283"/>
                <a:gd name="connsiteY5" fmla="*/ 373321 h 469893"/>
                <a:gd name="connsiteX6" fmla="*/ 201866 w 507283"/>
                <a:gd name="connsiteY6" fmla="*/ 430471 h 469893"/>
                <a:gd name="connsiteX7" fmla="*/ 287591 w 507283"/>
                <a:gd name="connsiteY7" fmla="*/ 373321 h 469893"/>
                <a:gd name="connsiteX8" fmla="*/ 401891 w 507283"/>
                <a:gd name="connsiteY8" fmla="*/ 459046 h 469893"/>
                <a:gd name="connsiteX9" fmla="*/ 501903 w 507283"/>
                <a:gd name="connsiteY9" fmla="*/ 430471 h 469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7283" h="469893">
                  <a:moveTo>
                    <a:pt x="501903" y="430471"/>
                  </a:moveTo>
                  <a:cubicBezTo>
                    <a:pt x="513809" y="373321"/>
                    <a:pt x="506665" y="187583"/>
                    <a:pt x="473328" y="116146"/>
                  </a:cubicBezTo>
                  <a:cubicBezTo>
                    <a:pt x="439991" y="44709"/>
                    <a:pt x="368553" y="11371"/>
                    <a:pt x="301878" y="1846"/>
                  </a:cubicBezTo>
                  <a:cubicBezTo>
                    <a:pt x="235203" y="-7679"/>
                    <a:pt x="120903" y="20896"/>
                    <a:pt x="73278" y="58996"/>
                  </a:cubicBezTo>
                  <a:cubicBezTo>
                    <a:pt x="25653" y="97096"/>
                    <a:pt x="25653" y="178059"/>
                    <a:pt x="16128" y="230446"/>
                  </a:cubicBezTo>
                  <a:cubicBezTo>
                    <a:pt x="6603" y="282833"/>
                    <a:pt x="-14828" y="339984"/>
                    <a:pt x="16128" y="373321"/>
                  </a:cubicBezTo>
                  <a:cubicBezTo>
                    <a:pt x="47084" y="406658"/>
                    <a:pt x="156622" y="430471"/>
                    <a:pt x="201866" y="430471"/>
                  </a:cubicBezTo>
                  <a:cubicBezTo>
                    <a:pt x="247110" y="430471"/>
                    <a:pt x="254254" y="368559"/>
                    <a:pt x="287591" y="373321"/>
                  </a:cubicBezTo>
                  <a:cubicBezTo>
                    <a:pt x="320928" y="378083"/>
                    <a:pt x="363791" y="449521"/>
                    <a:pt x="401891" y="459046"/>
                  </a:cubicBezTo>
                  <a:cubicBezTo>
                    <a:pt x="439991" y="468571"/>
                    <a:pt x="489997" y="487621"/>
                    <a:pt x="501903" y="430471"/>
                  </a:cubicBezTo>
                  <a:close/>
                </a:path>
              </a:pathLst>
            </a:custGeom>
            <a:solidFill>
              <a:schemeClr val="accent5">
                <a:lumMod val="40000"/>
                <a:lumOff val="60000"/>
              </a:schemeClr>
            </a:solidFill>
            <a:ln w="3810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Freeform 68"/>
            <p:cNvSpPr/>
            <p:nvPr/>
          </p:nvSpPr>
          <p:spPr>
            <a:xfrm>
              <a:off x="8135235" y="5449605"/>
              <a:ext cx="2245658" cy="416859"/>
            </a:xfrm>
            <a:custGeom>
              <a:avLst/>
              <a:gdLst>
                <a:gd name="connsiteX0" fmla="*/ 0 w 2245658"/>
                <a:gd name="connsiteY0" fmla="*/ 121024 h 416859"/>
                <a:gd name="connsiteX1" fmla="*/ 1586753 w 2245658"/>
                <a:gd name="connsiteY1" fmla="*/ 0 h 416859"/>
                <a:gd name="connsiteX2" fmla="*/ 2245658 w 2245658"/>
                <a:gd name="connsiteY2" fmla="*/ 242047 h 416859"/>
                <a:gd name="connsiteX3" fmla="*/ 591670 w 2245658"/>
                <a:gd name="connsiteY3" fmla="*/ 416859 h 416859"/>
                <a:gd name="connsiteX4" fmla="*/ 0 w 2245658"/>
                <a:gd name="connsiteY4" fmla="*/ 121024 h 41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45658" h="416859">
                  <a:moveTo>
                    <a:pt x="0" y="121024"/>
                  </a:moveTo>
                  <a:lnTo>
                    <a:pt x="1586753" y="0"/>
                  </a:lnTo>
                  <a:lnTo>
                    <a:pt x="2245658" y="242047"/>
                  </a:lnTo>
                  <a:lnTo>
                    <a:pt x="591670" y="416859"/>
                  </a:lnTo>
                  <a:lnTo>
                    <a:pt x="0" y="121024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 w="3810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Freeform 63"/>
            <p:cNvSpPr/>
            <p:nvPr/>
          </p:nvSpPr>
          <p:spPr>
            <a:xfrm>
              <a:off x="8037517" y="3491509"/>
              <a:ext cx="2566315" cy="2208610"/>
            </a:xfrm>
            <a:custGeom>
              <a:avLst/>
              <a:gdLst>
                <a:gd name="connsiteX0" fmla="*/ 957627 w 2741332"/>
                <a:gd name="connsiteY0" fmla="*/ 2191283 h 2208610"/>
                <a:gd name="connsiteX1" fmla="*/ 617385 w 2741332"/>
                <a:gd name="connsiteY1" fmla="*/ 2191283 h 2208610"/>
                <a:gd name="connsiteX2" fmla="*/ 255878 w 2741332"/>
                <a:gd name="connsiteY2" fmla="*/ 1957366 h 2208610"/>
                <a:gd name="connsiteX3" fmla="*/ 319674 w 2741332"/>
                <a:gd name="connsiteY3" fmla="*/ 1510799 h 2208610"/>
                <a:gd name="connsiteX4" fmla="*/ 234613 w 2741332"/>
                <a:gd name="connsiteY4" fmla="*/ 1149292 h 2208610"/>
                <a:gd name="connsiteX5" fmla="*/ 697 w 2741332"/>
                <a:gd name="connsiteY5" fmla="*/ 1106762 h 2208610"/>
                <a:gd name="connsiteX6" fmla="*/ 170818 w 2741332"/>
                <a:gd name="connsiteY6" fmla="*/ 1085497 h 2208610"/>
                <a:gd name="connsiteX7" fmla="*/ 404734 w 2741332"/>
                <a:gd name="connsiteY7" fmla="*/ 1191822 h 2208610"/>
                <a:gd name="connsiteX8" fmla="*/ 511060 w 2741332"/>
                <a:gd name="connsiteY8" fmla="*/ 1383208 h 2208610"/>
                <a:gd name="connsiteX9" fmla="*/ 425999 w 2741332"/>
                <a:gd name="connsiteY9" fmla="*/ 1106762 h 2208610"/>
                <a:gd name="connsiteX10" fmla="*/ 489795 w 2741332"/>
                <a:gd name="connsiteY10" fmla="*/ 787785 h 2208610"/>
                <a:gd name="connsiteX11" fmla="*/ 787506 w 2741332"/>
                <a:gd name="connsiteY11" fmla="*/ 575134 h 2208610"/>
                <a:gd name="connsiteX12" fmla="*/ 787506 w 2741332"/>
                <a:gd name="connsiteY12" fmla="*/ 213627 h 2208610"/>
                <a:gd name="connsiteX13" fmla="*/ 702446 w 2741332"/>
                <a:gd name="connsiteY13" fmla="*/ 192362 h 2208610"/>
                <a:gd name="connsiteX14" fmla="*/ 893832 w 2741332"/>
                <a:gd name="connsiteY14" fmla="*/ 213627 h 2208610"/>
                <a:gd name="connsiteX15" fmla="*/ 957627 w 2741332"/>
                <a:gd name="connsiteY15" fmla="*/ 511339 h 2208610"/>
                <a:gd name="connsiteX16" fmla="*/ 957627 w 2741332"/>
                <a:gd name="connsiteY16" fmla="*/ 702725 h 2208610"/>
                <a:gd name="connsiteX17" fmla="*/ 1191543 w 2741332"/>
                <a:gd name="connsiteY17" fmla="*/ 490073 h 2208610"/>
                <a:gd name="connsiteX18" fmla="*/ 1234074 w 2741332"/>
                <a:gd name="connsiteY18" fmla="*/ 149832 h 2208610"/>
                <a:gd name="connsiteX19" fmla="*/ 1127748 w 2741332"/>
                <a:gd name="connsiteY19" fmla="*/ 976 h 2208610"/>
                <a:gd name="connsiteX20" fmla="*/ 1382930 w 2741332"/>
                <a:gd name="connsiteY20" fmla="*/ 213627 h 2208610"/>
                <a:gd name="connsiteX21" fmla="*/ 1446725 w 2741332"/>
                <a:gd name="connsiteY21" fmla="*/ 447543 h 2208610"/>
                <a:gd name="connsiteX22" fmla="*/ 1446725 w 2741332"/>
                <a:gd name="connsiteY22" fmla="*/ 660194 h 2208610"/>
                <a:gd name="connsiteX23" fmla="*/ 1467990 w 2741332"/>
                <a:gd name="connsiteY23" fmla="*/ 915376 h 2208610"/>
                <a:gd name="connsiteX24" fmla="*/ 1574316 w 2741332"/>
                <a:gd name="connsiteY24" fmla="*/ 1021701 h 2208610"/>
                <a:gd name="connsiteX25" fmla="*/ 1616846 w 2741332"/>
                <a:gd name="connsiteY25" fmla="*/ 1042966 h 2208610"/>
                <a:gd name="connsiteX26" fmla="*/ 1659376 w 2741332"/>
                <a:gd name="connsiteY26" fmla="*/ 575134 h 2208610"/>
                <a:gd name="connsiteX27" fmla="*/ 1829497 w 2741332"/>
                <a:gd name="connsiteY27" fmla="*/ 319952 h 2208610"/>
                <a:gd name="connsiteX28" fmla="*/ 1914557 w 2741332"/>
                <a:gd name="connsiteY28" fmla="*/ 128566 h 2208610"/>
                <a:gd name="connsiteX29" fmla="*/ 1935823 w 2741332"/>
                <a:gd name="connsiteY29" fmla="*/ 341218 h 2208610"/>
                <a:gd name="connsiteX30" fmla="*/ 1893292 w 2741332"/>
                <a:gd name="connsiteY30" fmla="*/ 553869 h 2208610"/>
                <a:gd name="connsiteX31" fmla="*/ 1978353 w 2741332"/>
                <a:gd name="connsiteY31" fmla="*/ 745255 h 2208610"/>
                <a:gd name="connsiteX32" fmla="*/ 2254799 w 2741332"/>
                <a:gd name="connsiteY32" fmla="*/ 596399 h 2208610"/>
                <a:gd name="connsiteX33" fmla="*/ 2488716 w 2741332"/>
                <a:gd name="connsiteY33" fmla="*/ 532604 h 2208610"/>
                <a:gd name="connsiteX34" fmla="*/ 2403655 w 2741332"/>
                <a:gd name="connsiteY34" fmla="*/ 596399 h 2208610"/>
                <a:gd name="connsiteX35" fmla="*/ 2403655 w 2741332"/>
                <a:gd name="connsiteY35" fmla="*/ 809050 h 2208610"/>
                <a:gd name="connsiteX36" fmla="*/ 2552511 w 2741332"/>
                <a:gd name="connsiteY36" fmla="*/ 936641 h 2208610"/>
                <a:gd name="connsiteX37" fmla="*/ 2722632 w 2741332"/>
                <a:gd name="connsiteY37" fmla="*/ 1213087 h 2208610"/>
                <a:gd name="connsiteX38" fmla="*/ 2722632 w 2741332"/>
                <a:gd name="connsiteY38" fmla="*/ 1744715 h 2208610"/>
                <a:gd name="connsiteX39" fmla="*/ 2595041 w 2741332"/>
                <a:gd name="connsiteY39" fmla="*/ 2063692 h 2208610"/>
                <a:gd name="connsiteX40" fmla="*/ 1999618 w 2741332"/>
                <a:gd name="connsiteY40" fmla="*/ 2191283 h 2208610"/>
                <a:gd name="connsiteX41" fmla="*/ 957627 w 2741332"/>
                <a:gd name="connsiteY41" fmla="*/ 2191283 h 2208610"/>
                <a:gd name="connsiteX0" fmla="*/ 957627 w 2741332"/>
                <a:gd name="connsiteY0" fmla="*/ 2191283 h 2208610"/>
                <a:gd name="connsiteX1" fmla="*/ 617385 w 2741332"/>
                <a:gd name="connsiteY1" fmla="*/ 2191283 h 2208610"/>
                <a:gd name="connsiteX2" fmla="*/ 255878 w 2741332"/>
                <a:gd name="connsiteY2" fmla="*/ 1957366 h 2208610"/>
                <a:gd name="connsiteX3" fmla="*/ 319674 w 2741332"/>
                <a:gd name="connsiteY3" fmla="*/ 1510799 h 2208610"/>
                <a:gd name="connsiteX4" fmla="*/ 234613 w 2741332"/>
                <a:gd name="connsiteY4" fmla="*/ 1149292 h 2208610"/>
                <a:gd name="connsiteX5" fmla="*/ 697 w 2741332"/>
                <a:gd name="connsiteY5" fmla="*/ 1106762 h 2208610"/>
                <a:gd name="connsiteX6" fmla="*/ 170818 w 2741332"/>
                <a:gd name="connsiteY6" fmla="*/ 1085497 h 2208610"/>
                <a:gd name="connsiteX7" fmla="*/ 404734 w 2741332"/>
                <a:gd name="connsiteY7" fmla="*/ 1191822 h 2208610"/>
                <a:gd name="connsiteX8" fmla="*/ 511060 w 2741332"/>
                <a:gd name="connsiteY8" fmla="*/ 1383208 h 2208610"/>
                <a:gd name="connsiteX9" fmla="*/ 425999 w 2741332"/>
                <a:gd name="connsiteY9" fmla="*/ 1106762 h 2208610"/>
                <a:gd name="connsiteX10" fmla="*/ 489795 w 2741332"/>
                <a:gd name="connsiteY10" fmla="*/ 787785 h 2208610"/>
                <a:gd name="connsiteX11" fmla="*/ 787506 w 2741332"/>
                <a:gd name="connsiteY11" fmla="*/ 575134 h 2208610"/>
                <a:gd name="connsiteX12" fmla="*/ 787506 w 2741332"/>
                <a:gd name="connsiteY12" fmla="*/ 213627 h 2208610"/>
                <a:gd name="connsiteX13" fmla="*/ 702446 w 2741332"/>
                <a:gd name="connsiteY13" fmla="*/ 192362 h 2208610"/>
                <a:gd name="connsiteX14" fmla="*/ 893832 w 2741332"/>
                <a:gd name="connsiteY14" fmla="*/ 213627 h 2208610"/>
                <a:gd name="connsiteX15" fmla="*/ 957627 w 2741332"/>
                <a:gd name="connsiteY15" fmla="*/ 511339 h 2208610"/>
                <a:gd name="connsiteX16" fmla="*/ 957627 w 2741332"/>
                <a:gd name="connsiteY16" fmla="*/ 702725 h 2208610"/>
                <a:gd name="connsiteX17" fmla="*/ 1191543 w 2741332"/>
                <a:gd name="connsiteY17" fmla="*/ 490073 h 2208610"/>
                <a:gd name="connsiteX18" fmla="*/ 1234074 w 2741332"/>
                <a:gd name="connsiteY18" fmla="*/ 149832 h 2208610"/>
                <a:gd name="connsiteX19" fmla="*/ 1127748 w 2741332"/>
                <a:gd name="connsiteY19" fmla="*/ 976 h 2208610"/>
                <a:gd name="connsiteX20" fmla="*/ 1382930 w 2741332"/>
                <a:gd name="connsiteY20" fmla="*/ 213627 h 2208610"/>
                <a:gd name="connsiteX21" fmla="*/ 1446725 w 2741332"/>
                <a:gd name="connsiteY21" fmla="*/ 447543 h 2208610"/>
                <a:gd name="connsiteX22" fmla="*/ 1446725 w 2741332"/>
                <a:gd name="connsiteY22" fmla="*/ 660194 h 2208610"/>
                <a:gd name="connsiteX23" fmla="*/ 1520408 w 2741332"/>
                <a:gd name="connsiteY23" fmla="*/ 892079 h 2208610"/>
                <a:gd name="connsiteX24" fmla="*/ 1574316 w 2741332"/>
                <a:gd name="connsiteY24" fmla="*/ 1021701 h 2208610"/>
                <a:gd name="connsiteX25" fmla="*/ 1616846 w 2741332"/>
                <a:gd name="connsiteY25" fmla="*/ 1042966 h 2208610"/>
                <a:gd name="connsiteX26" fmla="*/ 1659376 w 2741332"/>
                <a:gd name="connsiteY26" fmla="*/ 575134 h 2208610"/>
                <a:gd name="connsiteX27" fmla="*/ 1829497 w 2741332"/>
                <a:gd name="connsiteY27" fmla="*/ 319952 h 2208610"/>
                <a:gd name="connsiteX28" fmla="*/ 1914557 w 2741332"/>
                <a:gd name="connsiteY28" fmla="*/ 128566 h 2208610"/>
                <a:gd name="connsiteX29" fmla="*/ 1935823 w 2741332"/>
                <a:gd name="connsiteY29" fmla="*/ 341218 h 2208610"/>
                <a:gd name="connsiteX30" fmla="*/ 1893292 w 2741332"/>
                <a:gd name="connsiteY30" fmla="*/ 553869 h 2208610"/>
                <a:gd name="connsiteX31" fmla="*/ 1978353 w 2741332"/>
                <a:gd name="connsiteY31" fmla="*/ 745255 h 2208610"/>
                <a:gd name="connsiteX32" fmla="*/ 2254799 w 2741332"/>
                <a:gd name="connsiteY32" fmla="*/ 596399 h 2208610"/>
                <a:gd name="connsiteX33" fmla="*/ 2488716 w 2741332"/>
                <a:gd name="connsiteY33" fmla="*/ 532604 h 2208610"/>
                <a:gd name="connsiteX34" fmla="*/ 2403655 w 2741332"/>
                <a:gd name="connsiteY34" fmla="*/ 596399 h 2208610"/>
                <a:gd name="connsiteX35" fmla="*/ 2403655 w 2741332"/>
                <a:gd name="connsiteY35" fmla="*/ 809050 h 2208610"/>
                <a:gd name="connsiteX36" fmla="*/ 2552511 w 2741332"/>
                <a:gd name="connsiteY36" fmla="*/ 936641 h 2208610"/>
                <a:gd name="connsiteX37" fmla="*/ 2722632 w 2741332"/>
                <a:gd name="connsiteY37" fmla="*/ 1213087 h 2208610"/>
                <a:gd name="connsiteX38" fmla="*/ 2722632 w 2741332"/>
                <a:gd name="connsiteY38" fmla="*/ 1744715 h 2208610"/>
                <a:gd name="connsiteX39" fmla="*/ 2595041 w 2741332"/>
                <a:gd name="connsiteY39" fmla="*/ 2063692 h 2208610"/>
                <a:gd name="connsiteX40" fmla="*/ 1999618 w 2741332"/>
                <a:gd name="connsiteY40" fmla="*/ 2191283 h 2208610"/>
                <a:gd name="connsiteX41" fmla="*/ 957627 w 2741332"/>
                <a:gd name="connsiteY41" fmla="*/ 2191283 h 2208610"/>
                <a:gd name="connsiteX0" fmla="*/ 957627 w 2741332"/>
                <a:gd name="connsiteY0" fmla="*/ 2191283 h 2208610"/>
                <a:gd name="connsiteX1" fmla="*/ 617385 w 2741332"/>
                <a:gd name="connsiteY1" fmla="*/ 2191283 h 2208610"/>
                <a:gd name="connsiteX2" fmla="*/ 255878 w 2741332"/>
                <a:gd name="connsiteY2" fmla="*/ 1957366 h 2208610"/>
                <a:gd name="connsiteX3" fmla="*/ 319674 w 2741332"/>
                <a:gd name="connsiteY3" fmla="*/ 1510799 h 2208610"/>
                <a:gd name="connsiteX4" fmla="*/ 234613 w 2741332"/>
                <a:gd name="connsiteY4" fmla="*/ 1149292 h 2208610"/>
                <a:gd name="connsiteX5" fmla="*/ 697 w 2741332"/>
                <a:gd name="connsiteY5" fmla="*/ 1106762 h 2208610"/>
                <a:gd name="connsiteX6" fmla="*/ 170818 w 2741332"/>
                <a:gd name="connsiteY6" fmla="*/ 1085497 h 2208610"/>
                <a:gd name="connsiteX7" fmla="*/ 404734 w 2741332"/>
                <a:gd name="connsiteY7" fmla="*/ 1191822 h 2208610"/>
                <a:gd name="connsiteX8" fmla="*/ 511060 w 2741332"/>
                <a:gd name="connsiteY8" fmla="*/ 1383208 h 2208610"/>
                <a:gd name="connsiteX9" fmla="*/ 425999 w 2741332"/>
                <a:gd name="connsiteY9" fmla="*/ 1106762 h 2208610"/>
                <a:gd name="connsiteX10" fmla="*/ 489795 w 2741332"/>
                <a:gd name="connsiteY10" fmla="*/ 787785 h 2208610"/>
                <a:gd name="connsiteX11" fmla="*/ 787506 w 2741332"/>
                <a:gd name="connsiteY11" fmla="*/ 575134 h 2208610"/>
                <a:gd name="connsiteX12" fmla="*/ 787506 w 2741332"/>
                <a:gd name="connsiteY12" fmla="*/ 213627 h 2208610"/>
                <a:gd name="connsiteX13" fmla="*/ 702446 w 2741332"/>
                <a:gd name="connsiteY13" fmla="*/ 192362 h 2208610"/>
                <a:gd name="connsiteX14" fmla="*/ 893832 w 2741332"/>
                <a:gd name="connsiteY14" fmla="*/ 213627 h 2208610"/>
                <a:gd name="connsiteX15" fmla="*/ 957627 w 2741332"/>
                <a:gd name="connsiteY15" fmla="*/ 511339 h 2208610"/>
                <a:gd name="connsiteX16" fmla="*/ 957627 w 2741332"/>
                <a:gd name="connsiteY16" fmla="*/ 702725 h 2208610"/>
                <a:gd name="connsiteX17" fmla="*/ 1191543 w 2741332"/>
                <a:gd name="connsiteY17" fmla="*/ 490073 h 2208610"/>
                <a:gd name="connsiteX18" fmla="*/ 1234074 w 2741332"/>
                <a:gd name="connsiteY18" fmla="*/ 149832 h 2208610"/>
                <a:gd name="connsiteX19" fmla="*/ 1127748 w 2741332"/>
                <a:gd name="connsiteY19" fmla="*/ 976 h 2208610"/>
                <a:gd name="connsiteX20" fmla="*/ 1382930 w 2741332"/>
                <a:gd name="connsiteY20" fmla="*/ 213627 h 2208610"/>
                <a:gd name="connsiteX21" fmla="*/ 1446725 w 2741332"/>
                <a:gd name="connsiteY21" fmla="*/ 447543 h 2208610"/>
                <a:gd name="connsiteX22" fmla="*/ 1446725 w 2741332"/>
                <a:gd name="connsiteY22" fmla="*/ 660194 h 2208610"/>
                <a:gd name="connsiteX23" fmla="*/ 1520408 w 2741332"/>
                <a:gd name="connsiteY23" fmla="*/ 892079 h 2208610"/>
                <a:gd name="connsiteX24" fmla="*/ 1591788 w 2741332"/>
                <a:gd name="connsiteY24" fmla="*/ 957635 h 2208610"/>
                <a:gd name="connsiteX25" fmla="*/ 1616846 w 2741332"/>
                <a:gd name="connsiteY25" fmla="*/ 1042966 h 2208610"/>
                <a:gd name="connsiteX26" fmla="*/ 1659376 w 2741332"/>
                <a:gd name="connsiteY26" fmla="*/ 575134 h 2208610"/>
                <a:gd name="connsiteX27" fmla="*/ 1829497 w 2741332"/>
                <a:gd name="connsiteY27" fmla="*/ 319952 h 2208610"/>
                <a:gd name="connsiteX28" fmla="*/ 1914557 w 2741332"/>
                <a:gd name="connsiteY28" fmla="*/ 128566 h 2208610"/>
                <a:gd name="connsiteX29" fmla="*/ 1935823 w 2741332"/>
                <a:gd name="connsiteY29" fmla="*/ 341218 h 2208610"/>
                <a:gd name="connsiteX30" fmla="*/ 1893292 w 2741332"/>
                <a:gd name="connsiteY30" fmla="*/ 553869 h 2208610"/>
                <a:gd name="connsiteX31" fmla="*/ 1978353 w 2741332"/>
                <a:gd name="connsiteY31" fmla="*/ 745255 h 2208610"/>
                <a:gd name="connsiteX32" fmla="*/ 2254799 w 2741332"/>
                <a:gd name="connsiteY32" fmla="*/ 596399 h 2208610"/>
                <a:gd name="connsiteX33" fmla="*/ 2488716 w 2741332"/>
                <a:gd name="connsiteY33" fmla="*/ 532604 h 2208610"/>
                <a:gd name="connsiteX34" fmla="*/ 2403655 w 2741332"/>
                <a:gd name="connsiteY34" fmla="*/ 596399 h 2208610"/>
                <a:gd name="connsiteX35" fmla="*/ 2403655 w 2741332"/>
                <a:gd name="connsiteY35" fmla="*/ 809050 h 2208610"/>
                <a:gd name="connsiteX36" fmla="*/ 2552511 w 2741332"/>
                <a:gd name="connsiteY36" fmla="*/ 936641 h 2208610"/>
                <a:gd name="connsiteX37" fmla="*/ 2722632 w 2741332"/>
                <a:gd name="connsiteY37" fmla="*/ 1213087 h 2208610"/>
                <a:gd name="connsiteX38" fmla="*/ 2722632 w 2741332"/>
                <a:gd name="connsiteY38" fmla="*/ 1744715 h 2208610"/>
                <a:gd name="connsiteX39" fmla="*/ 2595041 w 2741332"/>
                <a:gd name="connsiteY39" fmla="*/ 2063692 h 2208610"/>
                <a:gd name="connsiteX40" fmla="*/ 1999618 w 2741332"/>
                <a:gd name="connsiteY40" fmla="*/ 2191283 h 2208610"/>
                <a:gd name="connsiteX41" fmla="*/ 957627 w 2741332"/>
                <a:gd name="connsiteY41" fmla="*/ 2191283 h 2208610"/>
                <a:gd name="connsiteX0" fmla="*/ 957627 w 2741332"/>
                <a:gd name="connsiteY0" fmla="*/ 2191283 h 2208610"/>
                <a:gd name="connsiteX1" fmla="*/ 617385 w 2741332"/>
                <a:gd name="connsiteY1" fmla="*/ 2191283 h 2208610"/>
                <a:gd name="connsiteX2" fmla="*/ 255878 w 2741332"/>
                <a:gd name="connsiteY2" fmla="*/ 1957366 h 2208610"/>
                <a:gd name="connsiteX3" fmla="*/ 319674 w 2741332"/>
                <a:gd name="connsiteY3" fmla="*/ 1510799 h 2208610"/>
                <a:gd name="connsiteX4" fmla="*/ 234613 w 2741332"/>
                <a:gd name="connsiteY4" fmla="*/ 1149292 h 2208610"/>
                <a:gd name="connsiteX5" fmla="*/ 697 w 2741332"/>
                <a:gd name="connsiteY5" fmla="*/ 1106762 h 2208610"/>
                <a:gd name="connsiteX6" fmla="*/ 170818 w 2741332"/>
                <a:gd name="connsiteY6" fmla="*/ 1085497 h 2208610"/>
                <a:gd name="connsiteX7" fmla="*/ 404734 w 2741332"/>
                <a:gd name="connsiteY7" fmla="*/ 1191822 h 2208610"/>
                <a:gd name="connsiteX8" fmla="*/ 511060 w 2741332"/>
                <a:gd name="connsiteY8" fmla="*/ 1383208 h 2208610"/>
                <a:gd name="connsiteX9" fmla="*/ 425999 w 2741332"/>
                <a:gd name="connsiteY9" fmla="*/ 1106762 h 2208610"/>
                <a:gd name="connsiteX10" fmla="*/ 489795 w 2741332"/>
                <a:gd name="connsiteY10" fmla="*/ 787785 h 2208610"/>
                <a:gd name="connsiteX11" fmla="*/ 787506 w 2741332"/>
                <a:gd name="connsiteY11" fmla="*/ 575134 h 2208610"/>
                <a:gd name="connsiteX12" fmla="*/ 787506 w 2741332"/>
                <a:gd name="connsiteY12" fmla="*/ 213627 h 2208610"/>
                <a:gd name="connsiteX13" fmla="*/ 702446 w 2741332"/>
                <a:gd name="connsiteY13" fmla="*/ 192362 h 2208610"/>
                <a:gd name="connsiteX14" fmla="*/ 893832 w 2741332"/>
                <a:gd name="connsiteY14" fmla="*/ 213627 h 2208610"/>
                <a:gd name="connsiteX15" fmla="*/ 957627 w 2741332"/>
                <a:gd name="connsiteY15" fmla="*/ 511339 h 2208610"/>
                <a:gd name="connsiteX16" fmla="*/ 957627 w 2741332"/>
                <a:gd name="connsiteY16" fmla="*/ 702725 h 2208610"/>
                <a:gd name="connsiteX17" fmla="*/ 1191543 w 2741332"/>
                <a:gd name="connsiteY17" fmla="*/ 490073 h 2208610"/>
                <a:gd name="connsiteX18" fmla="*/ 1234074 w 2741332"/>
                <a:gd name="connsiteY18" fmla="*/ 149832 h 2208610"/>
                <a:gd name="connsiteX19" fmla="*/ 1127748 w 2741332"/>
                <a:gd name="connsiteY19" fmla="*/ 976 h 2208610"/>
                <a:gd name="connsiteX20" fmla="*/ 1382930 w 2741332"/>
                <a:gd name="connsiteY20" fmla="*/ 213627 h 2208610"/>
                <a:gd name="connsiteX21" fmla="*/ 1446725 w 2741332"/>
                <a:gd name="connsiteY21" fmla="*/ 447543 h 2208610"/>
                <a:gd name="connsiteX22" fmla="*/ 1446725 w 2741332"/>
                <a:gd name="connsiteY22" fmla="*/ 660194 h 2208610"/>
                <a:gd name="connsiteX23" fmla="*/ 1520408 w 2741332"/>
                <a:gd name="connsiteY23" fmla="*/ 892079 h 2208610"/>
                <a:gd name="connsiteX24" fmla="*/ 1591788 w 2741332"/>
                <a:gd name="connsiteY24" fmla="*/ 957635 h 2208610"/>
                <a:gd name="connsiteX25" fmla="*/ 1605197 w 2741332"/>
                <a:gd name="connsiteY25" fmla="*/ 850767 h 2208610"/>
                <a:gd name="connsiteX26" fmla="*/ 1659376 w 2741332"/>
                <a:gd name="connsiteY26" fmla="*/ 575134 h 2208610"/>
                <a:gd name="connsiteX27" fmla="*/ 1829497 w 2741332"/>
                <a:gd name="connsiteY27" fmla="*/ 319952 h 2208610"/>
                <a:gd name="connsiteX28" fmla="*/ 1914557 w 2741332"/>
                <a:gd name="connsiteY28" fmla="*/ 128566 h 2208610"/>
                <a:gd name="connsiteX29" fmla="*/ 1935823 w 2741332"/>
                <a:gd name="connsiteY29" fmla="*/ 341218 h 2208610"/>
                <a:gd name="connsiteX30" fmla="*/ 1893292 w 2741332"/>
                <a:gd name="connsiteY30" fmla="*/ 553869 h 2208610"/>
                <a:gd name="connsiteX31" fmla="*/ 1978353 w 2741332"/>
                <a:gd name="connsiteY31" fmla="*/ 745255 h 2208610"/>
                <a:gd name="connsiteX32" fmla="*/ 2254799 w 2741332"/>
                <a:gd name="connsiteY32" fmla="*/ 596399 h 2208610"/>
                <a:gd name="connsiteX33" fmla="*/ 2488716 w 2741332"/>
                <a:gd name="connsiteY33" fmla="*/ 532604 h 2208610"/>
                <a:gd name="connsiteX34" fmla="*/ 2403655 w 2741332"/>
                <a:gd name="connsiteY34" fmla="*/ 596399 h 2208610"/>
                <a:gd name="connsiteX35" fmla="*/ 2403655 w 2741332"/>
                <a:gd name="connsiteY35" fmla="*/ 809050 h 2208610"/>
                <a:gd name="connsiteX36" fmla="*/ 2552511 w 2741332"/>
                <a:gd name="connsiteY36" fmla="*/ 936641 h 2208610"/>
                <a:gd name="connsiteX37" fmla="*/ 2722632 w 2741332"/>
                <a:gd name="connsiteY37" fmla="*/ 1213087 h 2208610"/>
                <a:gd name="connsiteX38" fmla="*/ 2722632 w 2741332"/>
                <a:gd name="connsiteY38" fmla="*/ 1744715 h 2208610"/>
                <a:gd name="connsiteX39" fmla="*/ 2595041 w 2741332"/>
                <a:gd name="connsiteY39" fmla="*/ 2063692 h 2208610"/>
                <a:gd name="connsiteX40" fmla="*/ 1999618 w 2741332"/>
                <a:gd name="connsiteY40" fmla="*/ 2191283 h 2208610"/>
                <a:gd name="connsiteX41" fmla="*/ 957627 w 2741332"/>
                <a:gd name="connsiteY41" fmla="*/ 2191283 h 2208610"/>
                <a:gd name="connsiteX0" fmla="*/ 957627 w 2741332"/>
                <a:gd name="connsiteY0" fmla="*/ 2191283 h 2208610"/>
                <a:gd name="connsiteX1" fmla="*/ 617385 w 2741332"/>
                <a:gd name="connsiteY1" fmla="*/ 2191283 h 2208610"/>
                <a:gd name="connsiteX2" fmla="*/ 255878 w 2741332"/>
                <a:gd name="connsiteY2" fmla="*/ 1957366 h 2208610"/>
                <a:gd name="connsiteX3" fmla="*/ 319674 w 2741332"/>
                <a:gd name="connsiteY3" fmla="*/ 1510799 h 2208610"/>
                <a:gd name="connsiteX4" fmla="*/ 234613 w 2741332"/>
                <a:gd name="connsiteY4" fmla="*/ 1149292 h 2208610"/>
                <a:gd name="connsiteX5" fmla="*/ 697 w 2741332"/>
                <a:gd name="connsiteY5" fmla="*/ 1106762 h 2208610"/>
                <a:gd name="connsiteX6" fmla="*/ 170818 w 2741332"/>
                <a:gd name="connsiteY6" fmla="*/ 1085497 h 2208610"/>
                <a:gd name="connsiteX7" fmla="*/ 404734 w 2741332"/>
                <a:gd name="connsiteY7" fmla="*/ 1191822 h 2208610"/>
                <a:gd name="connsiteX8" fmla="*/ 511060 w 2741332"/>
                <a:gd name="connsiteY8" fmla="*/ 1383208 h 2208610"/>
                <a:gd name="connsiteX9" fmla="*/ 425999 w 2741332"/>
                <a:gd name="connsiteY9" fmla="*/ 1106762 h 2208610"/>
                <a:gd name="connsiteX10" fmla="*/ 489795 w 2741332"/>
                <a:gd name="connsiteY10" fmla="*/ 787785 h 2208610"/>
                <a:gd name="connsiteX11" fmla="*/ 787506 w 2741332"/>
                <a:gd name="connsiteY11" fmla="*/ 575134 h 2208610"/>
                <a:gd name="connsiteX12" fmla="*/ 787506 w 2741332"/>
                <a:gd name="connsiteY12" fmla="*/ 213627 h 2208610"/>
                <a:gd name="connsiteX13" fmla="*/ 702446 w 2741332"/>
                <a:gd name="connsiteY13" fmla="*/ 192362 h 2208610"/>
                <a:gd name="connsiteX14" fmla="*/ 893832 w 2741332"/>
                <a:gd name="connsiteY14" fmla="*/ 213627 h 2208610"/>
                <a:gd name="connsiteX15" fmla="*/ 957627 w 2741332"/>
                <a:gd name="connsiteY15" fmla="*/ 511339 h 2208610"/>
                <a:gd name="connsiteX16" fmla="*/ 957627 w 2741332"/>
                <a:gd name="connsiteY16" fmla="*/ 702725 h 2208610"/>
                <a:gd name="connsiteX17" fmla="*/ 1191543 w 2741332"/>
                <a:gd name="connsiteY17" fmla="*/ 490073 h 2208610"/>
                <a:gd name="connsiteX18" fmla="*/ 1234074 w 2741332"/>
                <a:gd name="connsiteY18" fmla="*/ 149832 h 2208610"/>
                <a:gd name="connsiteX19" fmla="*/ 1127748 w 2741332"/>
                <a:gd name="connsiteY19" fmla="*/ 976 h 2208610"/>
                <a:gd name="connsiteX20" fmla="*/ 1382930 w 2741332"/>
                <a:gd name="connsiteY20" fmla="*/ 213627 h 2208610"/>
                <a:gd name="connsiteX21" fmla="*/ 1446725 w 2741332"/>
                <a:gd name="connsiteY21" fmla="*/ 447543 h 2208610"/>
                <a:gd name="connsiteX22" fmla="*/ 1446725 w 2741332"/>
                <a:gd name="connsiteY22" fmla="*/ 660194 h 2208610"/>
                <a:gd name="connsiteX23" fmla="*/ 1520408 w 2741332"/>
                <a:gd name="connsiteY23" fmla="*/ 892079 h 2208610"/>
                <a:gd name="connsiteX24" fmla="*/ 1539370 w 2741332"/>
                <a:gd name="connsiteY24" fmla="*/ 812030 h 2208610"/>
                <a:gd name="connsiteX25" fmla="*/ 1605197 w 2741332"/>
                <a:gd name="connsiteY25" fmla="*/ 850767 h 2208610"/>
                <a:gd name="connsiteX26" fmla="*/ 1659376 w 2741332"/>
                <a:gd name="connsiteY26" fmla="*/ 575134 h 2208610"/>
                <a:gd name="connsiteX27" fmla="*/ 1829497 w 2741332"/>
                <a:gd name="connsiteY27" fmla="*/ 319952 h 2208610"/>
                <a:gd name="connsiteX28" fmla="*/ 1914557 w 2741332"/>
                <a:gd name="connsiteY28" fmla="*/ 128566 h 2208610"/>
                <a:gd name="connsiteX29" fmla="*/ 1935823 w 2741332"/>
                <a:gd name="connsiteY29" fmla="*/ 341218 h 2208610"/>
                <a:gd name="connsiteX30" fmla="*/ 1893292 w 2741332"/>
                <a:gd name="connsiteY30" fmla="*/ 553869 h 2208610"/>
                <a:gd name="connsiteX31" fmla="*/ 1978353 w 2741332"/>
                <a:gd name="connsiteY31" fmla="*/ 745255 h 2208610"/>
                <a:gd name="connsiteX32" fmla="*/ 2254799 w 2741332"/>
                <a:gd name="connsiteY32" fmla="*/ 596399 h 2208610"/>
                <a:gd name="connsiteX33" fmla="*/ 2488716 w 2741332"/>
                <a:gd name="connsiteY33" fmla="*/ 532604 h 2208610"/>
                <a:gd name="connsiteX34" fmla="*/ 2403655 w 2741332"/>
                <a:gd name="connsiteY34" fmla="*/ 596399 h 2208610"/>
                <a:gd name="connsiteX35" fmla="*/ 2403655 w 2741332"/>
                <a:gd name="connsiteY35" fmla="*/ 809050 h 2208610"/>
                <a:gd name="connsiteX36" fmla="*/ 2552511 w 2741332"/>
                <a:gd name="connsiteY36" fmla="*/ 936641 h 2208610"/>
                <a:gd name="connsiteX37" fmla="*/ 2722632 w 2741332"/>
                <a:gd name="connsiteY37" fmla="*/ 1213087 h 2208610"/>
                <a:gd name="connsiteX38" fmla="*/ 2722632 w 2741332"/>
                <a:gd name="connsiteY38" fmla="*/ 1744715 h 2208610"/>
                <a:gd name="connsiteX39" fmla="*/ 2595041 w 2741332"/>
                <a:gd name="connsiteY39" fmla="*/ 2063692 h 2208610"/>
                <a:gd name="connsiteX40" fmla="*/ 1999618 w 2741332"/>
                <a:gd name="connsiteY40" fmla="*/ 2191283 h 2208610"/>
                <a:gd name="connsiteX41" fmla="*/ 957627 w 2741332"/>
                <a:gd name="connsiteY41" fmla="*/ 2191283 h 2208610"/>
                <a:gd name="connsiteX0" fmla="*/ 957627 w 2741332"/>
                <a:gd name="connsiteY0" fmla="*/ 2191283 h 2208610"/>
                <a:gd name="connsiteX1" fmla="*/ 617385 w 2741332"/>
                <a:gd name="connsiteY1" fmla="*/ 2191283 h 2208610"/>
                <a:gd name="connsiteX2" fmla="*/ 255878 w 2741332"/>
                <a:gd name="connsiteY2" fmla="*/ 1957366 h 2208610"/>
                <a:gd name="connsiteX3" fmla="*/ 319674 w 2741332"/>
                <a:gd name="connsiteY3" fmla="*/ 1510799 h 2208610"/>
                <a:gd name="connsiteX4" fmla="*/ 234613 w 2741332"/>
                <a:gd name="connsiteY4" fmla="*/ 1149292 h 2208610"/>
                <a:gd name="connsiteX5" fmla="*/ 697 w 2741332"/>
                <a:gd name="connsiteY5" fmla="*/ 1106762 h 2208610"/>
                <a:gd name="connsiteX6" fmla="*/ 170818 w 2741332"/>
                <a:gd name="connsiteY6" fmla="*/ 1085497 h 2208610"/>
                <a:gd name="connsiteX7" fmla="*/ 404734 w 2741332"/>
                <a:gd name="connsiteY7" fmla="*/ 1191822 h 2208610"/>
                <a:gd name="connsiteX8" fmla="*/ 511060 w 2741332"/>
                <a:gd name="connsiteY8" fmla="*/ 1383208 h 2208610"/>
                <a:gd name="connsiteX9" fmla="*/ 425999 w 2741332"/>
                <a:gd name="connsiteY9" fmla="*/ 1106762 h 2208610"/>
                <a:gd name="connsiteX10" fmla="*/ 489795 w 2741332"/>
                <a:gd name="connsiteY10" fmla="*/ 787785 h 2208610"/>
                <a:gd name="connsiteX11" fmla="*/ 787506 w 2741332"/>
                <a:gd name="connsiteY11" fmla="*/ 575134 h 2208610"/>
                <a:gd name="connsiteX12" fmla="*/ 787506 w 2741332"/>
                <a:gd name="connsiteY12" fmla="*/ 213627 h 2208610"/>
                <a:gd name="connsiteX13" fmla="*/ 702446 w 2741332"/>
                <a:gd name="connsiteY13" fmla="*/ 192362 h 2208610"/>
                <a:gd name="connsiteX14" fmla="*/ 893832 w 2741332"/>
                <a:gd name="connsiteY14" fmla="*/ 213627 h 2208610"/>
                <a:gd name="connsiteX15" fmla="*/ 957627 w 2741332"/>
                <a:gd name="connsiteY15" fmla="*/ 511339 h 2208610"/>
                <a:gd name="connsiteX16" fmla="*/ 957627 w 2741332"/>
                <a:gd name="connsiteY16" fmla="*/ 702725 h 2208610"/>
                <a:gd name="connsiteX17" fmla="*/ 1191543 w 2741332"/>
                <a:gd name="connsiteY17" fmla="*/ 490073 h 2208610"/>
                <a:gd name="connsiteX18" fmla="*/ 1234074 w 2741332"/>
                <a:gd name="connsiteY18" fmla="*/ 149832 h 2208610"/>
                <a:gd name="connsiteX19" fmla="*/ 1127748 w 2741332"/>
                <a:gd name="connsiteY19" fmla="*/ 976 h 2208610"/>
                <a:gd name="connsiteX20" fmla="*/ 1382930 w 2741332"/>
                <a:gd name="connsiteY20" fmla="*/ 213627 h 2208610"/>
                <a:gd name="connsiteX21" fmla="*/ 1446725 w 2741332"/>
                <a:gd name="connsiteY21" fmla="*/ 447543 h 2208610"/>
                <a:gd name="connsiteX22" fmla="*/ 1446725 w 2741332"/>
                <a:gd name="connsiteY22" fmla="*/ 660194 h 2208610"/>
                <a:gd name="connsiteX23" fmla="*/ 1514584 w 2741332"/>
                <a:gd name="connsiteY23" fmla="*/ 758123 h 2208610"/>
                <a:gd name="connsiteX24" fmla="*/ 1539370 w 2741332"/>
                <a:gd name="connsiteY24" fmla="*/ 812030 h 2208610"/>
                <a:gd name="connsiteX25" fmla="*/ 1605197 w 2741332"/>
                <a:gd name="connsiteY25" fmla="*/ 850767 h 2208610"/>
                <a:gd name="connsiteX26" fmla="*/ 1659376 w 2741332"/>
                <a:gd name="connsiteY26" fmla="*/ 575134 h 2208610"/>
                <a:gd name="connsiteX27" fmla="*/ 1829497 w 2741332"/>
                <a:gd name="connsiteY27" fmla="*/ 319952 h 2208610"/>
                <a:gd name="connsiteX28" fmla="*/ 1914557 w 2741332"/>
                <a:gd name="connsiteY28" fmla="*/ 128566 h 2208610"/>
                <a:gd name="connsiteX29" fmla="*/ 1935823 w 2741332"/>
                <a:gd name="connsiteY29" fmla="*/ 341218 h 2208610"/>
                <a:gd name="connsiteX30" fmla="*/ 1893292 w 2741332"/>
                <a:gd name="connsiteY30" fmla="*/ 553869 h 2208610"/>
                <a:gd name="connsiteX31" fmla="*/ 1978353 w 2741332"/>
                <a:gd name="connsiteY31" fmla="*/ 745255 h 2208610"/>
                <a:gd name="connsiteX32" fmla="*/ 2254799 w 2741332"/>
                <a:gd name="connsiteY32" fmla="*/ 596399 h 2208610"/>
                <a:gd name="connsiteX33" fmla="*/ 2488716 w 2741332"/>
                <a:gd name="connsiteY33" fmla="*/ 532604 h 2208610"/>
                <a:gd name="connsiteX34" fmla="*/ 2403655 w 2741332"/>
                <a:gd name="connsiteY34" fmla="*/ 596399 h 2208610"/>
                <a:gd name="connsiteX35" fmla="*/ 2403655 w 2741332"/>
                <a:gd name="connsiteY35" fmla="*/ 809050 h 2208610"/>
                <a:gd name="connsiteX36" fmla="*/ 2552511 w 2741332"/>
                <a:gd name="connsiteY36" fmla="*/ 936641 h 2208610"/>
                <a:gd name="connsiteX37" fmla="*/ 2722632 w 2741332"/>
                <a:gd name="connsiteY37" fmla="*/ 1213087 h 2208610"/>
                <a:gd name="connsiteX38" fmla="*/ 2722632 w 2741332"/>
                <a:gd name="connsiteY38" fmla="*/ 1744715 h 2208610"/>
                <a:gd name="connsiteX39" fmla="*/ 2595041 w 2741332"/>
                <a:gd name="connsiteY39" fmla="*/ 2063692 h 2208610"/>
                <a:gd name="connsiteX40" fmla="*/ 1999618 w 2741332"/>
                <a:gd name="connsiteY40" fmla="*/ 2191283 h 2208610"/>
                <a:gd name="connsiteX41" fmla="*/ 957627 w 2741332"/>
                <a:gd name="connsiteY41" fmla="*/ 2191283 h 2208610"/>
                <a:gd name="connsiteX0" fmla="*/ 957627 w 2741332"/>
                <a:gd name="connsiteY0" fmla="*/ 2191283 h 2208610"/>
                <a:gd name="connsiteX1" fmla="*/ 617385 w 2741332"/>
                <a:gd name="connsiteY1" fmla="*/ 2191283 h 2208610"/>
                <a:gd name="connsiteX2" fmla="*/ 255878 w 2741332"/>
                <a:gd name="connsiteY2" fmla="*/ 1957366 h 2208610"/>
                <a:gd name="connsiteX3" fmla="*/ 319674 w 2741332"/>
                <a:gd name="connsiteY3" fmla="*/ 1510799 h 2208610"/>
                <a:gd name="connsiteX4" fmla="*/ 234613 w 2741332"/>
                <a:gd name="connsiteY4" fmla="*/ 1149292 h 2208610"/>
                <a:gd name="connsiteX5" fmla="*/ 697 w 2741332"/>
                <a:gd name="connsiteY5" fmla="*/ 1106762 h 2208610"/>
                <a:gd name="connsiteX6" fmla="*/ 170818 w 2741332"/>
                <a:gd name="connsiteY6" fmla="*/ 1085497 h 2208610"/>
                <a:gd name="connsiteX7" fmla="*/ 404734 w 2741332"/>
                <a:gd name="connsiteY7" fmla="*/ 1191822 h 2208610"/>
                <a:gd name="connsiteX8" fmla="*/ 511060 w 2741332"/>
                <a:gd name="connsiteY8" fmla="*/ 1383208 h 2208610"/>
                <a:gd name="connsiteX9" fmla="*/ 425999 w 2741332"/>
                <a:gd name="connsiteY9" fmla="*/ 1106762 h 2208610"/>
                <a:gd name="connsiteX10" fmla="*/ 489795 w 2741332"/>
                <a:gd name="connsiteY10" fmla="*/ 787785 h 2208610"/>
                <a:gd name="connsiteX11" fmla="*/ 787506 w 2741332"/>
                <a:gd name="connsiteY11" fmla="*/ 575134 h 2208610"/>
                <a:gd name="connsiteX12" fmla="*/ 787506 w 2741332"/>
                <a:gd name="connsiteY12" fmla="*/ 213627 h 2208610"/>
                <a:gd name="connsiteX13" fmla="*/ 702446 w 2741332"/>
                <a:gd name="connsiteY13" fmla="*/ 192362 h 2208610"/>
                <a:gd name="connsiteX14" fmla="*/ 893832 w 2741332"/>
                <a:gd name="connsiteY14" fmla="*/ 213627 h 2208610"/>
                <a:gd name="connsiteX15" fmla="*/ 957627 w 2741332"/>
                <a:gd name="connsiteY15" fmla="*/ 511339 h 2208610"/>
                <a:gd name="connsiteX16" fmla="*/ 957627 w 2741332"/>
                <a:gd name="connsiteY16" fmla="*/ 702725 h 2208610"/>
                <a:gd name="connsiteX17" fmla="*/ 1191543 w 2741332"/>
                <a:gd name="connsiteY17" fmla="*/ 490073 h 2208610"/>
                <a:gd name="connsiteX18" fmla="*/ 1234074 w 2741332"/>
                <a:gd name="connsiteY18" fmla="*/ 149832 h 2208610"/>
                <a:gd name="connsiteX19" fmla="*/ 1127748 w 2741332"/>
                <a:gd name="connsiteY19" fmla="*/ 976 h 2208610"/>
                <a:gd name="connsiteX20" fmla="*/ 1382930 w 2741332"/>
                <a:gd name="connsiteY20" fmla="*/ 213627 h 2208610"/>
                <a:gd name="connsiteX21" fmla="*/ 1446725 w 2741332"/>
                <a:gd name="connsiteY21" fmla="*/ 447543 h 2208610"/>
                <a:gd name="connsiteX22" fmla="*/ 1446725 w 2741332"/>
                <a:gd name="connsiteY22" fmla="*/ 660194 h 2208610"/>
                <a:gd name="connsiteX23" fmla="*/ 1514584 w 2741332"/>
                <a:gd name="connsiteY23" fmla="*/ 758123 h 2208610"/>
                <a:gd name="connsiteX24" fmla="*/ 1539370 w 2741332"/>
                <a:gd name="connsiteY24" fmla="*/ 812030 h 2208610"/>
                <a:gd name="connsiteX25" fmla="*/ 1558603 w 2741332"/>
                <a:gd name="connsiteY25" fmla="*/ 769228 h 2208610"/>
                <a:gd name="connsiteX26" fmla="*/ 1659376 w 2741332"/>
                <a:gd name="connsiteY26" fmla="*/ 575134 h 2208610"/>
                <a:gd name="connsiteX27" fmla="*/ 1829497 w 2741332"/>
                <a:gd name="connsiteY27" fmla="*/ 319952 h 2208610"/>
                <a:gd name="connsiteX28" fmla="*/ 1914557 w 2741332"/>
                <a:gd name="connsiteY28" fmla="*/ 128566 h 2208610"/>
                <a:gd name="connsiteX29" fmla="*/ 1935823 w 2741332"/>
                <a:gd name="connsiteY29" fmla="*/ 341218 h 2208610"/>
                <a:gd name="connsiteX30" fmla="*/ 1893292 w 2741332"/>
                <a:gd name="connsiteY30" fmla="*/ 553869 h 2208610"/>
                <a:gd name="connsiteX31" fmla="*/ 1978353 w 2741332"/>
                <a:gd name="connsiteY31" fmla="*/ 745255 h 2208610"/>
                <a:gd name="connsiteX32" fmla="*/ 2254799 w 2741332"/>
                <a:gd name="connsiteY32" fmla="*/ 596399 h 2208610"/>
                <a:gd name="connsiteX33" fmla="*/ 2488716 w 2741332"/>
                <a:gd name="connsiteY33" fmla="*/ 532604 h 2208610"/>
                <a:gd name="connsiteX34" fmla="*/ 2403655 w 2741332"/>
                <a:gd name="connsiteY34" fmla="*/ 596399 h 2208610"/>
                <a:gd name="connsiteX35" fmla="*/ 2403655 w 2741332"/>
                <a:gd name="connsiteY35" fmla="*/ 809050 h 2208610"/>
                <a:gd name="connsiteX36" fmla="*/ 2552511 w 2741332"/>
                <a:gd name="connsiteY36" fmla="*/ 936641 h 2208610"/>
                <a:gd name="connsiteX37" fmla="*/ 2722632 w 2741332"/>
                <a:gd name="connsiteY37" fmla="*/ 1213087 h 2208610"/>
                <a:gd name="connsiteX38" fmla="*/ 2722632 w 2741332"/>
                <a:gd name="connsiteY38" fmla="*/ 1744715 h 2208610"/>
                <a:gd name="connsiteX39" fmla="*/ 2595041 w 2741332"/>
                <a:gd name="connsiteY39" fmla="*/ 2063692 h 2208610"/>
                <a:gd name="connsiteX40" fmla="*/ 1999618 w 2741332"/>
                <a:gd name="connsiteY40" fmla="*/ 2191283 h 2208610"/>
                <a:gd name="connsiteX41" fmla="*/ 957627 w 2741332"/>
                <a:gd name="connsiteY41" fmla="*/ 2191283 h 22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2741332" h="2208610">
                  <a:moveTo>
                    <a:pt x="957627" y="2191283"/>
                  </a:moveTo>
                  <a:cubicBezTo>
                    <a:pt x="727255" y="2191283"/>
                    <a:pt x="734343" y="2230269"/>
                    <a:pt x="617385" y="2191283"/>
                  </a:cubicBezTo>
                  <a:cubicBezTo>
                    <a:pt x="500427" y="2152297"/>
                    <a:pt x="305496" y="2070780"/>
                    <a:pt x="255878" y="1957366"/>
                  </a:cubicBezTo>
                  <a:cubicBezTo>
                    <a:pt x="206259" y="1843952"/>
                    <a:pt x="323218" y="1645478"/>
                    <a:pt x="319674" y="1510799"/>
                  </a:cubicBezTo>
                  <a:cubicBezTo>
                    <a:pt x="316130" y="1376120"/>
                    <a:pt x="287776" y="1216631"/>
                    <a:pt x="234613" y="1149292"/>
                  </a:cubicBezTo>
                  <a:cubicBezTo>
                    <a:pt x="181450" y="1081953"/>
                    <a:pt x="11329" y="1117394"/>
                    <a:pt x="697" y="1106762"/>
                  </a:cubicBezTo>
                  <a:cubicBezTo>
                    <a:pt x="-9935" y="1096130"/>
                    <a:pt x="103479" y="1071320"/>
                    <a:pt x="170818" y="1085497"/>
                  </a:cubicBezTo>
                  <a:cubicBezTo>
                    <a:pt x="238157" y="1099674"/>
                    <a:pt x="348027" y="1142204"/>
                    <a:pt x="404734" y="1191822"/>
                  </a:cubicBezTo>
                  <a:cubicBezTo>
                    <a:pt x="461441" y="1241440"/>
                    <a:pt x="507516" y="1397385"/>
                    <a:pt x="511060" y="1383208"/>
                  </a:cubicBezTo>
                  <a:cubicBezTo>
                    <a:pt x="514604" y="1369031"/>
                    <a:pt x="429543" y="1205999"/>
                    <a:pt x="425999" y="1106762"/>
                  </a:cubicBezTo>
                  <a:cubicBezTo>
                    <a:pt x="422455" y="1007525"/>
                    <a:pt x="429544" y="876390"/>
                    <a:pt x="489795" y="787785"/>
                  </a:cubicBezTo>
                  <a:cubicBezTo>
                    <a:pt x="550046" y="699180"/>
                    <a:pt x="737887" y="670827"/>
                    <a:pt x="787506" y="575134"/>
                  </a:cubicBezTo>
                  <a:cubicBezTo>
                    <a:pt x="837125" y="479441"/>
                    <a:pt x="801683" y="277422"/>
                    <a:pt x="787506" y="213627"/>
                  </a:cubicBezTo>
                  <a:cubicBezTo>
                    <a:pt x="773329" y="149832"/>
                    <a:pt x="684725" y="192362"/>
                    <a:pt x="702446" y="192362"/>
                  </a:cubicBezTo>
                  <a:cubicBezTo>
                    <a:pt x="720167" y="192362"/>
                    <a:pt x="851302" y="160464"/>
                    <a:pt x="893832" y="213627"/>
                  </a:cubicBezTo>
                  <a:cubicBezTo>
                    <a:pt x="936362" y="266790"/>
                    <a:pt x="946995" y="429823"/>
                    <a:pt x="957627" y="511339"/>
                  </a:cubicBezTo>
                  <a:cubicBezTo>
                    <a:pt x="968259" y="592855"/>
                    <a:pt x="918641" y="706269"/>
                    <a:pt x="957627" y="702725"/>
                  </a:cubicBezTo>
                  <a:cubicBezTo>
                    <a:pt x="996613" y="699181"/>
                    <a:pt x="1145469" y="582222"/>
                    <a:pt x="1191543" y="490073"/>
                  </a:cubicBezTo>
                  <a:cubicBezTo>
                    <a:pt x="1237618" y="397924"/>
                    <a:pt x="1244706" y="231348"/>
                    <a:pt x="1234074" y="149832"/>
                  </a:cubicBezTo>
                  <a:cubicBezTo>
                    <a:pt x="1223442" y="68316"/>
                    <a:pt x="1102939" y="-9656"/>
                    <a:pt x="1127748" y="976"/>
                  </a:cubicBezTo>
                  <a:cubicBezTo>
                    <a:pt x="1152557" y="11608"/>
                    <a:pt x="1329767" y="139199"/>
                    <a:pt x="1382930" y="213627"/>
                  </a:cubicBezTo>
                  <a:cubicBezTo>
                    <a:pt x="1436093" y="288055"/>
                    <a:pt x="1436093" y="373115"/>
                    <a:pt x="1446725" y="447543"/>
                  </a:cubicBezTo>
                  <a:cubicBezTo>
                    <a:pt x="1457357" y="521971"/>
                    <a:pt x="1435415" y="608431"/>
                    <a:pt x="1446725" y="660194"/>
                  </a:cubicBezTo>
                  <a:cubicBezTo>
                    <a:pt x="1458035" y="711957"/>
                    <a:pt x="1499143" y="732817"/>
                    <a:pt x="1514584" y="758123"/>
                  </a:cubicBezTo>
                  <a:cubicBezTo>
                    <a:pt x="1530025" y="783429"/>
                    <a:pt x="1532034" y="810179"/>
                    <a:pt x="1539370" y="812030"/>
                  </a:cubicBezTo>
                  <a:cubicBezTo>
                    <a:pt x="1546706" y="813881"/>
                    <a:pt x="1538602" y="808711"/>
                    <a:pt x="1558603" y="769228"/>
                  </a:cubicBezTo>
                  <a:cubicBezTo>
                    <a:pt x="1578604" y="729745"/>
                    <a:pt x="1614227" y="650013"/>
                    <a:pt x="1659376" y="575134"/>
                  </a:cubicBezTo>
                  <a:cubicBezTo>
                    <a:pt x="1704525" y="500255"/>
                    <a:pt x="1786967" y="394380"/>
                    <a:pt x="1829497" y="319952"/>
                  </a:cubicBezTo>
                  <a:cubicBezTo>
                    <a:pt x="1872027" y="245524"/>
                    <a:pt x="1896836" y="125022"/>
                    <a:pt x="1914557" y="128566"/>
                  </a:cubicBezTo>
                  <a:cubicBezTo>
                    <a:pt x="1932278" y="132110"/>
                    <a:pt x="1939367" y="270334"/>
                    <a:pt x="1935823" y="341218"/>
                  </a:cubicBezTo>
                  <a:cubicBezTo>
                    <a:pt x="1932279" y="412102"/>
                    <a:pt x="1886204" y="486529"/>
                    <a:pt x="1893292" y="553869"/>
                  </a:cubicBezTo>
                  <a:cubicBezTo>
                    <a:pt x="1900380" y="621208"/>
                    <a:pt x="1918102" y="738167"/>
                    <a:pt x="1978353" y="745255"/>
                  </a:cubicBezTo>
                  <a:cubicBezTo>
                    <a:pt x="2038604" y="752343"/>
                    <a:pt x="2169738" y="631841"/>
                    <a:pt x="2254799" y="596399"/>
                  </a:cubicBezTo>
                  <a:cubicBezTo>
                    <a:pt x="2339860" y="560957"/>
                    <a:pt x="2463907" y="532604"/>
                    <a:pt x="2488716" y="532604"/>
                  </a:cubicBezTo>
                  <a:cubicBezTo>
                    <a:pt x="2513525" y="532604"/>
                    <a:pt x="2417832" y="550325"/>
                    <a:pt x="2403655" y="596399"/>
                  </a:cubicBezTo>
                  <a:cubicBezTo>
                    <a:pt x="2389478" y="642473"/>
                    <a:pt x="2378846" y="752343"/>
                    <a:pt x="2403655" y="809050"/>
                  </a:cubicBezTo>
                  <a:cubicBezTo>
                    <a:pt x="2428464" y="865757"/>
                    <a:pt x="2499348" y="869302"/>
                    <a:pt x="2552511" y="936641"/>
                  </a:cubicBezTo>
                  <a:cubicBezTo>
                    <a:pt x="2605674" y="1003980"/>
                    <a:pt x="2694279" y="1078408"/>
                    <a:pt x="2722632" y="1213087"/>
                  </a:cubicBezTo>
                  <a:cubicBezTo>
                    <a:pt x="2750985" y="1347766"/>
                    <a:pt x="2743897" y="1602948"/>
                    <a:pt x="2722632" y="1744715"/>
                  </a:cubicBezTo>
                  <a:cubicBezTo>
                    <a:pt x="2701367" y="1886482"/>
                    <a:pt x="2715543" y="1989264"/>
                    <a:pt x="2595041" y="2063692"/>
                  </a:cubicBezTo>
                  <a:cubicBezTo>
                    <a:pt x="2474539" y="2138120"/>
                    <a:pt x="2276064" y="2173562"/>
                    <a:pt x="1999618" y="2191283"/>
                  </a:cubicBezTo>
                  <a:cubicBezTo>
                    <a:pt x="1723172" y="2209004"/>
                    <a:pt x="1187999" y="2191283"/>
                    <a:pt x="957627" y="2191283"/>
                  </a:cubicBezTo>
                  <a:close/>
                </a:path>
              </a:pathLst>
            </a:custGeom>
            <a:ln w="38100"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Freeform 71"/>
            <p:cNvSpPr/>
            <p:nvPr/>
          </p:nvSpPr>
          <p:spPr>
            <a:xfrm>
              <a:off x="8411218" y="3950345"/>
              <a:ext cx="2015903" cy="1734917"/>
            </a:xfrm>
            <a:custGeom>
              <a:avLst/>
              <a:gdLst>
                <a:gd name="connsiteX0" fmla="*/ 957627 w 2741332"/>
                <a:gd name="connsiteY0" fmla="*/ 2191283 h 2208610"/>
                <a:gd name="connsiteX1" fmla="*/ 617385 w 2741332"/>
                <a:gd name="connsiteY1" fmla="*/ 2191283 h 2208610"/>
                <a:gd name="connsiteX2" fmla="*/ 255878 w 2741332"/>
                <a:gd name="connsiteY2" fmla="*/ 1957366 h 2208610"/>
                <a:gd name="connsiteX3" fmla="*/ 319674 w 2741332"/>
                <a:gd name="connsiteY3" fmla="*/ 1510799 h 2208610"/>
                <a:gd name="connsiteX4" fmla="*/ 234613 w 2741332"/>
                <a:gd name="connsiteY4" fmla="*/ 1149292 h 2208610"/>
                <a:gd name="connsiteX5" fmla="*/ 697 w 2741332"/>
                <a:gd name="connsiteY5" fmla="*/ 1106762 h 2208610"/>
                <a:gd name="connsiteX6" fmla="*/ 170818 w 2741332"/>
                <a:gd name="connsiteY6" fmla="*/ 1085497 h 2208610"/>
                <a:gd name="connsiteX7" fmla="*/ 404734 w 2741332"/>
                <a:gd name="connsiteY7" fmla="*/ 1191822 h 2208610"/>
                <a:gd name="connsiteX8" fmla="*/ 511060 w 2741332"/>
                <a:gd name="connsiteY8" fmla="*/ 1383208 h 2208610"/>
                <a:gd name="connsiteX9" fmla="*/ 425999 w 2741332"/>
                <a:gd name="connsiteY9" fmla="*/ 1106762 h 2208610"/>
                <a:gd name="connsiteX10" fmla="*/ 489795 w 2741332"/>
                <a:gd name="connsiteY10" fmla="*/ 787785 h 2208610"/>
                <a:gd name="connsiteX11" fmla="*/ 787506 w 2741332"/>
                <a:gd name="connsiteY11" fmla="*/ 575134 h 2208610"/>
                <a:gd name="connsiteX12" fmla="*/ 787506 w 2741332"/>
                <a:gd name="connsiteY12" fmla="*/ 213627 h 2208610"/>
                <a:gd name="connsiteX13" fmla="*/ 702446 w 2741332"/>
                <a:gd name="connsiteY13" fmla="*/ 192362 h 2208610"/>
                <a:gd name="connsiteX14" fmla="*/ 893832 w 2741332"/>
                <a:gd name="connsiteY14" fmla="*/ 213627 h 2208610"/>
                <a:gd name="connsiteX15" fmla="*/ 957627 w 2741332"/>
                <a:gd name="connsiteY15" fmla="*/ 511339 h 2208610"/>
                <a:gd name="connsiteX16" fmla="*/ 957627 w 2741332"/>
                <a:gd name="connsiteY16" fmla="*/ 702725 h 2208610"/>
                <a:gd name="connsiteX17" fmla="*/ 1191543 w 2741332"/>
                <a:gd name="connsiteY17" fmla="*/ 490073 h 2208610"/>
                <a:gd name="connsiteX18" fmla="*/ 1234074 w 2741332"/>
                <a:gd name="connsiteY18" fmla="*/ 149832 h 2208610"/>
                <a:gd name="connsiteX19" fmla="*/ 1127748 w 2741332"/>
                <a:gd name="connsiteY19" fmla="*/ 976 h 2208610"/>
                <a:gd name="connsiteX20" fmla="*/ 1382930 w 2741332"/>
                <a:gd name="connsiteY20" fmla="*/ 213627 h 2208610"/>
                <a:gd name="connsiteX21" fmla="*/ 1446725 w 2741332"/>
                <a:gd name="connsiteY21" fmla="*/ 447543 h 2208610"/>
                <a:gd name="connsiteX22" fmla="*/ 1446725 w 2741332"/>
                <a:gd name="connsiteY22" fmla="*/ 660194 h 2208610"/>
                <a:gd name="connsiteX23" fmla="*/ 1467990 w 2741332"/>
                <a:gd name="connsiteY23" fmla="*/ 915376 h 2208610"/>
                <a:gd name="connsiteX24" fmla="*/ 1574316 w 2741332"/>
                <a:gd name="connsiteY24" fmla="*/ 1021701 h 2208610"/>
                <a:gd name="connsiteX25" fmla="*/ 1616846 w 2741332"/>
                <a:gd name="connsiteY25" fmla="*/ 1042966 h 2208610"/>
                <a:gd name="connsiteX26" fmla="*/ 1659376 w 2741332"/>
                <a:gd name="connsiteY26" fmla="*/ 575134 h 2208610"/>
                <a:gd name="connsiteX27" fmla="*/ 1829497 w 2741332"/>
                <a:gd name="connsiteY27" fmla="*/ 319952 h 2208610"/>
                <a:gd name="connsiteX28" fmla="*/ 1914557 w 2741332"/>
                <a:gd name="connsiteY28" fmla="*/ 128566 h 2208610"/>
                <a:gd name="connsiteX29" fmla="*/ 1935823 w 2741332"/>
                <a:gd name="connsiteY29" fmla="*/ 341218 h 2208610"/>
                <a:gd name="connsiteX30" fmla="*/ 1893292 w 2741332"/>
                <a:gd name="connsiteY30" fmla="*/ 553869 h 2208610"/>
                <a:gd name="connsiteX31" fmla="*/ 1978353 w 2741332"/>
                <a:gd name="connsiteY31" fmla="*/ 745255 h 2208610"/>
                <a:gd name="connsiteX32" fmla="*/ 2254799 w 2741332"/>
                <a:gd name="connsiteY32" fmla="*/ 596399 h 2208610"/>
                <a:gd name="connsiteX33" fmla="*/ 2488716 w 2741332"/>
                <a:gd name="connsiteY33" fmla="*/ 532604 h 2208610"/>
                <a:gd name="connsiteX34" fmla="*/ 2403655 w 2741332"/>
                <a:gd name="connsiteY34" fmla="*/ 596399 h 2208610"/>
                <a:gd name="connsiteX35" fmla="*/ 2403655 w 2741332"/>
                <a:gd name="connsiteY35" fmla="*/ 809050 h 2208610"/>
                <a:gd name="connsiteX36" fmla="*/ 2552511 w 2741332"/>
                <a:gd name="connsiteY36" fmla="*/ 936641 h 2208610"/>
                <a:gd name="connsiteX37" fmla="*/ 2722632 w 2741332"/>
                <a:gd name="connsiteY37" fmla="*/ 1213087 h 2208610"/>
                <a:gd name="connsiteX38" fmla="*/ 2722632 w 2741332"/>
                <a:gd name="connsiteY38" fmla="*/ 1744715 h 2208610"/>
                <a:gd name="connsiteX39" fmla="*/ 2595041 w 2741332"/>
                <a:gd name="connsiteY39" fmla="*/ 2063692 h 2208610"/>
                <a:gd name="connsiteX40" fmla="*/ 1999618 w 2741332"/>
                <a:gd name="connsiteY40" fmla="*/ 2191283 h 2208610"/>
                <a:gd name="connsiteX41" fmla="*/ 957627 w 2741332"/>
                <a:gd name="connsiteY41" fmla="*/ 2191283 h 2208610"/>
                <a:gd name="connsiteX0" fmla="*/ 957627 w 2741332"/>
                <a:gd name="connsiteY0" fmla="*/ 2191283 h 2208610"/>
                <a:gd name="connsiteX1" fmla="*/ 617385 w 2741332"/>
                <a:gd name="connsiteY1" fmla="*/ 2191283 h 2208610"/>
                <a:gd name="connsiteX2" fmla="*/ 255878 w 2741332"/>
                <a:gd name="connsiteY2" fmla="*/ 1957366 h 2208610"/>
                <a:gd name="connsiteX3" fmla="*/ 319674 w 2741332"/>
                <a:gd name="connsiteY3" fmla="*/ 1510799 h 2208610"/>
                <a:gd name="connsiteX4" fmla="*/ 234613 w 2741332"/>
                <a:gd name="connsiteY4" fmla="*/ 1149292 h 2208610"/>
                <a:gd name="connsiteX5" fmla="*/ 697 w 2741332"/>
                <a:gd name="connsiteY5" fmla="*/ 1106762 h 2208610"/>
                <a:gd name="connsiteX6" fmla="*/ 170818 w 2741332"/>
                <a:gd name="connsiteY6" fmla="*/ 1085497 h 2208610"/>
                <a:gd name="connsiteX7" fmla="*/ 404734 w 2741332"/>
                <a:gd name="connsiteY7" fmla="*/ 1191822 h 2208610"/>
                <a:gd name="connsiteX8" fmla="*/ 511060 w 2741332"/>
                <a:gd name="connsiteY8" fmla="*/ 1383208 h 2208610"/>
                <a:gd name="connsiteX9" fmla="*/ 425999 w 2741332"/>
                <a:gd name="connsiteY9" fmla="*/ 1106762 h 2208610"/>
                <a:gd name="connsiteX10" fmla="*/ 489795 w 2741332"/>
                <a:gd name="connsiteY10" fmla="*/ 787785 h 2208610"/>
                <a:gd name="connsiteX11" fmla="*/ 787506 w 2741332"/>
                <a:gd name="connsiteY11" fmla="*/ 575134 h 2208610"/>
                <a:gd name="connsiteX12" fmla="*/ 787506 w 2741332"/>
                <a:gd name="connsiteY12" fmla="*/ 213627 h 2208610"/>
                <a:gd name="connsiteX13" fmla="*/ 702446 w 2741332"/>
                <a:gd name="connsiteY13" fmla="*/ 192362 h 2208610"/>
                <a:gd name="connsiteX14" fmla="*/ 893832 w 2741332"/>
                <a:gd name="connsiteY14" fmla="*/ 213627 h 2208610"/>
                <a:gd name="connsiteX15" fmla="*/ 957627 w 2741332"/>
                <a:gd name="connsiteY15" fmla="*/ 511339 h 2208610"/>
                <a:gd name="connsiteX16" fmla="*/ 957627 w 2741332"/>
                <a:gd name="connsiteY16" fmla="*/ 702725 h 2208610"/>
                <a:gd name="connsiteX17" fmla="*/ 1191543 w 2741332"/>
                <a:gd name="connsiteY17" fmla="*/ 490073 h 2208610"/>
                <a:gd name="connsiteX18" fmla="*/ 1234074 w 2741332"/>
                <a:gd name="connsiteY18" fmla="*/ 149832 h 2208610"/>
                <a:gd name="connsiteX19" fmla="*/ 1127748 w 2741332"/>
                <a:gd name="connsiteY19" fmla="*/ 976 h 2208610"/>
                <a:gd name="connsiteX20" fmla="*/ 1382930 w 2741332"/>
                <a:gd name="connsiteY20" fmla="*/ 213627 h 2208610"/>
                <a:gd name="connsiteX21" fmla="*/ 1446725 w 2741332"/>
                <a:gd name="connsiteY21" fmla="*/ 447543 h 2208610"/>
                <a:gd name="connsiteX22" fmla="*/ 1446725 w 2741332"/>
                <a:gd name="connsiteY22" fmla="*/ 660194 h 2208610"/>
                <a:gd name="connsiteX23" fmla="*/ 1520408 w 2741332"/>
                <a:gd name="connsiteY23" fmla="*/ 892079 h 2208610"/>
                <a:gd name="connsiteX24" fmla="*/ 1574316 w 2741332"/>
                <a:gd name="connsiteY24" fmla="*/ 1021701 h 2208610"/>
                <a:gd name="connsiteX25" fmla="*/ 1616846 w 2741332"/>
                <a:gd name="connsiteY25" fmla="*/ 1042966 h 2208610"/>
                <a:gd name="connsiteX26" fmla="*/ 1659376 w 2741332"/>
                <a:gd name="connsiteY26" fmla="*/ 575134 h 2208610"/>
                <a:gd name="connsiteX27" fmla="*/ 1829497 w 2741332"/>
                <a:gd name="connsiteY27" fmla="*/ 319952 h 2208610"/>
                <a:gd name="connsiteX28" fmla="*/ 1914557 w 2741332"/>
                <a:gd name="connsiteY28" fmla="*/ 128566 h 2208610"/>
                <a:gd name="connsiteX29" fmla="*/ 1935823 w 2741332"/>
                <a:gd name="connsiteY29" fmla="*/ 341218 h 2208610"/>
                <a:gd name="connsiteX30" fmla="*/ 1893292 w 2741332"/>
                <a:gd name="connsiteY30" fmla="*/ 553869 h 2208610"/>
                <a:gd name="connsiteX31" fmla="*/ 1978353 w 2741332"/>
                <a:gd name="connsiteY31" fmla="*/ 745255 h 2208610"/>
                <a:gd name="connsiteX32" fmla="*/ 2254799 w 2741332"/>
                <a:gd name="connsiteY32" fmla="*/ 596399 h 2208610"/>
                <a:gd name="connsiteX33" fmla="*/ 2488716 w 2741332"/>
                <a:gd name="connsiteY33" fmla="*/ 532604 h 2208610"/>
                <a:gd name="connsiteX34" fmla="*/ 2403655 w 2741332"/>
                <a:gd name="connsiteY34" fmla="*/ 596399 h 2208610"/>
                <a:gd name="connsiteX35" fmla="*/ 2403655 w 2741332"/>
                <a:gd name="connsiteY35" fmla="*/ 809050 h 2208610"/>
                <a:gd name="connsiteX36" fmla="*/ 2552511 w 2741332"/>
                <a:gd name="connsiteY36" fmla="*/ 936641 h 2208610"/>
                <a:gd name="connsiteX37" fmla="*/ 2722632 w 2741332"/>
                <a:gd name="connsiteY37" fmla="*/ 1213087 h 2208610"/>
                <a:gd name="connsiteX38" fmla="*/ 2722632 w 2741332"/>
                <a:gd name="connsiteY38" fmla="*/ 1744715 h 2208610"/>
                <a:gd name="connsiteX39" fmla="*/ 2595041 w 2741332"/>
                <a:gd name="connsiteY39" fmla="*/ 2063692 h 2208610"/>
                <a:gd name="connsiteX40" fmla="*/ 1999618 w 2741332"/>
                <a:gd name="connsiteY40" fmla="*/ 2191283 h 2208610"/>
                <a:gd name="connsiteX41" fmla="*/ 957627 w 2741332"/>
                <a:gd name="connsiteY41" fmla="*/ 2191283 h 2208610"/>
                <a:gd name="connsiteX0" fmla="*/ 957627 w 2741332"/>
                <a:gd name="connsiteY0" fmla="*/ 2191283 h 2208610"/>
                <a:gd name="connsiteX1" fmla="*/ 617385 w 2741332"/>
                <a:gd name="connsiteY1" fmla="*/ 2191283 h 2208610"/>
                <a:gd name="connsiteX2" fmla="*/ 255878 w 2741332"/>
                <a:gd name="connsiteY2" fmla="*/ 1957366 h 2208610"/>
                <a:gd name="connsiteX3" fmla="*/ 319674 w 2741332"/>
                <a:gd name="connsiteY3" fmla="*/ 1510799 h 2208610"/>
                <a:gd name="connsiteX4" fmla="*/ 234613 w 2741332"/>
                <a:gd name="connsiteY4" fmla="*/ 1149292 h 2208610"/>
                <a:gd name="connsiteX5" fmla="*/ 697 w 2741332"/>
                <a:gd name="connsiteY5" fmla="*/ 1106762 h 2208610"/>
                <a:gd name="connsiteX6" fmla="*/ 170818 w 2741332"/>
                <a:gd name="connsiteY6" fmla="*/ 1085497 h 2208610"/>
                <a:gd name="connsiteX7" fmla="*/ 404734 w 2741332"/>
                <a:gd name="connsiteY7" fmla="*/ 1191822 h 2208610"/>
                <a:gd name="connsiteX8" fmla="*/ 511060 w 2741332"/>
                <a:gd name="connsiteY8" fmla="*/ 1383208 h 2208610"/>
                <a:gd name="connsiteX9" fmla="*/ 425999 w 2741332"/>
                <a:gd name="connsiteY9" fmla="*/ 1106762 h 2208610"/>
                <a:gd name="connsiteX10" fmla="*/ 489795 w 2741332"/>
                <a:gd name="connsiteY10" fmla="*/ 787785 h 2208610"/>
                <a:gd name="connsiteX11" fmla="*/ 787506 w 2741332"/>
                <a:gd name="connsiteY11" fmla="*/ 575134 h 2208610"/>
                <a:gd name="connsiteX12" fmla="*/ 787506 w 2741332"/>
                <a:gd name="connsiteY12" fmla="*/ 213627 h 2208610"/>
                <a:gd name="connsiteX13" fmla="*/ 702446 w 2741332"/>
                <a:gd name="connsiteY13" fmla="*/ 192362 h 2208610"/>
                <a:gd name="connsiteX14" fmla="*/ 893832 w 2741332"/>
                <a:gd name="connsiteY14" fmla="*/ 213627 h 2208610"/>
                <a:gd name="connsiteX15" fmla="*/ 957627 w 2741332"/>
                <a:gd name="connsiteY15" fmla="*/ 511339 h 2208610"/>
                <a:gd name="connsiteX16" fmla="*/ 957627 w 2741332"/>
                <a:gd name="connsiteY16" fmla="*/ 702725 h 2208610"/>
                <a:gd name="connsiteX17" fmla="*/ 1191543 w 2741332"/>
                <a:gd name="connsiteY17" fmla="*/ 490073 h 2208610"/>
                <a:gd name="connsiteX18" fmla="*/ 1234074 w 2741332"/>
                <a:gd name="connsiteY18" fmla="*/ 149832 h 2208610"/>
                <a:gd name="connsiteX19" fmla="*/ 1127748 w 2741332"/>
                <a:gd name="connsiteY19" fmla="*/ 976 h 2208610"/>
                <a:gd name="connsiteX20" fmla="*/ 1382930 w 2741332"/>
                <a:gd name="connsiteY20" fmla="*/ 213627 h 2208610"/>
                <a:gd name="connsiteX21" fmla="*/ 1446725 w 2741332"/>
                <a:gd name="connsiteY21" fmla="*/ 447543 h 2208610"/>
                <a:gd name="connsiteX22" fmla="*/ 1446725 w 2741332"/>
                <a:gd name="connsiteY22" fmla="*/ 660194 h 2208610"/>
                <a:gd name="connsiteX23" fmla="*/ 1520408 w 2741332"/>
                <a:gd name="connsiteY23" fmla="*/ 892079 h 2208610"/>
                <a:gd name="connsiteX24" fmla="*/ 1591788 w 2741332"/>
                <a:gd name="connsiteY24" fmla="*/ 957635 h 2208610"/>
                <a:gd name="connsiteX25" fmla="*/ 1616846 w 2741332"/>
                <a:gd name="connsiteY25" fmla="*/ 1042966 h 2208610"/>
                <a:gd name="connsiteX26" fmla="*/ 1659376 w 2741332"/>
                <a:gd name="connsiteY26" fmla="*/ 575134 h 2208610"/>
                <a:gd name="connsiteX27" fmla="*/ 1829497 w 2741332"/>
                <a:gd name="connsiteY27" fmla="*/ 319952 h 2208610"/>
                <a:gd name="connsiteX28" fmla="*/ 1914557 w 2741332"/>
                <a:gd name="connsiteY28" fmla="*/ 128566 h 2208610"/>
                <a:gd name="connsiteX29" fmla="*/ 1935823 w 2741332"/>
                <a:gd name="connsiteY29" fmla="*/ 341218 h 2208610"/>
                <a:gd name="connsiteX30" fmla="*/ 1893292 w 2741332"/>
                <a:gd name="connsiteY30" fmla="*/ 553869 h 2208610"/>
                <a:gd name="connsiteX31" fmla="*/ 1978353 w 2741332"/>
                <a:gd name="connsiteY31" fmla="*/ 745255 h 2208610"/>
                <a:gd name="connsiteX32" fmla="*/ 2254799 w 2741332"/>
                <a:gd name="connsiteY32" fmla="*/ 596399 h 2208610"/>
                <a:gd name="connsiteX33" fmla="*/ 2488716 w 2741332"/>
                <a:gd name="connsiteY33" fmla="*/ 532604 h 2208610"/>
                <a:gd name="connsiteX34" fmla="*/ 2403655 w 2741332"/>
                <a:gd name="connsiteY34" fmla="*/ 596399 h 2208610"/>
                <a:gd name="connsiteX35" fmla="*/ 2403655 w 2741332"/>
                <a:gd name="connsiteY35" fmla="*/ 809050 h 2208610"/>
                <a:gd name="connsiteX36" fmla="*/ 2552511 w 2741332"/>
                <a:gd name="connsiteY36" fmla="*/ 936641 h 2208610"/>
                <a:gd name="connsiteX37" fmla="*/ 2722632 w 2741332"/>
                <a:gd name="connsiteY37" fmla="*/ 1213087 h 2208610"/>
                <a:gd name="connsiteX38" fmla="*/ 2722632 w 2741332"/>
                <a:gd name="connsiteY38" fmla="*/ 1744715 h 2208610"/>
                <a:gd name="connsiteX39" fmla="*/ 2595041 w 2741332"/>
                <a:gd name="connsiteY39" fmla="*/ 2063692 h 2208610"/>
                <a:gd name="connsiteX40" fmla="*/ 1999618 w 2741332"/>
                <a:gd name="connsiteY40" fmla="*/ 2191283 h 2208610"/>
                <a:gd name="connsiteX41" fmla="*/ 957627 w 2741332"/>
                <a:gd name="connsiteY41" fmla="*/ 2191283 h 2208610"/>
                <a:gd name="connsiteX0" fmla="*/ 957627 w 2741332"/>
                <a:gd name="connsiteY0" fmla="*/ 2191283 h 2208610"/>
                <a:gd name="connsiteX1" fmla="*/ 617385 w 2741332"/>
                <a:gd name="connsiteY1" fmla="*/ 2191283 h 2208610"/>
                <a:gd name="connsiteX2" fmla="*/ 255878 w 2741332"/>
                <a:gd name="connsiteY2" fmla="*/ 1957366 h 2208610"/>
                <a:gd name="connsiteX3" fmla="*/ 319674 w 2741332"/>
                <a:gd name="connsiteY3" fmla="*/ 1510799 h 2208610"/>
                <a:gd name="connsiteX4" fmla="*/ 234613 w 2741332"/>
                <a:gd name="connsiteY4" fmla="*/ 1149292 h 2208610"/>
                <a:gd name="connsiteX5" fmla="*/ 697 w 2741332"/>
                <a:gd name="connsiteY5" fmla="*/ 1106762 h 2208610"/>
                <a:gd name="connsiteX6" fmla="*/ 170818 w 2741332"/>
                <a:gd name="connsiteY6" fmla="*/ 1085497 h 2208610"/>
                <a:gd name="connsiteX7" fmla="*/ 404734 w 2741332"/>
                <a:gd name="connsiteY7" fmla="*/ 1191822 h 2208610"/>
                <a:gd name="connsiteX8" fmla="*/ 511060 w 2741332"/>
                <a:gd name="connsiteY8" fmla="*/ 1383208 h 2208610"/>
                <a:gd name="connsiteX9" fmla="*/ 425999 w 2741332"/>
                <a:gd name="connsiteY9" fmla="*/ 1106762 h 2208610"/>
                <a:gd name="connsiteX10" fmla="*/ 489795 w 2741332"/>
                <a:gd name="connsiteY10" fmla="*/ 787785 h 2208610"/>
                <a:gd name="connsiteX11" fmla="*/ 787506 w 2741332"/>
                <a:gd name="connsiteY11" fmla="*/ 575134 h 2208610"/>
                <a:gd name="connsiteX12" fmla="*/ 787506 w 2741332"/>
                <a:gd name="connsiteY12" fmla="*/ 213627 h 2208610"/>
                <a:gd name="connsiteX13" fmla="*/ 702446 w 2741332"/>
                <a:gd name="connsiteY13" fmla="*/ 192362 h 2208610"/>
                <a:gd name="connsiteX14" fmla="*/ 893832 w 2741332"/>
                <a:gd name="connsiteY14" fmla="*/ 213627 h 2208610"/>
                <a:gd name="connsiteX15" fmla="*/ 957627 w 2741332"/>
                <a:gd name="connsiteY15" fmla="*/ 511339 h 2208610"/>
                <a:gd name="connsiteX16" fmla="*/ 957627 w 2741332"/>
                <a:gd name="connsiteY16" fmla="*/ 702725 h 2208610"/>
                <a:gd name="connsiteX17" fmla="*/ 1191543 w 2741332"/>
                <a:gd name="connsiteY17" fmla="*/ 490073 h 2208610"/>
                <a:gd name="connsiteX18" fmla="*/ 1234074 w 2741332"/>
                <a:gd name="connsiteY18" fmla="*/ 149832 h 2208610"/>
                <a:gd name="connsiteX19" fmla="*/ 1127748 w 2741332"/>
                <a:gd name="connsiteY19" fmla="*/ 976 h 2208610"/>
                <a:gd name="connsiteX20" fmla="*/ 1382930 w 2741332"/>
                <a:gd name="connsiteY20" fmla="*/ 213627 h 2208610"/>
                <a:gd name="connsiteX21" fmla="*/ 1446725 w 2741332"/>
                <a:gd name="connsiteY21" fmla="*/ 447543 h 2208610"/>
                <a:gd name="connsiteX22" fmla="*/ 1446725 w 2741332"/>
                <a:gd name="connsiteY22" fmla="*/ 660194 h 2208610"/>
                <a:gd name="connsiteX23" fmla="*/ 1520408 w 2741332"/>
                <a:gd name="connsiteY23" fmla="*/ 892079 h 2208610"/>
                <a:gd name="connsiteX24" fmla="*/ 1591788 w 2741332"/>
                <a:gd name="connsiteY24" fmla="*/ 957635 h 2208610"/>
                <a:gd name="connsiteX25" fmla="*/ 1605197 w 2741332"/>
                <a:gd name="connsiteY25" fmla="*/ 850767 h 2208610"/>
                <a:gd name="connsiteX26" fmla="*/ 1659376 w 2741332"/>
                <a:gd name="connsiteY26" fmla="*/ 575134 h 2208610"/>
                <a:gd name="connsiteX27" fmla="*/ 1829497 w 2741332"/>
                <a:gd name="connsiteY27" fmla="*/ 319952 h 2208610"/>
                <a:gd name="connsiteX28" fmla="*/ 1914557 w 2741332"/>
                <a:gd name="connsiteY28" fmla="*/ 128566 h 2208610"/>
                <a:gd name="connsiteX29" fmla="*/ 1935823 w 2741332"/>
                <a:gd name="connsiteY29" fmla="*/ 341218 h 2208610"/>
                <a:gd name="connsiteX30" fmla="*/ 1893292 w 2741332"/>
                <a:gd name="connsiteY30" fmla="*/ 553869 h 2208610"/>
                <a:gd name="connsiteX31" fmla="*/ 1978353 w 2741332"/>
                <a:gd name="connsiteY31" fmla="*/ 745255 h 2208610"/>
                <a:gd name="connsiteX32" fmla="*/ 2254799 w 2741332"/>
                <a:gd name="connsiteY32" fmla="*/ 596399 h 2208610"/>
                <a:gd name="connsiteX33" fmla="*/ 2488716 w 2741332"/>
                <a:gd name="connsiteY33" fmla="*/ 532604 h 2208610"/>
                <a:gd name="connsiteX34" fmla="*/ 2403655 w 2741332"/>
                <a:gd name="connsiteY34" fmla="*/ 596399 h 2208610"/>
                <a:gd name="connsiteX35" fmla="*/ 2403655 w 2741332"/>
                <a:gd name="connsiteY35" fmla="*/ 809050 h 2208610"/>
                <a:gd name="connsiteX36" fmla="*/ 2552511 w 2741332"/>
                <a:gd name="connsiteY36" fmla="*/ 936641 h 2208610"/>
                <a:gd name="connsiteX37" fmla="*/ 2722632 w 2741332"/>
                <a:gd name="connsiteY37" fmla="*/ 1213087 h 2208610"/>
                <a:gd name="connsiteX38" fmla="*/ 2722632 w 2741332"/>
                <a:gd name="connsiteY38" fmla="*/ 1744715 h 2208610"/>
                <a:gd name="connsiteX39" fmla="*/ 2595041 w 2741332"/>
                <a:gd name="connsiteY39" fmla="*/ 2063692 h 2208610"/>
                <a:gd name="connsiteX40" fmla="*/ 1999618 w 2741332"/>
                <a:gd name="connsiteY40" fmla="*/ 2191283 h 2208610"/>
                <a:gd name="connsiteX41" fmla="*/ 957627 w 2741332"/>
                <a:gd name="connsiteY41" fmla="*/ 2191283 h 2208610"/>
                <a:gd name="connsiteX0" fmla="*/ 957627 w 2741332"/>
                <a:gd name="connsiteY0" fmla="*/ 2191283 h 2208610"/>
                <a:gd name="connsiteX1" fmla="*/ 617385 w 2741332"/>
                <a:gd name="connsiteY1" fmla="*/ 2191283 h 2208610"/>
                <a:gd name="connsiteX2" fmla="*/ 255878 w 2741332"/>
                <a:gd name="connsiteY2" fmla="*/ 1957366 h 2208610"/>
                <a:gd name="connsiteX3" fmla="*/ 319674 w 2741332"/>
                <a:gd name="connsiteY3" fmla="*/ 1510799 h 2208610"/>
                <a:gd name="connsiteX4" fmla="*/ 234613 w 2741332"/>
                <a:gd name="connsiteY4" fmla="*/ 1149292 h 2208610"/>
                <a:gd name="connsiteX5" fmla="*/ 697 w 2741332"/>
                <a:gd name="connsiteY5" fmla="*/ 1106762 h 2208610"/>
                <a:gd name="connsiteX6" fmla="*/ 170818 w 2741332"/>
                <a:gd name="connsiteY6" fmla="*/ 1085497 h 2208610"/>
                <a:gd name="connsiteX7" fmla="*/ 404734 w 2741332"/>
                <a:gd name="connsiteY7" fmla="*/ 1191822 h 2208610"/>
                <a:gd name="connsiteX8" fmla="*/ 511060 w 2741332"/>
                <a:gd name="connsiteY8" fmla="*/ 1383208 h 2208610"/>
                <a:gd name="connsiteX9" fmla="*/ 425999 w 2741332"/>
                <a:gd name="connsiteY9" fmla="*/ 1106762 h 2208610"/>
                <a:gd name="connsiteX10" fmla="*/ 489795 w 2741332"/>
                <a:gd name="connsiteY10" fmla="*/ 787785 h 2208610"/>
                <a:gd name="connsiteX11" fmla="*/ 787506 w 2741332"/>
                <a:gd name="connsiteY11" fmla="*/ 575134 h 2208610"/>
                <a:gd name="connsiteX12" fmla="*/ 787506 w 2741332"/>
                <a:gd name="connsiteY12" fmla="*/ 213627 h 2208610"/>
                <a:gd name="connsiteX13" fmla="*/ 702446 w 2741332"/>
                <a:gd name="connsiteY13" fmla="*/ 192362 h 2208610"/>
                <a:gd name="connsiteX14" fmla="*/ 893832 w 2741332"/>
                <a:gd name="connsiteY14" fmla="*/ 213627 h 2208610"/>
                <a:gd name="connsiteX15" fmla="*/ 957627 w 2741332"/>
                <a:gd name="connsiteY15" fmla="*/ 511339 h 2208610"/>
                <a:gd name="connsiteX16" fmla="*/ 957627 w 2741332"/>
                <a:gd name="connsiteY16" fmla="*/ 702725 h 2208610"/>
                <a:gd name="connsiteX17" fmla="*/ 1191543 w 2741332"/>
                <a:gd name="connsiteY17" fmla="*/ 490073 h 2208610"/>
                <a:gd name="connsiteX18" fmla="*/ 1234074 w 2741332"/>
                <a:gd name="connsiteY18" fmla="*/ 149832 h 2208610"/>
                <a:gd name="connsiteX19" fmla="*/ 1127748 w 2741332"/>
                <a:gd name="connsiteY19" fmla="*/ 976 h 2208610"/>
                <a:gd name="connsiteX20" fmla="*/ 1382930 w 2741332"/>
                <a:gd name="connsiteY20" fmla="*/ 213627 h 2208610"/>
                <a:gd name="connsiteX21" fmla="*/ 1446725 w 2741332"/>
                <a:gd name="connsiteY21" fmla="*/ 447543 h 2208610"/>
                <a:gd name="connsiteX22" fmla="*/ 1446725 w 2741332"/>
                <a:gd name="connsiteY22" fmla="*/ 660194 h 2208610"/>
                <a:gd name="connsiteX23" fmla="*/ 1520408 w 2741332"/>
                <a:gd name="connsiteY23" fmla="*/ 892079 h 2208610"/>
                <a:gd name="connsiteX24" fmla="*/ 1539370 w 2741332"/>
                <a:gd name="connsiteY24" fmla="*/ 812030 h 2208610"/>
                <a:gd name="connsiteX25" fmla="*/ 1605197 w 2741332"/>
                <a:gd name="connsiteY25" fmla="*/ 850767 h 2208610"/>
                <a:gd name="connsiteX26" fmla="*/ 1659376 w 2741332"/>
                <a:gd name="connsiteY26" fmla="*/ 575134 h 2208610"/>
                <a:gd name="connsiteX27" fmla="*/ 1829497 w 2741332"/>
                <a:gd name="connsiteY27" fmla="*/ 319952 h 2208610"/>
                <a:gd name="connsiteX28" fmla="*/ 1914557 w 2741332"/>
                <a:gd name="connsiteY28" fmla="*/ 128566 h 2208610"/>
                <a:gd name="connsiteX29" fmla="*/ 1935823 w 2741332"/>
                <a:gd name="connsiteY29" fmla="*/ 341218 h 2208610"/>
                <a:gd name="connsiteX30" fmla="*/ 1893292 w 2741332"/>
                <a:gd name="connsiteY30" fmla="*/ 553869 h 2208610"/>
                <a:gd name="connsiteX31" fmla="*/ 1978353 w 2741332"/>
                <a:gd name="connsiteY31" fmla="*/ 745255 h 2208610"/>
                <a:gd name="connsiteX32" fmla="*/ 2254799 w 2741332"/>
                <a:gd name="connsiteY32" fmla="*/ 596399 h 2208610"/>
                <a:gd name="connsiteX33" fmla="*/ 2488716 w 2741332"/>
                <a:gd name="connsiteY33" fmla="*/ 532604 h 2208610"/>
                <a:gd name="connsiteX34" fmla="*/ 2403655 w 2741332"/>
                <a:gd name="connsiteY34" fmla="*/ 596399 h 2208610"/>
                <a:gd name="connsiteX35" fmla="*/ 2403655 w 2741332"/>
                <a:gd name="connsiteY35" fmla="*/ 809050 h 2208610"/>
                <a:gd name="connsiteX36" fmla="*/ 2552511 w 2741332"/>
                <a:gd name="connsiteY36" fmla="*/ 936641 h 2208610"/>
                <a:gd name="connsiteX37" fmla="*/ 2722632 w 2741332"/>
                <a:gd name="connsiteY37" fmla="*/ 1213087 h 2208610"/>
                <a:gd name="connsiteX38" fmla="*/ 2722632 w 2741332"/>
                <a:gd name="connsiteY38" fmla="*/ 1744715 h 2208610"/>
                <a:gd name="connsiteX39" fmla="*/ 2595041 w 2741332"/>
                <a:gd name="connsiteY39" fmla="*/ 2063692 h 2208610"/>
                <a:gd name="connsiteX40" fmla="*/ 1999618 w 2741332"/>
                <a:gd name="connsiteY40" fmla="*/ 2191283 h 2208610"/>
                <a:gd name="connsiteX41" fmla="*/ 957627 w 2741332"/>
                <a:gd name="connsiteY41" fmla="*/ 2191283 h 2208610"/>
                <a:gd name="connsiteX0" fmla="*/ 957627 w 2741332"/>
                <a:gd name="connsiteY0" fmla="*/ 2191283 h 2208610"/>
                <a:gd name="connsiteX1" fmla="*/ 617385 w 2741332"/>
                <a:gd name="connsiteY1" fmla="*/ 2191283 h 2208610"/>
                <a:gd name="connsiteX2" fmla="*/ 255878 w 2741332"/>
                <a:gd name="connsiteY2" fmla="*/ 1957366 h 2208610"/>
                <a:gd name="connsiteX3" fmla="*/ 319674 w 2741332"/>
                <a:gd name="connsiteY3" fmla="*/ 1510799 h 2208610"/>
                <a:gd name="connsiteX4" fmla="*/ 234613 w 2741332"/>
                <a:gd name="connsiteY4" fmla="*/ 1149292 h 2208610"/>
                <a:gd name="connsiteX5" fmla="*/ 697 w 2741332"/>
                <a:gd name="connsiteY5" fmla="*/ 1106762 h 2208610"/>
                <a:gd name="connsiteX6" fmla="*/ 170818 w 2741332"/>
                <a:gd name="connsiteY6" fmla="*/ 1085497 h 2208610"/>
                <a:gd name="connsiteX7" fmla="*/ 404734 w 2741332"/>
                <a:gd name="connsiteY7" fmla="*/ 1191822 h 2208610"/>
                <a:gd name="connsiteX8" fmla="*/ 511060 w 2741332"/>
                <a:gd name="connsiteY8" fmla="*/ 1383208 h 2208610"/>
                <a:gd name="connsiteX9" fmla="*/ 425999 w 2741332"/>
                <a:gd name="connsiteY9" fmla="*/ 1106762 h 2208610"/>
                <a:gd name="connsiteX10" fmla="*/ 489795 w 2741332"/>
                <a:gd name="connsiteY10" fmla="*/ 787785 h 2208610"/>
                <a:gd name="connsiteX11" fmla="*/ 787506 w 2741332"/>
                <a:gd name="connsiteY11" fmla="*/ 575134 h 2208610"/>
                <a:gd name="connsiteX12" fmla="*/ 787506 w 2741332"/>
                <a:gd name="connsiteY12" fmla="*/ 213627 h 2208610"/>
                <a:gd name="connsiteX13" fmla="*/ 702446 w 2741332"/>
                <a:gd name="connsiteY13" fmla="*/ 192362 h 2208610"/>
                <a:gd name="connsiteX14" fmla="*/ 893832 w 2741332"/>
                <a:gd name="connsiteY14" fmla="*/ 213627 h 2208610"/>
                <a:gd name="connsiteX15" fmla="*/ 957627 w 2741332"/>
                <a:gd name="connsiteY15" fmla="*/ 511339 h 2208610"/>
                <a:gd name="connsiteX16" fmla="*/ 957627 w 2741332"/>
                <a:gd name="connsiteY16" fmla="*/ 702725 h 2208610"/>
                <a:gd name="connsiteX17" fmla="*/ 1191543 w 2741332"/>
                <a:gd name="connsiteY17" fmla="*/ 490073 h 2208610"/>
                <a:gd name="connsiteX18" fmla="*/ 1234074 w 2741332"/>
                <a:gd name="connsiteY18" fmla="*/ 149832 h 2208610"/>
                <a:gd name="connsiteX19" fmla="*/ 1127748 w 2741332"/>
                <a:gd name="connsiteY19" fmla="*/ 976 h 2208610"/>
                <a:gd name="connsiteX20" fmla="*/ 1382930 w 2741332"/>
                <a:gd name="connsiteY20" fmla="*/ 213627 h 2208610"/>
                <a:gd name="connsiteX21" fmla="*/ 1446725 w 2741332"/>
                <a:gd name="connsiteY21" fmla="*/ 447543 h 2208610"/>
                <a:gd name="connsiteX22" fmla="*/ 1446725 w 2741332"/>
                <a:gd name="connsiteY22" fmla="*/ 660194 h 2208610"/>
                <a:gd name="connsiteX23" fmla="*/ 1514584 w 2741332"/>
                <a:gd name="connsiteY23" fmla="*/ 758123 h 2208610"/>
                <a:gd name="connsiteX24" fmla="*/ 1539370 w 2741332"/>
                <a:gd name="connsiteY24" fmla="*/ 812030 h 2208610"/>
                <a:gd name="connsiteX25" fmla="*/ 1605197 w 2741332"/>
                <a:gd name="connsiteY25" fmla="*/ 850767 h 2208610"/>
                <a:gd name="connsiteX26" fmla="*/ 1659376 w 2741332"/>
                <a:gd name="connsiteY26" fmla="*/ 575134 h 2208610"/>
                <a:gd name="connsiteX27" fmla="*/ 1829497 w 2741332"/>
                <a:gd name="connsiteY27" fmla="*/ 319952 h 2208610"/>
                <a:gd name="connsiteX28" fmla="*/ 1914557 w 2741332"/>
                <a:gd name="connsiteY28" fmla="*/ 128566 h 2208610"/>
                <a:gd name="connsiteX29" fmla="*/ 1935823 w 2741332"/>
                <a:gd name="connsiteY29" fmla="*/ 341218 h 2208610"/>
                <a:gd name="connsiteX30" fmla="*/ 1893292 w 2741332"/>
                <a:gd name="connsiteY30" fmla="*/ 553869 h 2208610"/>
                <a:gd name="connsiteX31" fmla="*/ 1978353 w 2741332"/>
                <a:gd name="connsiteY31" fmla="*/ 745255 h 2208610"/>
                <a:gd name="connsiteX32" fmla="*/ 2254799 w 2741332"/>
                <a:gd name="connsiteY32" fmla="*/ 596399 h 2208610"/>
                <a:gd name="connsiteX33" fmla="*/ 2488716 w 2741332"/>
                <a:gd name="connsiteY33" fmla="*/ 532604 h 2208610"/>
                <a:gd name="connsiteX34" fmla="*/ 2403655 w 2741332"/>
                <a:gd name="connsiteY34" fmla="*/ 596399 h 2208610"/>
                <a:gd name="connsiteX35" fmla="*/ 2403655 w 2741332"/>
                <a:gd name="connsiteY35" fmla="*/ 809050 h 2208610"/>
                <a:gd name="connsiteX36" fmla="*/ 2552511 w 2741332"/>
                <a:gd name="connsiteY36" fmla="*/ 936641 h 2208610"/>
                <a:gd name="connsiteX37" fmla="*/ 2722632 w 2741332"/>
                <a:gd name="connsiteY37" fmla="*/ 1213087 h 2208610"/>
                <a:gd name="connsiteX38" fmla="*/ 2722632 w 2741332"/>
                <a:gd name="connsiteY38" fmla="*/ 1744715 h 2208610"/>
                <a:gd name="connsiteX39" fmla="*/ 2595041 w 2741332"/>
                <a:gd name="connsiteY39" fmla="*/ 2063692 h 2208610"/>
                <a:gd name="connsiteX40" fmla="*/ 1999618 w 2741332"/>
                <a:gd name="connsiteY40" fmla="*/ 2191283 h 2208610"/>
                <a:gd name="connsiteX41" fmla="*/ 957627 w 2741332"/>
                <a:gd name="connsiteY41" fmla="*/ 2191283 h 2208610"/>
                <a:gd name="connsiteX0" fmla="*/ 957627 w 2741332"/>
                <a:gd name="connsiteY0" fmla="*/ 2191283 h 2208610"/>
                <a:gd name="connsiteX1" fmla="*/ 617385 w 2741332"/>
                <a:gd name="connsiteY1" fmla="*/ 2191283 h 2208610"/>
                <a:gd name="connsiteX2" fmla="*/ 255878 w 2741332"/>
                <a:gd name="connsiteY2" fmla="*/ 1957366 h 2208610"/>
                <a:gd name="connsiteX3" fmla="*/ 319674 w 2741332"/>
                <a:gd name="connsiteY3" fmla="*/ 1510799 h 2208610"/>
                <a:gd name="connsiteX4" fmla="*/ 234613 w 2741332"/>
                <a:gd name="connsiteY4" fmla="*/ 1149292 h 2208610"/>
                <a:gd name="connsiteX5" fmla="*/ 697 w 2741332"/>
                <a:gd name="connsiteY5" fmla="*/ 1106762 h 2208610"/>
                <a:gd name="connsiteX6" fmla="*/ 170818 w 2741332"/>
                <a:gd name="connsiteY6" fmla="*/ 1085497 h 2208610"/>
                <a:gd name="connsiteX7" fmla="*/ 404734 w 2741332"/>
                <a:gd name="connsiteY7" fmla="*/ 1191822 h 2208610"/>
                <a:gd name="connsiteX8" fmla="*/ 511060 w 2741332"/>
                <a:gd name="connsiteY8" fmla="*/ 1383208 h 2208610"/>
                <a:gd name="connsiteX9" fmla="*/ 425999 w 2741332"/>
                <a:gd name="connsiteY9" fmla="*/ 1106762 h 2208610"/>
                <a:gd name="connsiteX10" fmla="*/ 489795 w 2741332"/>
                <a:gd name="connsiteY10" fmla="*/ 787785 h 2208610"/>
                <a:gd name="connsiteX11" fmla="*/ 787506 w 2741332"/>
                <a:gd name="connsiteY11" fmla="*/ 575134 h 2208610"/>
                <a:gd name="connsiteX12" fmla="*/ 787506 w 2741332"/>
                <a:gd name="connsiteY12" fmla="*/ 213627 h 2208610"/>
                <a:gd name="connsiteX13" fmla="*/ 702446 w 2741332"/>
                <a:gd name="connsiteY13" fmla="*/ 192362 h 2208610"/>
                <a:gd name="connsiteX14" fmla="*/ 893832 w 2741332"/>
                <a:gd name="connsiteY14" fmla="*/ 213627 h 2208610"/>
                <a:gd name="connsiteX15" fmla="*/ 957627 w 2741332"/>
                <a:gd name="connsiteY15" fmla="*/ 511339 h 2208610"/>
                <a:gd name="connsiteX16" fmla="*/ 957627 w 2741332"/>
                <a:gd name="connsiteY16" fmla="*/ 702725 h 2208610"/>
                <a:gd name="connsiteX17" fmla="*/ 1191543 w 2741332"/>
                <a:gd name="connsiteY17" fmla="*/ 490073 h 2208610"/>
                <a:gd name="connsiteX18" fmla="*/ 1234074 w 2741332"/>
                <a:gd name="connsiteY18" fmla="*/ 149832 h 2208610"/>
                <a:gd name="connsiteX19" fmla="*/ 1127748 w 2741332"/>
                <a:gd name="connsiteY19" fmla="*/ 976 h 2208610"/>
                <a:gd name="connsiteX20" fmla="*/ 1382930 w 2741332"/>
                <a:gd name="connsiteY20" fmla="*/ 213627 h 2208610"/>
                <a:gd name="connsiteX21" fmla="*/ 1446725 w 2741332"/>
                <a:gd name="connsiteY21" fmla="*/ 447543 h 2208610"/>
                <a:gd name="connsiteX22" fmla="*/ 1446725 w 2741332"/>
                <a:gd name="connsiteY22" fmla="*/ 660194 h 2208610"/>
                <a:gd name="connsiteX23" fmla="*/ 1514584 w 2741332"/>
                <a:gd name="connsiteY23" fmla="*/ 758123 h 2208610"/>
                <a:gd name="connsiteX24" fmla="*/ 1539370 w 2741332"/>
                <a:gd name="connsiteY24" fmla="*/ 812030 h 2208610"/>
                <a:gd name="connsiteX25" fmla="*/ 1558603 w 2741332"/>
                <a:gd name="connsiteY25" fmla="*/ 769228 h 2208610"/>
                <a:gd name="connsiteX26" fmla="*/ 1659376 w 2741332"/>
                <a:gd name="connsiteY26" fmla="*/ 575134 h 2208610"/>
                <a:gd name="connsiteX27" fmla="*/ 1829497 w 2741332"/>
                <a:gd name="connsiteY27" fmla="*/ 319952 h 2208610"/>
                <a:gd name="connsiteX28" fmla="*/ 1914557 w 2741332"/>
                <a:gd name="connsiteY28" fmla="*/ 128566 h 2208610"/>
                <a:gd name="connsiteX29" fmla="*/ 1935823 w 2741332"/>
                <a:gd name="connsiteY29" fmla="*/ 341218 h 2208610"/>
                <a:gd name="connsiteX30" fmla="*/ 1893292 w 2741332"/>
                <a:gd name="connsiteY30" fmla="*/ 553869 h 2208610"/>
                <a:gd name="connsiteX31" fmla="*/ 1978353 w 2741332"/>
                <a:gd name="connsiteY31" fmla="*/ 745255 h 2208610"/>
                <a:gd name="connsiteX32" fmla="*/ 2254799 w 2741332"/>
                <a:gd name="connsiteY32" fmla="*/ 596399 h 2208610"/>
                <a:gd name="connsiteX33" fmla="*/ 2488716 w 2741332"/>
                <a:gd name="connsiteY33" fmla="*/ 532604 h 2208610"/>
                <a:gd name="connsiteX34" fmla="*/ 2403655 w 2741332"/>
                <a:gd name="connsiteY34" fmla="*/ 596399 h 2208610"/>
                <a:gd name="connsiteX35" fmla="*/ 2403655 w 2741332"/>
                <a:gd name="connsiteY35" fmla="*/ 809050 h 2208610"/>
                <a:gd name="connsiteX36" fmla="*/ 2552511 w 2741332"/>
                <a:gd name="connsiteY36" fmla="*/ 936641 h 2208610"/>
                <a:gd name="connsiteX37" fmla="*/ 2722632 w 2741332"/>
                <a:gd name="connsiteY37" fmla="*/ 1213087 h 2208610"/>
                <a:gd name="connsiteX38" fmla="*/ 2722632 w 2741332"/>
                <a:gd name="connsiteY38" fmla="*/ 1744715 h 2208610"/>
                <a:gd name="connsiteX39" fmla="*/ 2595041 w 2741332"/>
                <a:gd name="connsiteY39" fmla="*/ 2063692 h 2208610"/>
                <a:gd name="connsiteX40" fmla="*/ 1999618 w 2741332"/>
                <a:gd name="connsiteY40" fmla="*/ 2191283 h 2208610"/>
                <a:gd name="connsiteX41" fmla="*/ 957627 w 2741332"/>
                <a:gd name="connsiteY41" fmla="*/ 2191283 h 22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2741332" h="2208610">
                  <a:moveTo>
                    <a:pt x="957627" y="2191283"/>
                  </a:moveTo>
                  <a:cubicBezTo>
                    <a:pt x="727255" y="2191283"/>
                    <a:pt x="734343" y="2230269"/>
                    <a:pt x="617385" y="2191283"/>
                  </a:cubicBezTo>
                  <a:cubicBezTo>
                    <a:pt x="500427" y="2152297"/>
                    <a:pt x="305496" y="2070780"/>
                    <a:pt x="255878" y="1957366"/>
                  </a:cubicBezTo>
                  <a:cubicBezTo>
                    <a:pt x="206259" y="1843952"/>
                    <a:pt x="323218" y="1645478"/>
                    <a:pt x="319674" y="1510799"/>
                  </a:cubicBezTo>
                  <a:cubicBezTo>
                    <a:pt x="316130" y="1376120"/>
                    <a:pt x="287776" y="1216631"/>
                    <a:pt x="234613" y="1149292"/>
                  </a:cubicBezTo>
                  <a:cubicBezTo>
                    <a:pt x="181450" y="1081953"/>
                    <a:pt x="11329" y="1117394"/>
                    <a:pt x="697" y="1106762"/>
                  </a:cubicBezTo>
                  <a:cubicBezTo>
                    <a:pt x="-9935" y="1096130"/>
                    <a:pt x="103479" y="1071320"/>
                    <a:pt x="170818" y="1085497"/>
                  </a:cubicBezTo>
                  <a:cubicBezTo>
                    <a:pt x="238157" y="1099674"/>
                    <a:pt x="348027" y="1142204"/>
                    <a:pt x="404734" y="1191822"/>
                  </a:cubicBezTo>
                  <a:cubicBezTo>
                    <a:pt x="461441" y="1241440"/>
                    <a:pt x="507516" y="1397385"/>
                    <a:pt x="511060" y="1383208"/>
                  </a:cubicBezTo>
                  <a:cubicBezTo>
                    <a:pt x="514604" y="1369031"/>
                    <a:pt x="429543" y="1205999"/>
                    <a:pt x="425999" y="1106762"/>
                  </a:cubicBezTo>
                  <a:cubicBezTo>
                    <a:pt x="422455" y="1007525"/>
                    <a:pt x="429544" y="876390"/>
                    <a:pt x="489795" y="787785"/>
                  </a:cubicBezTo>
                  <a:cubicBezTo>
                    <a:pt x="550046" y="699180"/>
                    <a:pt x="737887" y="670827"/>
                    <a:pt x="787506" y="575134"/>
                  </a:cubicBezTo>
                  <a:cubicBezTo>
                    <a:pt x="837125" y="479441"/>
                    <a:pt x="801683" y="277422"/>
                    <a:pt x="787506" y="213627"/>
                  </a:cubicBezTo>
                  <a:cubicBezTo>
                    <a:pt x="773329" y="149832"/>
                    <a:pt x="684725" y="192362"/>
                    <a:pt x="702446" y="192362"/>
                  </a:cubicBezTo>
                  <a:cubicBezTo>
                    <a:pt x="720167" y="192362"/>
                    <a:pt x="851302" y="160464"/>
                    <a:pt x="893832" y="213627"/>
                  </a:cubicBezTo>
                  <a:cubicBezTo>
                    <a:pt x="936362" y="266790"/>
                    <a:pt x="946995" y="429823"/>
                    <a:pt x="957627" y="511339"/>
                  </a:cubicBezTo>
                  <a:cubicBezTo>
                    <a:pt x="968259" y="592855"/>
                    <a:pt x="918641" y="706269"/>
                    <a:pt x="957627" y="702725"/>
                  </a:cubicBezTo>
                  <a:cubicBezTo>
                    <a:pt x="996613" y="699181"/>
                    <a:pt x="1145469" y="582222"/>
                    <a:pt x="1191543" y="490073"/>
                  </a:cubicBezTo>
                  <a:cubicBezTo>
                    <a:pt x="1237618" y="397924"/>
                    <a:pt x="1244706" y="231348"/>
                    <a:pt x="1234074" y="149832"/>
                  </a:cubicBezTo>
                  <a:cubicBezTo>
                    <a:pt x="1223442" y="68316"/>
                    <a:pt x="1102939" y="-9656"/>
                    <a:pt x="1127748" y="976"/>
                  </a:cubicBezTo>
                  <a:cubicBezTo>
                    <a:pt x="1152557" y="11608"/>
                    <a:pt x="1329767" y="139199"/>
                    <a:pt x="1382930" y="213627"/>
                  </a:cubicBezTo>
                  <a:cubicBezTo>
                    <a:pt x="1436093" y="288055"/>
                    <a:pt x="1436093" y="373115"/>
                    <a:pt x="1446725" y="447543"/>
                  </a:cubicBezTo>
                  <a:cubicBezTo>
                    <a:pt x="1457357" y="521971"/>
                    <a:pt x="1435415" y="608431"/>
                    <a:pt x="1446725" y="660194"/>
                  </a:cubicBezTo>
                  <a:cubicBezTo>
                    <a:pt x="1458035" y="711957"/>
                    <a:pt x="1499143" y="732817"/>
                    <a:pt x="1514584" y="758123"/>
                  </a:cubicBezTo>
                  <a:cubicBezTo>
                    <a:pt x="1530025" y="783429"/>
                    <a:pt x="1532034" y="810179"/>
                    <a:pt x="1539370" y="812030"/>
                  </a:cubicBezTo>
                  <a:cubicBezTo>
                    <a:pt x="1546706" y="813881"/>
                    <a:pt x="1538602" y="808711"/>
                    <a:pt x="1558603" y="769228"/>
                  </a:cubicBezTo>
                  <a:cubicBezTo>
                    <a:pt x="1578604" y="729745"/>
                    <a:pt x="1614227" y="650013"/>
                    <a:pt x="1659376" y="575134"/>
                  </a:cubicBezTo>
                  <a:cubicBezTo>
                    <a:pt x="1704525" y="500255"/>
                    <a:pt x="1786967" y="394380"/>
                    <a:pt x="1829497" y="319952"/>
                  </a:cubicBezTo>
                  <a:cubicBezTo>
                    <a:pt x="1872027" y="245524"/>
                    <a:pt x="1896836" y="125022"/>
                    <a:pt x="1914557" y="128566"/>
                  </a:cubicBezTo>
                  <a:cubicBezTo>
                    <a:pt x="1932278" y="132110"/>
                    <a:pt x="1939367" y="270334"/>
                    <a:pt x="1935823" y="341218"/>
                  </a:cubicBezTo>
                  <a:cubicBezTo>
                    <a:pt x="1932279" y="412102"/>
                    <a:pt x="1886204" y="486529"/>
                    <a:pt x="1893292" y="553869"/>
                  </a:cubicBezTo>
                  <a:cubicBezTo>
                    <a:pt x="1900380" y="621208"/>
                    <a:pt x="1918102" y="738167"/>
                    <a:pt x="1978353" y="745255"/>
                  </a:cubicBezTo>
                  <a:cubicBezTo>
                    <a:pt x="2038604" y="752343"/>
                    <a:pt x="2169738" y="631841"/>
                    <a:pt x="2254799" y="596399"/>
                  </a:cubicBezTo>
                  <a:cubicBezTo>
                    <a:pt x="2339860" y="560957"/>
                    <a:pt x="2463907" y="532604"/>
                    <a:pt x="2488716" y="532604"/>
                  </a:cubicBezTo>
                  <a:cubicBezTo>
                    <a:pt x="2513525" y="532604"/>
                    <a:pt x="2417832" y="550325"/>
                    <a:pt x="2403655" y="596399"/>
                  </a:cubicBezTo>
                  <a:cubicBezTo>
                    <a:pt x="2389478" y="642473"/>
                    <a:pt x="2378846" y="752343"/>
                    <a:pt x="2403655" y="809050"/>
                  </a:cubicBezTo>
                  <a:cubicBezTo>
                    <a:pt x="2428464" y="865757"/>
                    <a:pt x="2499348" y="869302"/>
                    <a:pt x="2552511" y="936641"/>
                  </a:cubicBezTo>
                  <a:cubicBezTo>
                    <a:pt x="2605674" y="1003980"/>
                    <a:pt x="2694279" y="1078408"/>
                    <a:pt x="2722632" y="1213087"/>
                  </a:cubicBezTo>
                  <a:cubicBezTo>
                    <a:pt x="2750985" y="1347766"/>
                    <a:pt x="2743897" y="1602948"/>
                    <a:pt x="2722632" y="1744715"/>
                  </a:cubicBezTo>
                  <a:cubicBezTo>
                    <a:pt x="2701367" y="1886482"/>
                    <a:pt x="2715543" y="1989264"/>
                    <a:pt x="2595041" y="2063692"/>
                  </a:cubicBezTo>
                  <a:cubicBezTo>
                    <a:pt x="2474539" y="2138120"/>
                    <a:pt x="2276064" y="2173562"/>
                    <a:pt x="1999618" y="2191283"/>
                  </a:cubicBezTo>
                  <a:cubicBezTo>
                    <a:pt x="1723172" y="2209004"/>
                    <a:pt x="1187999" y="2191283"/>
                    <a:pt x="957627" y="2191283"/>
                  </a:cubicBezTo>
                  <a:close/>
                </a:path>
              </a:pathLst>
            </a:custGeom>
            <a:ln w="38100"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Freeform 69"/>
            <p:cNvSpPr/>
            <p:nvPr/>
          </p:nvSpPr>
          <p:spPr>
            <a:xfrm>
              <a:off x="8713458" y="4494864"/>
              <a:ext cx="2052918" cy="1371600"/>
            </a:xfrm>
            <a:custGeom>
              <a:avLst/>
              <a:gdLst>
                <a:gd name="connsiteX0" fmla="*/ 0 w 1949824"/>
                <a:gd name="connsiteY0" fmla="*/ 1371600 h 1371600"/>
                <a:gd name="connsiteX1" fmla="*/ 268941 w 1949824"/>
                <a:gd name="connsiteY1" fmla="*/ 121024 h 1371600"/>
                <a:gd name="connsiteX2" fmla="*/ 1949824 w 1949824"/>
                <a:gd name="connsiteY2" fmla="*/ 0 h 1371600"/>
                <a:gd name="connsiteX3" fmla="*/ 1653988 w 1949824"/>
                <a:gd name="connsiteY3" fmla="*/ 1210235 h 1371600"/>
                <a:gd name="connsiteX4" fmla="*/ 0 w 1949824"/>
                <a:gd name="connsiteY4" fmla="*/ 1371600 h 137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49824" h="1371600">
                  <a:moveTo>
                    <a:pt x="0" y="1371600"/>
                  </a:moveTo>
                  <a:lnTo>
                    <a:pt x="268941" y="121024"/>
                  </a:lnTo>
                  <a:lnTo>
                    <a:pt x="1949824" y="0"/>
                  </a:lnTo>
                  <a:lnTo>
                    <a:pt x="1653988" y="1210235"/>
                  </a:lnTo>
                  <a:lnTo>
                    <a:pt x="0" y="1371600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 w="3810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Freeform 75"/>
            <p:cNvSpPr/>
            <p:nvPr/>
          </p:nvSpPr>
          <p:spPr>
            <a:xfrm rot="20914491">
              <a:off x="7213627" y="2579862"/>
              <a:ext cx="258888" cy="332055"/>
            </a:xfrm>
            <a:custGeom>
              <a:avLst/>
              <a:gdLst>
                <a:gd name="connsiteX0" fmla="*/ 155531 w 258888"/>
                <a:gd name="connsiteY0" fmla="*/ 4490 h 332055"/>
                <a:gd name="connsiteX1" fmla="*/ 258888 w 258888"/>
                <a:gd name="connsiteY1" fmla="*/ 221006 h 332055"/>
                <a:gd name="connsiteX2" fmla="*/ 249168 w 258888"/>
                <a:gd name="connsiteY2" fmla="*/ 303208 h 332055"/>
                <a:gd name="connsiteX3" fmla="*/ 149046 w 258888"/>
                <a:gd name="connsiteY3" fmla="*/ 296119 h 332055"/>
                <a:gd name="connsiteX4" fmla="*/ 50307 w 258888"/>
                <a:gd name="connsiteY4" fmla="*/ 317021 h 332055"/>
                <a:gd name="connsiteX5" fmla="*/ 20054 w 258888"/>
                <a:gd name="connsiteY5" fmla="*/ 332055 h 332055"/>
                <a:gd name="connsiteX6" fmla="*/ 10172 w 258888"/>
                <a:gd name="connsiteY6" fmla="*/ 307031 h 332055"/>
                <a:gd name="connsiteX7" fmla="*/ 0 w 258888"/>
                <a:gd name="connsiteY7" fmla="*/ 221006 h 332055"/>
                <a:gd name="connsiteX8" fmla="*/ 129444 w 258888"/>
                <a:gd name="connsiteY8" fmla="*/ 0 h 332055"/>
                <a:gd name="connsiteX9" fmla="*/ 155531 w 258888"/>
                <a:gd name="connsiteY9" fmla="*/ 4490 h 332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8888" h="332055">
                  <a:moveTo>
                    <a:pt x="155531" y="4490"/>
                  </a:moveTo>
                  <a:cubicBezTo>
                    <a:pt x="214517" y="25098"/>
                    <a:pt x="258888" y="114205"/>
                    <a:pt x="258888" y="221006"/>
                  </a:cubicBezTo>
                  <a:lnTo>
                    <a:pt x="249168" y="303208"/>
                  </a:lnTo>
                  <a:lnTo>
                    <a:pt x="149046" y="296119"/>
                  </a:lnTo>
                  <a:cubicBezTo>
                    <a:pt x="112995" y="298480"/>
                    <a:pt x="79505" y="305672"/>
                    <a:pt x="50307" y="317021"/>
                  </a:cubicBezTo>
                  <a:lnTo>
                    <a:pt x="20054" y="332055"/>
                  </a:lnTo>
                  <a:lnTo>
                    <a:pt x="10172" y="307031"/>
                  </a:lnTo>
                  <a:cubicBezTo>
                    <a:pt x="3622" y="280591"/>
                    <a:pt x="0" y="251520"/>
                    <a:pt x="0" y="221006"/>
                  </a:cubicBezTo>
                  <a:cubicBezTo>
                    <a:pt x="0" y="98948"/>
                    <a:pt x="57954" y="0"/>
                    <a:pt x="129444" y="0"/>
                  </a:cubicBezTo>
                  <a:cubicBezTo>
                    <a:pt x="138380" y="0"/>
                    <a:pt x="147105" y="1546"/>
                    <a:pt x="155531" y="4490"/>
                  </a:cubicBez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Freeform 77"/>
            <p:cNvSpPr/>
            <p:nvPr/>
          </p:nvSpPr>
          <p:spPr>
            <a:xfrm rot="20914491">
              <a:off x="7819688" y="2486787"/>
              <a:ext cx="258888" cy="295076"/>
            </a:xfrm>
            <a:custGeom>
              <a:avLst/>
              <a:gdLst>
                <a:gd name="connsiteX0" fmla="*/ 155531 w 258888"/>
                <a:gd name="connsiteY0" fmla="*/ 4490 h 295076"/>
                <a:gd name="connsiteX1" fmla="*/ 258888 w 258888"/>
                <a:gd name="connsiteY1" fmla="*/ 221006 h 295076"/>
                <a:gd name="connsiteX2" fmla="*/ 252281 w 258888"/>
                <a:gd name="connsiteY2" fmla="*/ 276875 h 295076"/>
                <a:gd name="connsiteX3" fmla="*/ 221230 w 258888"/>
                <a:gd name="connsiteY3" fmla="*/ 266441 h 295076"/>
                <a:gd name="connsiteX4" fmla="*/ 13556 w 258888"/>
                <a:gd name="connsiteY4" fmla="*/ 291404 h 295076"/>
                <a:gd name="connsiteX5" fmla="*/ 8759 w 258888"/>
                <a:gd name="connsiteY5" fmla="*/ 295076 h 295076"/>
                <a:gd name="connsiteX6" fmla="*/ 0 w 258888"/>
                <a:gd name="connsiteY6" fmla="*/ 221006 h 295076"/>
                <a:gd name="connsiteX7" fmla="*/ 129444 w 258888"/>
                <a:gd name="connsiteY7" fmla="*/ 0 h 295076"/>
                <a:gd name="connsiteX8" fmla="*/ 155531 w 258888"/>
                <a:gd name="connsiteY8" fmla="*/ 4490 h 295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8888" h="295076">
                  <a:moveTo>
                    <a:pt x="155531" y="4490"/>
                  </a:moveTo>
                  <a:cubicBezTo>
                    <a:pt x="214517" y="25098"/>
                    <a:pt x="258888" y="114205"/>
                    <a:pt x="258888" y="221006"/>
                  </a:cubicBezTo>
                  <a:lnTo>
                    <a:pt x="252281" y="276875"/>
                  </a:lnTo>
                  <a:lnTo>
                    <a:pt x="221230" y="266441"/>
                  </a:lnTo>
                  <a:cubicBezTo>
                    <a:pt x="140191" y="250064"/>
                    <a:pt x="63587" y="261133"/>
                    <a:pt x="13556" y="291404"/>
                  </a:cubicBezTo>
                  <a:lnTo>
                    <a:pt x="8759" y="295076"/>
                  </a:lnTo>
                  <a:lnTo>
                    <a:pt x="0" y="221006"/>
                  </a:lnTo>
                  <a:cubicBezTo>
                    <a:pt x="0" y="98948"/>
                    <a:pt x="57954" y="0"/>
                    <a:pt x="129444" y="0"/>
                  </a:cubicBezTo>
                  <a:cubicBezTo>
                    <a:pt x="138380" y="0"/>
                    <a:pt x="147105" y="1546"/>
                    <a:pt x="155531" y="4490"/>
                  </a:cubicBez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Freeform 67"/>
            <p:cNvSpPr/>
            <p:nvPr/>
          </p:nvSpPr>
          <p:spPr>
            <a:xfrm>
              <a:off x="7314532" y="3118644"/>
              <a:ext cx="357284" cy="256739"/>
            </a:xfrm>
            <a:custGeom>
              <a:avLst/>
              <a:gdLst>
                <a:gd name="connsiteX0" fmla="*/ 357284 w 357284"/>
                <a:gd name="connsiteY0" fmla="*/ 0 h 256739"/>
                <a:gd name="connsiteX1" fmla="*/ 73820 w 357284"/>
                <a:gd name="connsiteY1" fmla="*/ 54864 h 256739"/>
                <a:gd name="connsiteX2" fmla="*/ 668 w 357284"/>
                <a:gd name="connsiteY2" fmla="*/ 237744 h 256739"/>
                <a:gd name="connsiteX3" fmla="*/ 101252 w 357284"/>
                <a:gd name="connsiteY3" fmla="*/ 246888 h 256739"/>
                <a:gd name="connsiteX4" fmla="*/ 293276 w 357284"/>
                <a:gd name="connsiteY4" fmla="*/ 201168 h 256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7284" h="256739">
                  <a:moveTo>
                    <a:pt x="357284" y="0"/>
                  </a:moveTo>
                  <a:cubicBezTo>
                    <a:pt x="245270" y="7620"/>
                    <a:pt x="133256" y="15240"/>
                    <a:pt x="73820" y="54864"/>
                  </a:cubicBezTo>
                  <a:cubicBezTo>
                    <a:pt x="14384" y="94488"/>
                    <a:pt x="-3904" y="205740"/>
                    <a:pt x="668" y="237744"/>
                  </a:cubicBezTo>
                  <a:cubicBezTo>
                    <a:pt x="5240" y="269748"/>
                    <a:pt x="52484" y="252984"/>
                    <a:pt x="101252" y="246888"/>
                  </a:cubicBezTo>
                  <a:cubicBezTo>
                    <a:pt x="150020" y="240792"/>
                    <a:pt x="293276" y="201168"/>
                    <a:pt x="293276" y="201168"/>
                  </a:cubicBezTo>
                </a:path>
              </a:pathLst>
            </a:cu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3C651-AC7E-5943-AA33-41BCB6EAF4BA}" type="slidenum">
              <a:rPr lang="en-US" smtClean="0"/>
              <a:pPr/>
              <a:t>60</a:t>
            </a:fld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C9F9AD-2107-884E-9B4D-496936B7984A}" type="datetime1">
              <a:rPr lang="en-US" smtClean="0"/>
              <a:t>4/21/23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527CB16-7E5F-114B-855A-37A2701C5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Bugs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CAA6523-53AF-9944-8C63-E1FA22F06A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Caroline Lemieux --- Expanding the Reach of Fuzzing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18130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80EF3C24-BA0F-1C4A-A186-EC392DCF20E1}"/>
              </a:ext>
            </a:extLst>
          </p:cNvPr>
          <p:cNvGrpSpPr/>
          <p:nvPr/>
        </p:nvGrpSpPr>
        <p:grpSpPr>
          <a:xfrm>
            <a:off x="4297844" y="2053770"/>
            <a:ext cx="4037595" cy="3797363"/>
            <a:chOff x="6728781" y="2069101"/>
            <a:chExt cx="4037595" cy="3797363"/>
          </a:xfrm>
        </p:grpSpPr>
        <p:sp>
          <p:nvSpPr>
            <p:cNvPr id="54" name="Rectangle 53"/>
            <p:cNvSpPr/>
            <p:nvPr/>
          </p:nvSpPr>
          <p:spPr>
            <a:xfrm rot="20433457">
              <a:off x="7477163" y="3119345"/>
              <a:ext cx="212361" cy="637289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3810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/>
            <p:cNvSpPr/>
            <p:nvPr/>
          </p:nvSpPr>
          <p:spPr>
            <a:xfrm rot="21162058">
              <a:off x="6728781" y="2069101"/>
              <a:ext cx="1569663" cy="1488789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3810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Freeform 55"/>
            <p:cNvSpPr/>
            <p:nvPr/>
          </p:nvSpPr>
          <p:spPr>
            <a:xfrm>
              <a:off x="6839669" y="3572395"/>
              <a:ext cx="2149122" cy="2170428"/>
            </a:xfrm>
            <a:custGeom>
              <a:avLst/>
              <a:gdLst>
                <a:gd name="connsiteX0" fmla="*/ 1848576 w 2149122"/>
                <a:gd name="connsiteY0" fmla="*/ 272924 h 2170428"/>
                <a:gd name="connsiteX1" fmla="*/ 1705701 w 2149122"/>
                <a:gd name="connsiteY1" fmla="*/ 58611 h 2170428"/>
                <a:gd name="connsiteX2" fmla="*/ 1205639 w 2149122"/>
                <a:gd name="connsiteY2" fmla="*/ 1461 h 2170428"/>
                <a:gd name="connsiteX3" fmla="*/ 862739 w 2149122"/>
                <a:gd name="connsiteY3" fmla="*/ 101474 h 2170428"/>
                <a:gd name="connsiteX4" fmla="*/ 305526 w 2149122"/>
                <a:gd name="connsiteY4" fmla="*/ 415799 h 2170428"/>
                <a:gd name="connsiteX5" fmla="*/ 34064 w 2149122"/>
                <a:gd name="connsiteY5" fmla="*/ 558674 h 2170428"/>
                <a:gd name="connsiteX6" fmla="*/ 76926 w 2149122"/>
                <a:gd name="connsiteY6" fmla="*/ 815849 h 2170428"/>
                <a:gd name="connsiteX7" fmla="*/ 691289 w 2149122"/>
                <a:gd name="connsiteY7" fmla="*/ 2001711 h 2170428"/>
                <a:gd name="connsiteX8" fmla="*/ 1191351 w 2149122"/>
                <a:gd name="connsiteY8" fmla="*/ 2144586 h 2170428"/>
                <a:gd name="connsiteX9" fmla="*/ 2062889 w 2149122"/>
                <a:gd name="connsiteY9" fmla="*/ 1830261 h 2170428"/>
                <a:gd name="connsiteX10" fmla="*/ 2091464 w 2149122"/>
                <a:gd name="connsiteY10" fmla="*/ 1258761 h 2170428"/>
                <a:gd name="connsiteX11" fmla="*/ 1848576 w 2149122"/>
                <a:gd name="connsiteY11" fmla="*/ 272924 h 2170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49122" h="2170428">
                  <a:moveTo>
                    <a:pt x="1848576" y="272924"/>
                  </a:moveTo>
                  <a:cubicBezTo>
                    <a:pt x="1784282" y="72899"/>
                    <a:pt x="1812857" y="103855"/>
                    <a:pt x="1705701" y="58611"/>
                  </a:cubicBezTo>
                  <a:cubicBezTo>
                    <a:pt x="1598545" y="13367"/>
                    <a:pt x="1346133" y="-5683"/>
                    <a:pt x="1205639" y="1461"/>
                  </a:cubicBezTo>
                  <a:cubicBezTo>
                    <a:pt x="1065145" y="8605"/>
                    <a:pt x="1012758" y="32418"/>
                    <a:pt x="862739" y="101474"/>
                  </a:cubicBezTo>
                  <a:cubicBezTo>
                    <a:pt x="712720" y="170530"/>
                    <a:pt x="443639" y="339599"/>
                    <a:pt x="305526" y="415799"/>
                  </a:cubicBezTo>
                  <a:cubicBezTo>
                    <a:pt x="167413" y="491999"/>
                    <a:pt x="72164" y="491999"/>
                    <a:pt x="34064" y="558674"/>
                  </a:cubicBezTo>
                  <a:cubicBezTo>
                    <a:pt x="-4036" y="625349"/>
                    <a:pt x="-32611" y="575343"/>
                    <a:pt x="76926" y="815849"/>
                  </a:cubicBezTo>
                  <a:cubicBezTo>
                    <a:pt x="186463" y="1056355"/>
                    <a:pt x="505551" y="1780255"/>
                    <a:pt x="691289" y="2001711"/>
                  </a:cubicBezTo>
                  <a:cubicBezTo>
                    <a:pt x="877026" y="2223167"/>
                    <a:pt x="962751" y="2173161"/>
                    <a:pt x="1191351" y="2144586"/>
                  </a:cubicBezTo>
                  <a:cubicBezTo>
                    <a:pt x="1419951" y="2116011"/>
                    <a:pt x="1912870" y="1977898"/>
                    <a:pt x="2062889" y="1830261"/>
                  </a:cubicBezTo>
                  <a:cubicBezTo>
                    <a:pt x="2212908" y="1682624"/>
                    <a:pt x="2129564" y="1520698"/>
                    <a:pt x="2091464" y="1258761"/>
                  </a:cubicBezTo>
                  <a:cubicBezTo>
                    <a:pt x="2053364" y="996824"/>
                    <a:pt x="1912870" y="472949"/>
                    <a:pt x="1848576" y="272924"/>
                  </a:cubicBezTo>
                  <a:close/>
                </a:path>
              </a:pathLst>
            </a:custGeom>
            <a:solidFill>
              <a:schemeClr val="accent5">
                <a:lumMod val="40000"/>
                <a:lumOff val="60000"/>
              </a:schemeClr>
            </a:solidFill>
            <a:ln w="3810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Freeform 59"/>
            <p:cNvSpPr/>
            <p:nvPr/>
          </p:nvSpPr>
          <p:spPr>
            <a:xfrm>
              <a:off x="6963534" y="3871994"/>
              <a:ext cx="525434" cy="1670175"/>
            </a:xfrm>
            <a:custGeom>
              <a:avLst/>
              <a:gdLst>
                <a:gd name="connsiteX0" fmla="*/ 296584 w 525434"/>
                <a:gd name="connsiteY0" fmla="*/ 69860 h 1670175"/>
                <a:gd name="connsiteX1" fmla="*/ 67984 w 525434"/>
                <a:gd name="connsiteY1" fmla="*/ 1041410 h 1670175"/>
                <a:gd name="connsiteX2" fmla="*/ 10834 w 525434"/>
                <a:gd name="connsiteY2" fmla="*/ 1427173 h 1670175"/>
                <a:gd name="connsiteX3" fmla="*/ 253721 w 525434"/>
                <a:gd name="connsiteY3" fmla="*/ 1670060 h 1670175"/>
                <a:gd name="connsiteX4" fmla="*/ 468034 w 525434"/>
                <a:gd name="connsiteY4" fmla="*/ 1398598 h 1670175"/>
                <a:gd name="connsiteX5" fmla="*/ 525184 w 525434"/>
                <a:gd name="connsiteY5" fmla="*/ 784235 h 1670175"/>
                <a:gd name="connsiteX6" fmla="*/ 453746 w 525434"/>
                <a:gd name="connsiteY6" fmla="*/ 155585 h 1670175"/>
                <a:gd name="connsiteX7" fmla="*/ 296584 w 525434"/>
                <a:gd name="connsiteY7" fmla="*/ 69860 h 1670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5434" h="1670175">
                  <a:moveTo>
                    <a:pt x="296584" y="69860"/>
                  </a:moveTo>
                  <a:cubicBezTo>
                    <a:pt x="232290" y="217497"/>
                    <a:pt x="115609" y="815191"/>
                    <a:pt x="67984" y="1041410"/>
                  </a:cubicBezTo>
                  <a:cubicBezTo>
                    <a:pt x="20359" y="1267629"/>
                    <a:pt x="-20122" y="1322398"/>
                    <a:pt x="10834" y="1427173"/>
                  </a:cubicBezTo>
                  <a:cubicBezTo>
                    <a:pt x="41790" y="1531948"/>
                    <a:pt x="177521" y="1674822"/>
                    <a:pt x="253721" y="1670060"/>
                  </a:cubicBezTo>
                  <a:cubicBezTo>
                    <a:pt x="329921" y="1665298"/>
                    <a:pt x="422790" y="1546235"/>
                    <a:pt x="468034" y="1398598"/>
                  </a:cubicBezTo>
                  <a:cubicBezTo>
                    <a:pt x="513278" y="1250961"/>
                    <a:pt x="527565" y="991404"/>
                    <a:pt x="525184" y="784235"/>
                  </a:cubicBezTo>
                  <a:cubicBezTo>
                    <a:pt x="522803" y="577066"/>
                    <a:pt x="484702" y="274647"/>
                    <a:pt x="453746" y="155585"/>
                  </a:cubicBezTo>
                  <a:cubicBezTo>
                    <a:pt x="422790" y="36523"/>
                    <a:pt x="360878" y="-77777"/>
                    <a:pt x="296584" y="69860"/>
                  </a:cubicBezTo>
                  <a:close/>
                </a:path>
              </a:pathLst>
            </a:custGeom>
            <a:solidFill>
              <a:schemeClr val="accent5">
                <a:lumMod val="40000"/>
                <a:lumOff val="60000"/>
              </a:schemeClr>
            </a:solidFill>
            <a:ln w="3810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Freeform 60"/>
            <p:cNvSpPr/>
            <p:nvPr/>
          </p:nvSpPr>
          <p:spPr>
            <a:xfrm rot="196782">
              <a:off x="8517407" y="3757182"/>
              <a:ext cx="703890" cy="1305472"/>
            </a:xfrm>
            <a:custGeom>
              <a:avLst/>
              <a:gdLst>
                <a:gd name="connsiteX0" fmla="*/ 153524 w 703890"/>
                <a:gd name="connsiteY0" fmla="*/ 112721 h 1305472"/>
                <a:gd name="connsiteX1" fmla="*/ 596436 w 703890"/>
                <a:gd name="connsiteY1" fmla="*/ 827096 h 1305472"/>
                <a:gd name="connsiteX2" fmla="*/ 696449 w 703890"/>
                <a:gd name="connsiteY2" fmla="*/ 1212859 h 1305472"/>
                <a:gd name="connsiteX3" fmla="*/ 453561 w 703890"/>
                <a:gd name="connsiteY3" fmla="*/ 1298584 h 1305472"/>
                <a:gd name="connsiteX4" fmla="*/ 267824 w 703890"/>
                <a:gd name="connsiteY4" fmla="*/ 1084271 h 1305472"/>
                <a:gd name="connsiteX5" fmla="*/ 39224 w 703890"/>
                <a:gd name="connsiteY5" fmla="*/ 255596 h 1305472"/>
                <a:gd name="connsiteX6" fmla="*/ 10649 w 703890"/>
                <a:gd name="connsiteY6" fmla="*/ 12709 h 1305472"/>
                <a:gd name="connsiteX7" fmla="*/ 153524 w 703890"/>
                <a:gd name="connsiteY7" fmla="*/ 112721 h 1305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03890" h="1305472">
                  <a:moveTo>
                    <a:pt x="153524" y="112721"/>
                  </a:moveTo>
                  <a:cubicBezTo>
                    <a:pt x="251155" y="248452"/>
                    <a:pt x="505949" y="643740"/>
                    <a:pt x="596436" y="827096"/>
                  </a:cubicBezTo>
                  <a:cubicBezTo>
                    <a:pt x="686923" y="1010452"/>
                    <a:pt x="720261" y="1134278"/>
                    <a:pt x="696449" y="1212859"/>
                  </a:cubicBezTo>
                  <a:cubicBezTo>
                    <a:pt x="672637" y="1291440"/>
                    <a:pt x="524998" y="1320015"/>
                    <a:pt x="453561" y="1298584"/>
                  </a:cubicBezTo>
                  <a:cubicBezTo>
                    <a:pt x="382124" y="1277153"/>
                    <a:pt x="336880" y="1258102"/>
                    <a:pt x="267824" y="1084271"/>
                  </a:cubicBezTo>
                  <a:cubicBezTo>
                    <a:pt x="198768" y="910440"/>
                    <a:pt x="82086" y="434190"/>
                    <a:pt x="39224" y="255596"/>
                  </a:cubicBezTo>
                  <a:cubicBezTo>
                    <a:pt x="-3638" y="77002"/>
                    <a:pt x="-8401" y="31759"/>
                    <a:pt x="10649" y="12709"/>
                  </a:cubicBezTo>
                  <a:cubicBezTo>
                    <a:pt x="29699" y="-6341"/>
                    <a:pt x="55893" y="-23010"/>
                    <a:pt x="153524" y="112721"/>
                  </a:cubicBezTo>
                  <a:close/>
                </a:path>
              </a:pathLst>
            </a:custGeom>
            <a:solidFill>
              <a:schemeClr val="accent5">
                <a:lumMod val="40000"/>
                <a:lumOff val="60000"/>
              </a:schemeClr>
            </a:solidFill>
            <a:ln w="3810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 61"/>
            <p:cNvSpPr/>
            <p:nvPr/>
          </p:nvSpPr>
          <p:spPr>
            <a:xfrm rot="20764656">
              <a:off x="7133169" y="3607905"/>
              <a:ext cx="587687" cy="591669"/>
            </a:xfrm>
            <a:custGeom>
              <a:avLst/>
              <a:gdLst>
                <a:gd name="connsiteX0" fmla="*/ 40759 w 586942"/>
                <a:gd name="connsiteY0" fmla="*/ 414338 h 660829"/>
                <a:gd name="connsiteX1" fmla="*/ 12184 w 586942"/>
                <a:gd name="connsiteY1" fmla="*/ 171450 h 660829"/>
                <a:gd name="connsiteX2" fmla="*/ 183634 w 586942"/>
                <a:gd name="connsiteY2" fmla="*/ 0 h 660829"/>
                <a:gd name="connsiteX3" fmla="*/ 497959 w 586942"/>
                <a:gd name="connsiteY3" fmla="*/ 171450 h 660829"/>
                <a:gd name="connsiteX4" fmla="*/ 583684 w 586942"/>
                <a:gd name="connsiteY4" fmla="*/ 385763 h 660829"/>
                <a:gd name="connsiteX5" fmla="*/ 555109 w 586942"/>
                <a:gd name="connsiteY5" fmla="*/ 657225 h 660829"/>
                <a:gd name="connsiteX6" fmla="*/ 426521 w 586942"/>
                <a:gd name="connsiteY6" fmla="*/ 528638 h 660829"/>
                <a:gd name="connsiteX7" fmla="*/ 340796 w 586942"/>
                <a:gd name="connsiteY7" fmla="*/ 342900 h 660829"/>
                <a:gd name="connsiteX8" fmla="*/ 255071 w 586942"/>
                <a:gd name="connsiteY8" fmla="*/ 457200 h 660829"/>
                <a:gd name="connsiteX9" fmla="*/ 40759 w 586942"/>
                <a:gd name="connsiteY9" fmla="*/ 414338 h 660829"/>
                <a:gd name="connsiteX0" fmla="*/ 40759 w 587687"/>
                <a:gd name="connsiteY0" fmla="*/ 414338 h 591669"/>
                <a:gd name="connsiteX1" fmla="*/ 12184 w 587687"/>
                <a:gd name="connsiteY1" fmla="*/ 171450 h 591669"/>
                <a:gd name="connsiteX2" fmla="*/ 183634 w 587687"/>
                <a:gd name="connsiteY2" fmla="*/ 0 h 591669"/>
                <a:gd name="connsiteX3" fmla="*/ 497959 w 587687"/>
                <a:gd name="connsiteY3" fmla="*/ 171450 h 591669"/>
                <a:gd name="connsiteX4" fmla="*/ 583684 w 587687"/>
                <a:gd name="connsiteY4" fmla="*/ 385763 h 591669"/>
                <a:gd name="connsiteX5" fmla="*/ 558429 w 587687"/>
                <a:gd name="connsiteY5" fmla="*/ 584449 h 591669"/>
                <a:gd name="connsiteX6" fmla="*/ 426521 w 587687"/>
                <a:gd name="connsiteY6" fmla="*/ 528638 h 591669"/>
                <a:gd name="connsiteX7" fmla="*/ 340796 w 587687"/>
                <a:gd name="connsiteY7" fmla="*/ 342900 h 591669"/>
                <a:gd name="connsiteX8" fmla="*/ 255071 w 587687"/>
                <a:gd name="connsiteY8" fmla="*/ 457200 h 591669"/>
                <a:gd name="connsiteX9" fmla="*/ 40759 w 587687"/>
                <a:gd name="connsiteY9" fmla="*/ 414338 h 591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87687" h="591669">
                  <a:moveTo>
                    <a:pt x="40759" y="414338"/>
                  </a:moveTo>
                  <a:cubicBezTo>
                    <a:pt x="278" y="366713"/>
                    <a:pt x="-11628" y="240506"/>
                    <a:pt x="12184" y="171450"/>
                  </a:cubicBezTo>
                  <a:cubicBezTo>
                    <a:pt x="35996" y="102394"/>
                    <a:pt x="102672" y="0"/>
                    <a:pt x="183634" y="0"/>
                  </a:cubicBezTo>
                  <a:cubicBezTo>
                    <a:pt x="264596" y="0"/>
                    <a:pt x="431284" y="107156"/>
                    <a:pt x="497959" y="171450"/>
                  </a:cubicBezTo>
                  <a:cubicBezTo>
                    <a:pt x="564634" y="235744"/>
                    <a:pt x="573606" y="316930"/>
                    <a:pt x="583684" y="385763"/>
                  </a:cubicBezTo>
                  <a:cubicBezTo>
                    <a:pt x="593762" y="454596"/>
                    <a:pt x="584623" y="560637"/>
                    <a:pt x="558429" y="584449"/>
                  </a:cubicBezTo>
                  <a:cubicBezTo>
                    <a:pt x="532235" y="608261"/>
                    <a:pt x="462793" y="568896"/>
                    <a:pt x="426521" y="528638"/>
                  </a:cubicBezTo>
                  <a:cubicBezTo>
                    <a:pt x="390249" y="488380"/>
                    <a:pt x="369371" y="354806"/>
                    <a:pt x="340796" y="342900"/>
                  </a:cubicBezTo>
                  <a:cubicBezTo>
                    <a:pt x="312221" y="330994"/>
                    <a:pt x="297933" y="445294"/>
                    <a:pt x="255071" y="457200"/>
                  </a:cubicBezTo>
                  <a:cubicBezTo>
                    <a:pt x="212209" y="469106"/>
                    <a:pt x="81240" y="461963"/>
                    <a:pt x="40759" y="414338"/>
                  </a:cubicBezTo>
                  <a:close/>
                </a:path>
              </a:pathLst>
            </a:custGeom>
            <a:solidFill>
              <a:schemeClr val="accent5">
                <a:lumMod val="40000"/>
                <a:lumOff val="60000"/>
              </a:schemeClr>
            </a:solidFill>
            <a:ln w="3810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Freeform 62"/>
            <p:cNvSpPr/>
            <p:nvPr/>
          </p:nvSpPr>
          <p:spPr>
            <a:xfrm>
              <a:off x="8272067" y="3514860"/>
              <a:ext cx="507283" cy="469893"/>
            </a:xfrm>
            <a:custGeom>
              <a:avLst/>
              <a:gdLst>
                <a:gd name="connsiteX0" fmla="*/ 501903 w 507283"/>
                <a:gd name="connsiteY0" fmla="*/ 430471 h 469893"/>
                <a:gd name="connsiteX1" fmla="*/ 473328 w 507283"/>
                <a:gd name="connsiteY1" fmla="*/ 116146 h 469893"/>
                <a:gd name="connsiteX2" fmla="*/ 301878 w 507283"/>
                <a:gd name="connsiteY2" fmla="*/ 1846 h 469893"/>
                <a:gd name="connsiteX3" fmla="*/ 73278 w 507283"/>
                <a:gd name="connsiteY3" fmla="*/ 58996 h 469893"/>
                <a:gd name="connsiteX4" fmla="*/ 16128 w 507283"/>
                <a:gd name="connsiteY4" fmla="*/ 230446 h 469893"/>
                <a:gd name="connsiteX5" fmla="*/ 16128 w 507283"/>
                <a:gd name="connsiteY5" fmla="*/ 373321 h 469893"/>
                <a:gd name="connsiteX6" fmla="*/ 201866 w 507283"/>
                <a:gd name="connsiteY6" fmla="*/ 430471 h 469893"/>
                <a:gd name="connsiteX7" fmla="*/ 287591 w 507283"/>
                <a:gd name="connsiteY7" fmla="*/ 373321 h 469893"/>
                <a:gd name="connsiteX8" fmla="*/ 401891 w 507283"/>
                <a:gd name="connsiteY8" fmla="*/ 459046 h 469893"/>
                <a:gd name="connsiteX9" fmla="*/ 501903 w 507283"/>
                <a:gd name="connsiteY9" fmla="*/ 430471 h 469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7283" h="469893">
                  <a:moveTo>
                    <a:pt x="501903" y="430471"/>
                  </a:moveTo>
                  <a:cubicBezTo>
                    <a:pt x="513809" y="373321"/>
                    <a:pt x="506665" y="187583"/>
                    <a:pt x="473328" y="116146"/>
                  </a:cubicBezTo>
                  <a:cubicBezTo>
                    <a:pt x="439991" y="44709"/>
                    <a:pt x="368553" y="11371"/>
                    <a:pt x="301878" y="1846"/>
                  </a:cubicBezTo>
                  <a:cubicBezTo>
                    <a:pt x="235203" y="-7679"/>
                    <a:pt x="120903" y="20896"/>
                    <a:pt x="73278" y="58996"/>
                  </a:cubicBezTo>
                  <a:cubicBezTo>
                    <a:pt x="25653" y="97096"/>
                    <a:pt x="25653" y="178059"/>
                    <a:pt x="16128" y="230446"/>
                  </a:cubicBezTo>
                  <a:cubicBezTo>
                    <a:pt x="6603" y="282833"/>
                    <a:pt x="-14828" y="339984"/>
                    <a:pt x="16128" y="373321"/>
                  </a:cubicBezTo>
                  <a:cubicBezTo>
                    <a:pt x="47084" y="406658"/>
                    <a:pt x="156622" y="430471"/>
                    <a:pt x="201866" y="430471"/>
                  </a:cubicBezTo>
                  <a:cubicBezTo>
                    <a:pt x="247110" y="430471"/>
                    <a:pt x="254254" y="368559"/>
                    <a:pt x="287591" y="373321"/>
                  </a:cubicBezTo>
                  <a:cubicBezTo>
                    <a:pt x="320928" y="378083"/>
                    <a:pt x="363791" y="449521"/>
                    <a:pt x="401891" y="459046"/>
                  </a:cubicBezTo>
                  <a:cubicBezTo>
                    <a:pt x="439991" y="468571"/>
                    <a:pt x="489997" y="487621"/>
                    <a:pt x="501903" y="430471"/>
                  </a:cubicBezTo>
                  <a:close/>
                </a:path>
              </a:pathLst>
            </a:custGeom>
            <a:solidFill>
              <a:schemeClr val="accent5">
                <a:lumMod val="40000"/>
                <a:lumOff val="60000"/>
              </a:schemeClr>
            </a:solidFill>
            <a:ln w="3810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Freeform 68"/>
            <p:cNvSpPr/>
            <p:nvPr/>
          </p:nvSpPr>
          <p:spPr>
            <a:xfrm>
              <a:off x="8135235" y="5449605"/>
              <a:ext cx="2245658" cy="416859"/>
            </a:xfrm>
            <a:custGeom>
              <a:avLst/>
              <a:gdLst>
                <a:gd name="connsiteX0" fmla="*/ 0 w 2245658"/>
                <a:gd name="connsiteY0" fmla="*/ 121024 h 416859"/>
                <a:gd name="connsiteX1" fmla="*/ 1586753 w 2245658"/>
                <a:gd name="connsiteY1" fmla="*/ 0 h 416859"/>
                <a:gd name="connsiteX2" fmla="*/ 2245658 w 2245658"/>
                <a:gd name="connsiteY2" fmla="*/ 242047 h 416859"/>
                <a:gd name="connsiteX3" fmla="*/ 591670 w 2245658"/>
                <a:gd name="connsiteY3" fmla="*/ 416859 h 416859"/>
                <a:gd name="connsiteX4" fmla="*/ 0 w 2245658"/>
                <a:gd name="connsiteY4" fmla="*/ 121024 h 41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45658" h="416859">
                  <a:moveTo>
                    <a:pt x="0" y="121024"/>
                  </a:moveTo>
                  <a:lnTo>
                    <a:pt x="1586753" y="0"/>
                  </a:lnTo>
                  <a:lnTo>
                    <a:pt x="2245658" y="242047"/>
                  </a:lnTo>
                  <a:lnTo>
                    <a:pt x="591670" y="416859"/>
                  </a:lnTo>
                  <a:lnTo>
                    <a:pt x="0" y="121024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 w="3810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Freeform 63"/>
            <p:cNvSpPr/>
            <p:nvPr/>
          </p:nvSpPr>
          <p:spPr>
            <a:xfrm>
              <a:off x="8037517" y="3491509"/>
              <a:ext cx="2566315" cy="2208610"/>
            </a:xfrm>
            <a:custGeom>
              <a:avLst/>
              <a:gdLst>
                <a:gd name="connsiteX0" fmla="*/ 957627 w 2741332"/>
                <a:gd name="connsiteY0" fmla="*/ 2191283 h 2208610"/>
                <a:gd name="connsiteX1" fmla="*/ 617385 w 2741332"/>
                <a:gd name="connsiteY1" fmla="*/ 2191283 h 2208610"/>
                <a:gd name="connsiteX2" fmla="*/ 255878 w 2741332"/>
                <a:gd name="connsiteY2" fmla="*/ 1957366 h 2208610"/>
                <a:gd name="connsiteX3" fmla="*/ 319674 w 2741332"/>
                <a:gd name="connsiteY3" fmla="*/ 1510799 h 2208610"/>
                <a:gd name="connsiteX4" fmla="*/ 234613 w 2741332"/>
                <a:gd name="connsiteY4" fmla="*/ 1149292 h 2208610"/>
                <a:gd name="connsiteX5" fmla="*/ 697 w 2741332"/>
                <a:gd name="connsiteY5" fmla="*/ 1106762 h 2208610"/>
                <a:gd name="connsiteX6" fmla="*/ 170818 w 2741332"/>
                <a:gd name="connsiteY6" fmla="*/ 1085497 h 2208610"/>
                <a:gd name="connsiteX7" fmla="*/ 404734 w 2741332"/>
                <a:gd name="connsiteY7" fmla="*/ 1191822 h 2208610"/>
                <a:gd name="connsiteX8" fmla="*/ 511060 w 2741332"/>
                <a:gd name="connsiteY8" fmla="*/ 1383208 h 2208610"/>
                <a:gd name="connsiteX9" fmla="*/ 425999 w 2741332"/>
                <a:gd name="connsiteY9" fmla="*/ 1106762 h 2208610"/>
                <a:gd name="connsiteX10" fmla="*/ 489795 w 2741332"/>
                <a:gd name="connsiteY10" fmla="*/ 787785 h 2208610"/>
                <a:gd name="connsiteX11" fmla="*/ 787506 w 2741332"/>
                <a:gd name="connsiteY11" fmla="*/ 575134 h 2208610"/>
                <a:gd name="connsiteX12" fmla="*/ 787506 w 2741332"/>
                <a:gd name="connsiteY12" fmla="*/ 213627 h 2208610"/>
                <a:gd name="connsiteX13" fmla="*/ 702446 w 2741332"/>
                <a:gd name="connsiteY13" fmla="*/ 192362 h 2208610"/>
                <a:gd name="connsiteX14" fmla="*/ 893832 w 2741332"/>
                <a:gd name="connsiteY14" fmla="*/ 213627 h 2208610"/>
                <a:gd name="connsiteX15" fmla="*/ 957627 w 2741332"/>
                <a:gd name="connsiteY15" fmla="*/ 511339 h 2208610"/>
                <a:gd name="connsiteX16" fmla="*/ 957627 w 2741332"/>
                <a:gd name="connsiteY16" fmla="*/ 702725 h 2208610"/>
                <a:gd name="connsiteX17" fmla="*/ 1191543 w 2741332"/>
                <a:gd name="connsiteY17" fmla="*/ 490073 h 2208610"/>
                <a:gd name="connsiteX18" fmla="*/ 1234074 w 2741332"/>
                <a:gd name="connsiteY18" fmla="*/ 149832 h 2208610"/>
                <a:gd name="connsiteX19" fmla="*/ 1127748 w 2741332"/>
                <a:gd name="connsiteY19" fmla="*/ 976 h 2208610"/>
                <a:gd name="connsiteX20" fmla="*/ 1382930 w 2741332"/>
                <a:gd name="connsiteY20" fmla="*/ 213627 h 2208610"/>
                <a:gd name="connsiteX21" fmla="*/ 1446725 w 2741332"/>
                <a:gd name="connsiteY21" fmla="*/ 447543 h 2208610"/>
                <a:gd name="connsiteX22" fmla="*/ 1446725 w 2741332"/>
                <a:gd name="connsiteY22" fmla="*/ 660194 h 2208610"/>
                <a:gd name="connsiteX23" fmla="*/ 1467990 w 2741332"/>
                <a:gd name="connsiteY23" fmla="*/ 915376 h 2208610"/>
                <a:gd name="connsiteX24" fmla="*/ 1574316 w 2741332"/>
                <a:gd name="connsiteY24" fmla="*/ 1021701 h 2208610"/>
                <a:gd name="connsiteX25" fmla="*/ 1616846 w 2741332"/>
                <a:gd name="connsiteY25" fmla="*/ 1042966 h 2208610"/>
                <a:gd name="connsiteX26" fmla="*/ 1659376 w 2741332"/>
                <a:gd name="connsiteY26" fmla="*/ 575134 h 2208610"/>
                <a:gd name="connsiteX27" fmla="*/ 1829497 w 2741332"/>
                <a:gd name="connsiteY27" fmla="*/ 319952 h 2208610"/>
                <a:gd name="connsiteX28" fmla="*/ 1914557 w 2741332"/>
                <a:gd name="connsiteY28" fmla="*/ 128566 h 2208610"/>
                <a:gd name="connsiteX29" fmla="*/ 1935823 w 2741332"/>
                <a:gd name="connsiteY29" fmla="*/ 341218 h 2208610"/>
                <a:gd name="connsiteX30" fmla="*/ 1893292 w 2741332"/>
                <a:gd name="connsiteY30" fmla="*/ 553869 h 2208610"/>
                <a:gd name="connsiteX31" fmla="*/ 1978353 w 2741332"/>
                <a:gd name="connsiteY31" fmla="*/ 745255 h 2208610"/>
                <a:gd name="connsiteX32" fmla="*/ 2254799 w 2741332"/>
                <a:gd name="connsiteY32" fmla="*/ 596399 h 2208610"/>
                <a:gd name="connsiteX33" fmla="*/ 2488716 w 2741332"/>
                <a:gd name="connsiteY33" fmla="*/ 532604 h 2208610"/>
                <a:gd name="connsiteX34" fmla="*/ 2403655 w 2741332"/>
                <a:gd name="connsiteY34" fmla="*/ 596399 h 2208610"/>
                <a:gd name="connsiteX35" fmla="*/ 2403655 w 2741332"/>
                <a:gd name="connsiteY35" fmla="*/ 809050 h 2208610"/>
                <a:gd name="connsiteX36" fmla="*/ 2552511 w 2741332"/>
                <a:gd name="connsiteY36" fmla="*/ 936641 h 2208610"/>
                <a:gd name="connsiteX37" fmla="*/ 2722632 w 2741332"/>
                <a:gd name="connsiteY37" fmla="*/ 1213087 h 2208610"/>
                <a:gd name="connsiteX38" fmla="*/ 2722632 w 2741332"/>
                <a:gd name="connsiteY38" fmla="*/ 1744715 h 2208610"/>
                <a:gd name="connsiteX39" fmla="*/ 2595041 w 2741332"/>
                <a:gd name="connsiteY39" fmla="*/ 2063692 h 2208610"/>
                <a:gd name="connsiteX40" fmla="*/ 1999618 w 2741332"/>
                <a:gd name="connsiteY40" fmla="*/ 2191283 h 2208610"/>
                <a:gd name="connsiteX41" fmla="*/ 957627 w 2741332"/>
                <a:gd name="connsiteY41" fmla="*/ 2191283 h 2208610"/>
                <a:gd name="connsiteX0" fmla="*/ 957627 w 2741332"/>
                <a:gd name="connsiteY0" fmla="*/ 2191283 h 2208610"/>
                <a:gd name="connsiteX1" fmla="*/ 617385 w 2741332"/>
                <a:gd name="connsiteY1" fmla="*/ 2191283 h 2208610"/>
                <a:gd name="connsiteX2" fmla="*/ 255878 w 2741332"/>
                <a:gd name="connsiteY2" fmla="*/ 1957366 h 2208610"/>
                <a:gd name="connsiteX3" fmla="*/ 319674 w 2741332"/>
                <a:gd name="connsiteY3" fmla="*/ 1510799 h 2208610"/>
                <a:gd name="connsiteX4" fmla="*/ 234613 w 2741332"/>
                <a:gd name="connsiteY4" fmla="*/ 1149292 h 2208610"/>
                <a:gd name="connsiteX5" fmla="*/ 697 w 2741332"/>
                <a:gd name="connsiteY5" fmla="*/ 1106762 h 2208610"/>
                <a:gd name="connsiteX6" fmla="*/ 170818 w 2741332"/>
                <a:gd name="connsiteY6" fmla="*/ 1085497 h 2208610"/>
                <a:gd name="connsiteX7" fmla="*/ 404734 w 2741332"/>
                <a:gd name="connsiteY7" fmla="*/ 1191822 h 2208610"/>
                <a:gd name="connsiteX8" fmla="*/ 511060 w 2741332"/>
                <a:gd name="connsiteY8" fmla="*/ 1383208 h 2208610"/>
                <a:gd name="connsiteX9" fmla="*/ 425999 w 2741332"/>
                <a:gd name="connsiteY9" fmla="*/ 1106762 h 2208610"/>
                <a:gd name="connsiteX10" fmla="*/ 489795 w 2741332"/>
                <a:gd name="connsiteY10" fmla="*/ 787785 h 2208610"/>
                <a:gd name="connsiteX11" fmla="*/ 787506 w 2741332"/>
                <a:gd name="connsiteY11" fmla="*/ 575134 h 2208610"/>
                <a:gd name="connsiteX12" fmla="*/ 787506 w 2741332"/>
                <a:gd name="connsiteY12" fmla="*/ 213627 h 2208610"/>
                <a:gd name="connsiteX13" fmla="*/ 702446 w 2741332"/>
                <a:gd name="connsiteY13" fmla="*/ 192362 h 2208610"/>
                <a:gd name="connsiteX14" fmla="*/ 893832 w 2741332"/>
                <a:gd name="connsiteY14" fmla="*/ 213627 h 2208610"/>
                <a:gd name="connsiteX15" fmla="*/ 957627 w 2741332"/>
                <a:gd name="connsiteY15" fmla="*/ 511339 h 2208610"/>
                <a:gd name="connsiteX16" fmla="*/ 957627 w 2741332"/>
                <a:gd name="connsiteY16" fmla="*/ 702725 h 2208610"/>
                <a:gd name="connsiteX17" fmla="*/ 1191543 w 2741332"/>
                <a:gd name="connsiteY17" fmla="*/ 490073 h 2208610"/>
                <a:gd name="connsiteX18" fmla="*/ 1234074 w 2741332"/>
                <a:gd name="connsiteY18" fmla="*/ 149832 h 2208610"/>
                <a:gd name="connsiteX19" fmla="*/ 1127748 w 2741332"/>
                <a:gd name="connsiteY19" fmla="*/ 976 h 2208610"/>
                <a:gd name="connsiteX20" fmla="*/ 1382930 w 2741332"/>
                <a:gd name="connsiteY20" fmla="*/ 213627 h 2208610"/>
                <a:gd name="connsiteX21" fmla="*/ 1446725 w 2741332"/>
                <a:gd name="connsiteY21" fmla="*/ 447543 h 2208610"/>
                <a:gd name="connsiteX22" fmla="*/ 1446725 w 2741332"/>
                <a:gd name="connsiteY22" fmla="*/ 660194 h 2208610"/>
                <a:gd name="connsiteX23" fmla="*/ 1520408 w 2741332"/>
                <a:gd name="connsiteY23" fmla="*/ 892079 h 2208610"/>
                <a:gd name="connsiteX24" fmla="*/ 1574316 w 2741332"/>
                <a:gd name="connsiteY24" fmla="*/ 1021701 h 2208610"/>
                <a:gd name="connsiteX25" fmla="*/ 1616846 w 2741332"/>
                <a:gd name="connsiteY25" fmla="*/ 1042966 h 2208610"/>
                <a:gd name="connsiteX26" fmla="*/ 1659376 w 2741332"/>
                <a:gd name="connsiteY26" fmla="*/ 575134 h 2208610"/>
                <a:gd name="connsiteX27" fmla="*/ 1829497 w 2741332"/>
                <a:gd name="connsiteY27" fmla="*/ 319952 h 2208610"/>
                <a:gd name="connsiteX28" fmla="*/ 1914557 w 2741332"/>
                <a:gd name="connsiteY28" fmla="*/ 128566 h 2208610"/>
                <a:gd name="connsiteX29" fmla="*/ 1935823 w 2741332"/>
                <a:gd name="connsiteY29" fmla="*/ 341218 h 2208610"/>
                <a:gd name="connsiteX30" fmla="*/ 1893292 w 2741332"/>
                <a:gd name="connsiteY30" fmla="*/ 553869 h 2208610"/>
                <a:gd name="connsiteX31" fmla="*/ 1978353 w 2741332"/>
                <a:gd name="connsiteY31" fmla="*/ 745255 h 2208610"/>
                <a:gd name="connsiteX32" fmla="*/ 2254799 w 2741332"/>
                <a:gd name="connsiteY32" fmla="*/ 596399 h 2208610"/>
                <a:gd name="connsiteX33" fmla="*/ 2488716 w 2741332"/>
                <a:gd name="connsiteY33" fmla="*/ 532604 h 2208610"/>
                <a:gd name="connsiteX34" fmla="*/ 2403655 w 2741332"/>
                <a:gd name="connsiteY34" fmla="*/ 596399 h 2208610"/>
                <a:gd name="connsiteX35" fmla="*/ 2403655 w 2741332"/>
                <a:gd name="connsiteY35" fmla="*/ 809050 h 2208610"/>
                <a:gd name="connsiteX36" fmla="*/ 2552511 w 2741332"/>
                <a:gd name="connsiteY36" fmla="*/ 936641 h 2208610"/>
                <a:gd name="connsiteX37" fmla="*/ 2722632 w 2741332"/>
                <a:gd name="connsiteY37" fmla="*/ 1213087 h 2208610"/>
                <a:gd name="connsiteX38" fmla="*/ 2722632 w 2741332"/>
                <a:gd name="connsiteY38" fmla="*/ 1744715 h 2208610"/>
                <a:gd name="connsiteX39" fmla="*/ 2595041 w 2741332"/>
                <a:gd name="connsiteY39" fmla="*/ 2063692 h 2208610"/>
                <a:gd name="connsiteX40" fmla="*/ 1999618 w 2741332"/>
                <a:gd name="connsiteY40" fmla="*/ 2191283 h 2208610"/>
                <a:gd name="connsiteX41" fmla="*/ 957627 w 2741332"/>
                <a:gd name="connsiteY41" fmla="*/ 2191283 h 2208610"/>
                <a:gd name="connsiteX0" fmla="*/ 957627 w 2741332"/>
                <a:gd name="connsiteY0" fmla="*/ 2191283 h 2208610"/>
                <a:gd name="connsiteX1" fmla="*/ 617385 w 2741332"/>
                <a:gd name="connsiteY1" fmla="*/ 2191283 h 2208610"/>
                <a:gd name="connsiteX2" fmla="*/ 255878 w 2741332"/>
                <a:gd name="connsiteY2" fmla="*/ 1957366 h 2208610"/>
                <a:gd name="connsiteX3" fmla="*/ 319674 w 2741332"/>
                <a:gd name="connsiteY3" fmla="*/ 1510799 h 2208610"/>
                <a:gd name="connsiteX4" fmla="*/ 234613 w 2741332"/>
                <a:gd name="connsiteY4" fmla="*/ 1149292 h 2208610"/>
                <a:gd name="connsiteX5" fmla="*/ 697 w 2741332"/>
                <a:gd name="connsiteY5" fmla="*/ 1106762 h 2208610"/>
                <a:gd name="connsiteX6" fmla="*/ 170818 w 2741332"/>
                <a:gd name="connsiteY6" fmla="*/ 1085497 h 2208610"/>
                <a:gd name="connsiteX7" fmla="*/ 404734 w 2741332"/>
                <a:gd name="connsiteY7" fmla="*/ 1191822 h 2208610"/>
                <a:gd name="connsiteX8" fmla="*/ 511060 w 2741332"/>
                <a:gd name="connsiteY8" fmla="*/ 1383208 h 2208610"/>
                <a:gd name="connsiteX9" fmla="*/ 425999 w 2741332"/>
                <a:gd name="connsiteY9" fmla="*/ 1106762 h 2208610"/>
                <a:gd name="connsiteX10" fmla="*/ 489795 w 2741332"/>
                <a:gd name="connsiteY10" fmla="*/ 787785 h 2208610"/>
                <a:gd name="connsiteX11" fmla="*/ 787506 w 2741332"/>
                <a:gd name="connsiteY11" fmla="*/ 575134 h 2208610"/>
                <a:gd name="connsiteX12" fmla="*/ 787506 w 2741332"/>
                <a:gd name="connsiteY12" fmla="*/ 213627 h 2208610"/>
                <a:gd name="connsiteX13" fmla="*/ 702446 w 2741332"/>
                <a:gd name="connsiteY13" fmla="*/ 192362 h 2208610"/>
                <a:gd name="connsiteX14" fmla="*/ 893832 w 2741332"/>
                <a:gd name="connsiteY14" fmla="*/ 213627 h 2208610"/>
                <a:gd name="connsiteX15" fmla="*/ 957627 w 2741332"/>
                <a:gd name="connsiteY15" fmla="*/ 511339 h 2208610"/>
                <a:gd name="connsiteX16" fmla="*/ 957627 w 2741332"/>
                <a:gd name="connsiteY16" fmla="*/ 702725 h 2208610"/>
                <a:gd name="connsiteX17" fmla="*/ 1191543 w 2741332"/>
                <a:gd name="connsiteY17" fmla="*/ 490073 h 2208610"/>
                <a:gd name="connsiteX18" fmla="*/ 1234074 w 2741332"/>
                <a:gd name="connsiteY18" fmla="*/ 149832 h 2208610"/>
                <a:gd name="connsiteX19" fmla="*/ 1127748 w 2741332"/>
                <a:gd name="connsiteY19" fmla="*/ 976 h 2208610"/>
                <a:gd name="connsiteX20" fmla="*/ 1382930 w 2741332"/>
                <a:gd name="connsiteY20" fmla="*/ 213627 h 2208610"/>
                <a:gd name="connsiteX21" fmla="*/ 1446725 w 2741332"/>
                <a:gd name="connsiteY21" fmla="*/ 447543 h 2208610"/>
                <a:gd name="connsiteX22" fmla="*/ 1446725 w 2741332"/>
                <a:gd name="connsiteY22" fmla="*/ 660194 h 2208610"/>
                <a:gd name="connsiteX23" fmla="*/ 1520408 w 2741332"/>
                <a:gd name="connsiteY23" fmla="*/ 892079 h 2208610"/>
                <a:gd name="connsiteX24" fmla="*/ 1591788 w 2741332"/>
                <a:gd name="connsiteY24" fmla="*/ 957635 h 2208610"/>
                <a:gd name="connsiteX25" fmla="*/ 1616846 w 2741332"/>
                <a:gd name="connsiteY25" fmla="*/ 1042966 h 2208610"/>
                <a:gd name="connsiteX26" fmla="*/ 1659376 w 2741332"/>
                <a:gd name="connsiteY26" fmla="*/ 575134 h 2208610"/>
                <a:gd name="connsiteX27" fmla="*/ 1829497 w 2741332"/>
                <a:gd name="connsiteY27" fmla="*/ 319952 h 2208610"/>
                <a:gd name="connsiteX28" fmla="*/ 1914557 w 2741332"/>
                <a:gd name="connsiteY28" fmla="*/ 128566 h 2208610"/>
                <a:gd name="connsiteX29" fmla="*/ 1935823 w 2741332"/>
                <a:gd name="connsiteY29" fmla="*/ 341218 h 2208610"/>
                <a:gd name="connsiteX30" fmla="*/ 1893292 w 2741332"/>
                <a:gd name="connsiteY30" fmla="*/ 553869 h 2208610"/>
                <a:gd name="connsiteX31" fmla="*/ 1978353 w 2741332"/>
                <a:gd name="connsiteY31" fmla="*/ 745255 h 2208610"/>
                <a:gd name="connsiteX32" fmla="*/ 2254799 w 2741332"/>
                <a:gd name="connsiteY32" fmla="*/ 596399 h 2208610"/>
                <a:gd name="connsiteX33" fmla="*/ 2488716 w 2741332"/>
                <a:gd name="connsiteY33" fmla="*/ 532604 h 2208610"/>
                <a:gd name="connsiteX34" fmla="*/ 2403655 w 2741332"/>
                <a:gd name="connsiteY34" fmla="*/ 596399 h 2208610"/>
                <a:gd name="connsiteX35" fmla="*/ 2403655 w 2741332"/>
                <a:gd name="connsiteY35" fmla="*/ 809050 h 2208610"/>
                <a:gd name="connsiteX36" fmla="*/ 2552511 w 2741332"/>
                <a:gd name="connsiteY36" fmla="*/ 936641 h 2208610"/>
                <a:gd name="connsiteX37" fmla="*/ 2722632 w 2741332"/>
                <a:gd name="connsiteY37" fmla="*/ 1213087 h 2208610"/>
                <a:gd name="connsiteX38" fmla="*/ 2722632 w 2741332"/>
                <a:gd name="connsiteY38" fmla="*/ 1744715 h 2208610"/>
                <a:gd name="connsiteX39" fmla="*/ 2595041 w 2741332"/>
                <a:gd name="connsiteY39" fmla="*/ 2063692 h 2208610"/>
                <a:gd name="connsiteX40" fmla="*/ 1999618 w 2741332"/>
                <a:gd name="connsiteY40" fmla="*/ 2191283 h 2208610"/>
                <a:gd name="connsiteX41" fmla="*/ 957627 w 2741332"/>
                <a:gd name="connsiteY41" fmla="*/ 2191283 h 2208610"/>
                <a:gd name="connsiteX0" fmla="*/ 957627 w 2741332"/>
                <a:gd name="connsiteY0" fmla="*/ 2191283 h 2208610"/>
                <a:gd name="connsiteX1" fmla="*/ 617385 w 2741332"/>
                <a:gd name="connsiteY1" fmla="*/ 2191283 h 2208610"/>
                <a:gd name="connsiteX2" fmla="*/ 255878 w 2741332"/>
                <a:gd name="connsiteY2" fmla="*/ 1957366 h 2208610"/>
                <a:gd name="connsiteX3" fmla="*/ 319674 w 2741332"/>
                <a:gd name="connsiteY3" fmla="*/ 1510799 h 2208610"/>
                <a:gd name="connsiteX4" fmla="*/ 234613 w 2741332"/>
                <a:gd name="connsiteY4" fmla="*/ 1149292 h 2208610"/>
                <a:gd name="connsiteX5" fmla="*/ 697 w 2741332"/>
                <a:gd name="connsiteY5" fmla="*/ 1106762 h 2208610"/>
                <a:gd name="connsiteX6" fmla="*/ 170818 w 2741332"/>
                <a:gd name="connsiteY6" fmla="*/ 1085497 h 2208610"/>
                <a:gd name="connsiteX7" fmla="*/ 404734 w 2741332"/>
                <a:gd name="connsiteY7" fmla="*/ 1191822 h 2208610"/>
                <a:gd name="connsiteX8" fmla="*/ 511060 w 2741332"/>
                <a:gd name="connsiteY8" fmla="*/ 1383208 h 2208610"/>
                <a:gd name="connsiteX9" fmla="*/ 425999 w 2741332"/>
                <a:gd name="connsiteY9" fmla="*/ 1106762 h 2208610"/>
                <a:gd name="connsiteX10" fmla="*/ 489795 w 2741332"/>
                <a:gd name="connsiteY10" fmla="*/ 787785 h 2208610"/>
                <a:gd name="connsiteX11" fmla="*/ 787506 w 2741332"/>
                <a:gd name="connsiteY11" fmla="*/ 575134 h 2208610"/>
                <a:gd name="connsiteX12" fmla="*/ 787506 w 2741332"/>
                <a:gd name="connsiteY12" fmla="*/ 213627 h 2208610"/>
                <a:gd name="connsiteX13" fmla="*/ 702446 w 2741332"/>
                <a:gd name="connsiteY13" fmla="*/ 192362 h 2208610"/>
                <a:gd name="connsiteX14" fmla="*/ 893832 w 2741332"/>
                <a:gd name="connsiteY14" fmla="*/ 213627 h 2208610"/>
                <a:gd name="connsiteX15" fmla="*/ 957627 w 2741332"/>
                <a:gd name="connsiteY15" fmla="*/ 511339 h 2208610"/>
                <a:gd name="connsiteX16" fmla="*/ 957627 w 2741332"/>
                <a:gd name="connsiteY16" fmla="*/ 702725 h 2208610"/>
                <a:gd name="connsiteX17" fmla="*/ 1191543 w 2741332"/>
                <a:gd name="connsiteY17" fmla="*/ 490073 h 2208610"/>
                <a:gd name="connsiteX18" fmla="*/ 1234074 w 2741332"/>
                <a:gd name="connsiteY18" fmla="*/ 149832 h 2208610"/>
                <a:gd name="connsiteX19" fmla="*/ 1127748 w 2741332"/>
                <a:gd name="connsiteY19" fmla="*/ 976 h 2208610"/>
                <a:gd name="connsiteX20" fmla="*/ 1382930 w 2741332"/>
                <a:gd name="connsiteY20" fmla="*/ 213627 h 2208610"/>
                <a:gd name="connsiteX21" fmla="*/ 1446725 w 2741332"/>
                <a:gd name="connsiteY21" fmla="*/ 447543 h 2208610"/>
                <a:gd name="connsiteX22" fmla="*/ 1446725 w 2741332"/>
                <a:gd name="connsiteY22" fmla="*/ 660194 h 2208610"/>
                <a:gd name="connsiteX23" fmla="*/ 1520408 w 2741332"/>
                <a:gd name="connsiteY23" fmla="*/ 892079 h 2208610"/>
                <a:gd name="connsiteX24" fmla="*/ 1591788 w 2741332"/>
                <a:gd name="connsiteY24" fmla="*/ 957635 h 2208610"/>
                <a:gd name="connsiteX25" fmla="*/ 1605197 w 2741332"/>
                <a:gd name="connsiteY25" fmla="*/ 850767 h 2208610"/>
                <a:gd name="connsiteX26" fmla="*/ 1659376 w 2741332"/>
                <a:gd name="connsiteY26" fmla="*/ 575134 h 2208610"/>
                <a:gd name="connsiteX27" fmla="*/ 1829497 w 2741332"/>
                <a:gd name="connsiteY27" fmla="*/ 319952 h 2208610"/>
                <a:gd name="connsiteX28" fmla="*/ 1914557 w 2741332"/>
                <a:gd name="connsiteY28" fmla="*/ 128566 h 2208610"/>
                <a:gd name="connsiteX29" fmla="*/ 1935823 w 2741332"/>
                <a:gd name="connsiteY29" fmla="*/ 341218 h 2208610"/>
                <a:gd name="connsiteX30" fmla="*/ 1893292 w 2741332"/>
                <a:gd name="connsiteY30" fmla="*/ 553869 h 2208610"/>
                <a:gd name="connsiteX31" fmla="*/ 1978353 w 2741332"/>
                <a:gd name="connsiteY31" fmla="*/ 745255 h 2208610"/>
                <a:gd name="connsiteX32" fmla="*/ 2254799 w 2741332"/>
                <a:gd name="connsiteY32" fmla="*/ 596399 h 2208610"/>
                <a:gd name="connsiteX33" fmla="*/ 2488716 w 2741332"/>
                <a:gd name="connsiteY33" fmla="*/ 532604 h 2208610"/>
                <a:gd name="connsiteX34" fmla="*/ 2403655 w 2741332"/>
                <a:gd name="connsiteY34" fmla="*/ 596399 h 2208610"/>
                <a:gd name="connsiteX35" fmla="*/ 2403655 w 2741332"/>
                <a:gd name="connsiteY35" fmla="*/ 809050 h 2208610"/>
                <a:gd name="connsiteX36" fmla="*/ 2552511 w 2741332"/>
                <a:gd name="connsiteY36" fmla="*/ 936641 h 2208610"/>
                <a:gd name="connsiteX37" fmla="*/ 2722632 w 2741332"/>
                <a:gd name="connsiteY37" fmla="*/ 1213087 h 2208610"/>
                <a:gd name="connsiteX38" fmla="*/ 2722632 w 2741332"/>
                <a:gd name="connsiteY38" fmla="*/ 1744715 h 2208610"/>
                <a:gd name="connsiteX39" fmla="*/ 2595041 w 2741332"/>
                <a:gd name="connsiteY39" fmla="*/ 2063692 h 2208610"/>
                <a:gd name="connsiteX40" fmla="*/ 1999618 w 2741332"/>
                <a:gd name="connsiteY40" fmla="*/ 2191283 h 2208610"/>
                <a:gd name="connsiteX41" fmla="*/ 957627 w 2741332"/>
                <a:gd name="connsiteY41" fmla="*/ 2191283 h 2208610"/>
                <a:gd name="connsiteX0" fmla="*/ 957627 w 2741332"/>
                <a:gd name="connsiteY0" fmla="*/ 2191283 h 2208610"/>
                <a:gd name="connsiteX1" fmla="*/ 617385 w 2741332"/>
                <a:gd name="connsiteY1" fmla="*/ 2191283 h 2208610"/>
                <a:gd name="connsiteX2" fmla="*/ 255878 w 2741332"/>
                <a:gd name="connsiteY2" fmla="*/ 1957366 h 2208610"/>
                <a:gd name="connsiteX3" fmla="*/ 319674 w 2741332"/>
                <a:gd name="connsiteY3" fmla="*/ 1510799 h 2208610"/>
                <a:gd name="connsiteX4" fmla="*/ 234613 w 2741332"/>
                <a:gd name="connsiteY4" fmla="*/ 1149292 h 2208610"/>
                <a:gd name="connsiteX5" fmla="*/ 697 w 2741332"/>
                <a:gd name="connsiteY5" fmla="*/ 1106762 h 2208610"/>
                <a:gd name="connsiteX6" fmla="*/ 170818 w 2741332"/>
                <a:gd name="connsiteY6" fmla="*/ 1085497 h 2208610"/>
                <a:gd name="connsiteX7" fmla="*/ 404734 w 2741332"/>
                <a:gd name="connsiteY7" fmla="*/ 1191822 h 2208610"/>
                <a:gd name="connsiteX8" fmla="*/ 511060 w 2741332"/>
                <a:gd name="connsiteY8" fmla="*/ 1383208 h 2208610"/>
                <a:gd name="connsiteX9" fmla="*/ 425999 w 2741332"/>
                <a:gd name="connsiteY9" fmla="*/ 1106762 h 2208610"/>
                <a:gd name="connsiteX10" fmla="*/ 489795 w 2741332"/>
                <a:gd name="connsiteY10" fmla="*/ 787785 h 2208610"/>
                <a:gd name="connsiteX11" fmla="*/ 787506 w 2741332"/>
                <a:gd name="connsiteY11" fmla="*/ 575134 h 2208610"/>
                <a:gd name="connsiteX12" fmla="*/ 787506 w 2741332"/>
                <a:gd name="connsiteY12" fmla="*/ 213627 h 2208610"/>
                <a:gd name="connsiteX13" fmla="*/ 702446 w 2741332"/>
                <a:gd name="connsiteY13" fmla="*/ 192362 h 2208610"/>
                <a:gd name="connsiteX14" fmla="*/ 893832 w 2741332"/>
                <a:gd name="connsiteY14" fmla="*/ 213627 h 2208610"/>
                <a:gd name="connsiteX15" fmla="*/ 957627 w 2741332"/>
                <a:gd name="connsiteY15" fmla="*/ 511339 h 2208610"/>
                <a:gd name="connsiteX16" fmla="*/ 957627 w 2741332"/>
                <a:gd name="connsiteY16" fmla="*/ 702725 h 2208610"/>
                <a:gd name="connsiteX17" fmla="*/ 1191543 w 2741332"/>
                <a:gd name="connsiteY17" fmla="*/ 490073 h 2208610"/>
                <a:gd name="connsiteX18" fmla="*/ 1234074 w 2741332"/>
                <a:gd name="connsiteY18" fmla="*/ 149832 h 2208610"/>
                <a:gd name="connsiteX19" fmla="*/ 1127748 w 2741332"/>
                <a:gd name="connsiteY19" fmla="*/ 976 h 2208610"/>
                <a:gd name="connsiteX20" fmla="*/ 1382930 w 2741332"/>
                <a:gd name="connsiteY20" fmla="*/ 213627 h 2208610"/>
                <a:gd name="connsiteX21" fmla="*/ 1446725 w 2741332"/>
                <a:gd name="connsiteY21" fmla="*/ 447543 h 2208610"/>
                <a:gd name="connsiteX22" fmla="*/ 1446725 w 2741332"/>
                <a:gd name="connsiteY22" fmla="*/ 660194 h 2208610"/>
                <a:gd name="connsiteX23" fmla="*/ 1520408 w 2741332"/>
                <a:gd name="connsiteY23" fmla="*/ 892079 h 2208610"/>
                <a:gd name="connsiteX24" fmla="*/ 1539370 w 2741332"/>
                <a:gd name="connsiteY24" fmla="*/ 812030 h 2208610"/>
                <a:gd name="connsiteX25" fmla="*/ 1605197 w 2741332"/>
                <a:gd name="connsiteY25" fmla="*/ 850767 h 2208610"/>
                <a:gd name="connsiteX26" fmla="*/ 1659376 w 2741332"/>
                <a:gd name="connsiteY26" fmla="*/ 575134 h 2208610"/>
                <a:gd name="connsiteX27" fmla="*/ 1829497 w 2741332"/>
                <a:gd name="connsiteY27" fmla="*/ 319952 h 2208610"/>
                <a:gd name="connsiteX28" fmla="*/ 1914557 w 2741332"/>
                <a:gd name="connsiteY28" fmla="*/ 128566 h 2208610"/>
                <a:gd name="connsiteX29" fmla="*/ 1935823 w 2741332"/>
                <a:gd name="connsiteY29" fmla="*/ 341218 h 2208610"/>
                <a:gd name="connsiteX30" fmla="*/ 1893292 w 2741332"/>
                <a:gd name="connsiteY30" fmla="*/ 553869 h 2208610"/>
                <a:gd name="connsiteX31" fmla="*/ 1978353 w 2741332"/>
                <a:gd name="connsiteY31" fmla="*/ 745255 h 2208610"/>
                <a:gd name="connsiteX32" fmla="*/ 2254799 w 2741332"/>
                <a:gd name="connsiteY32" fmla="*/ 596399 h 2208610"/>
                <a:gd name="connsiteX33" fmla="*/ 2488716 w 2741332"/>
                <a:gd name="connsiteY33" fmla="*/ 532604 h 2208610"/>
                <a:gd name="connsiteX34" fmla="*/ 2403655 w 2741332"/>
                <a:gd name="connsiteY34" fmla="*/ 596399 h 2208610"/>
                <a:gd name="connsiteX35" fmla="*/ 2403655 w 2741332"/>
                <a:gd name="connsiteY35" fmla="*/ 809050 h 2208610"/>
                <a:gd name="connsiteX36" fmla="*/ 2552511 w 2741332"/>
                <a:gd name="connsiteY36" fmla="*/ 936641 h 2208610"/>
                <a:gd name="connsiteX37" fmla="*/ 2722632 w 2741332"/>
                <a:gd name="connsiteY37" fmla="*/ 1213087 h 2208610"/>
                <a:gd name="connsiteX38" fmla="*/ 2722632 w 2741332"/>
                <a:gd name="connsiteY38" fmla="*/ 1744715 h 2208610"/>
                <a:gd name="connsiteX39" fmla="*/ 2595041 w 2741332"/>
                <a:gd name="connsiteY39" fmla="*/ 2063692 h 2208610"/>
                <a:gd name="connsiteX40" fmla="*/ 1999618 w 2741332"/>
                <a:gd name="connsiteY40" fmla="*/ 2191283 h 2208610"/>
                <a:gd name="connsiteX41" fmla="*/ 957627 w 2741332"/>
                <a:gd name="connsiteY41" fmla="*/ 2191283 h 2208610"/>
                <a:gd name="connsiteX0" fmla="*/ 957627 w 2741332"/>
                <a:gd name="connsiteY0" fmla="*/ 2191283 h 2208610"/>
                <a:gd name="connsiteX1" fmla="*/ 617385 w 2741332"/>
                <a:gd name="connsiteY1" fmla="*/ 2191283 h 2208610"/>
                <a:gd name="connsiteX2" fmla="*/ 255878 w 2741332"/>
                <a:gd name="connsiteY2" fmla="*/ 1957366 h 2208610"/>
                <a:gd name="connsiteX3" fmla="*/ 319674 w 2741332"/>
                <a:gd name="connsiteY3" fmla="*/ 1510799 h 2208610"/>
                <a:gd name="connsiteX4" fmla="*/ 234613 w 2741332"/>
                <a:gd name="connsiteY4" fmla="*/ 1149292 h 2208610"/>
                <a:gd name="connsiteX5" fmla="*/ 697 w 2741332"/>
                <a:gd name="connsiteY5" fmla="*/ 1106762 h 2208610"/>
                <a:gd name="connsiteX6" fmla="*/ 170818 w 2741332"/>
                <a:gd name="connsiteY6" fmla="*/ 1085497 h 2208610"/>
                <a:gd name="connsiteX7" fmla="*/ 404734 w 2741332"/>
                <a:gd name="connsiteY7" fmla="*/ 1191822 h 2208610"/>
                <a:gd name="connsiteX8" fmla="*/ 511060 w 2741332"/>
                <a:gd name="connsiteY8" fmla="*/ 1383208 h 2208610"/>
                <a:gd name="connsiteX9" fmla="*/ 425999 w 2741332"/>
                <a:gd name="connsiteY9" fmla="*/ 1106762 h 2208610"/>
                <a:gd name="connsiteX10" fmla="*/ 489795 w 2741332"/>
                <a:gd name="connsiteY10" fmla="*/ 787785 h 2208610"/>
                <a:gd name="connsiteX11" fmla="*/ 787506 w 2741332"/>
                <a:gd name="connsiteY11" fmla="*/ 575134 h 2208610"/>
                <a:gd name="connsiteX12" fmla="*/ 787506 w 2741332"/>
                <a:gd name="connsiteY12" fmla="*/ 213627 h 2208610"/>
                <a:gd name="connsiteX13" fmla="*/ 702446 w 2741332"/>
                <a:gd name="connsiteY13" fmla="*/ 192362 h 2208610"/>
                <a:gd name="connsiteX14" fmla="*/ 893832 w 2741332"/>
                <a:gd name="connsiteY14" fmla="*/ 213627 h 2208610"/>
                <a:gd name="connsiteX15" fmla="*/ 957627 w 2741332"/>
                <a:gd name="connsiteY15" fmla="*/ 511339 h 2208610"/>
                <a:gd name="connsiteX16" fmla="*/ 957627 w 2741332"/>
                <a:gd name="connsiteY16" fmla="*/ 702725 h 2208610"/>
                <a:gd name="connsiteX17" fmla="*/ 1191543 w 2741332"/>
                <a:gd name="connsiteY17" fmla="*/ 490073 h 2208610"/>
                <a:gd name="connsiteX18" fmla="*/ 1234074 w 2741332"/>
                <a:gd name="connsiteY18" fmla="*/ 149832 h 2208610"/>
                <a:gd name="connsiteX19" fmla="*/ 1127748 w 2741332"/>
                <a:gd name="connsiteY19" fmla="*/ 976 h 2208610"/>
                <a:gd name="connsiteX20" fmla="*/ 1382930 w 2741332"/>
                <a:gd name="connsiteY20" fmla="*/ 213627 h 2208610"/>
                <a:gd name="connsiteX21" fmla="*/ 1446725 w 2741332"/>
                <a:gd name="connsiteY21" fmla="*/ 447543 h 2208610"/>
                <a:gd name="connsiteX22" fmla="*/ 1446725 w 2741332"/>
                <a:gd name="connsiteY22" fmla="*/ 660194 h 2208610"/>
                <a:gd name="connsiteX23" fmla="*/ 1514584 w 2741332"/>
                <a:gd name="connsiteY23" fmla="*/ 758123 h 2208610"/>
                <a:gd name="connsiteX24" fmla="*/ 1539370 w 2741332"/>
                <a:gd name="connsiteY24" fmla="*/ 812030 h 2208610"/>
                <a:gd name="connsiteX25" fmla="*/ 1605197 w 2741332"/>
                <a:gd name="connsiteY25" fmla="*/ 850767 h 2208610"/>
                <a:gd name="connsiteX26" fmla="*/ 1659376 w 2741332"/>
                <a:gd name="connsiteY26" fmla="*/ 575134 h 2208610"/>
                <a:gd name="connsiteX27" fmla="*/ 1829497 w 2741332"/>
                <a:gd name="connsiteY27" fmla="*/ 319952 h 2208610"/>
                <a:gd name="connsiteX28" fmla="*/ 1914557 w 2741332"/>
                <a:gd name="connsiteY28" fmla="*/ 128566 h 2208610"/>
                <a:gd name="connsiteX29" fmla="*/ 1935823 w 2741332"/>
                <a:gd name="connsiteY29" fmla="*/ 341218 h 2208610"/>
                <a:gd name="connsiteX30" fmla="*/ 1893292 w 2741332"/>
                <a:gd name="connsiteY30" fmla="*/ 553869 h 2208610"/>
                <a:gd name="connsiteX31" fmla="*/ 1978353 w 2741332"/>
                <a:gd name="connsiteY31" fmla="*/ 745255 h 2208610"/>
                <a:gd name="connsiteX32" fmla="*/ 2254799 w 2741332"/>
                <a:gd name="connsiteY32" fmla="*/ 596399 h 2208610"/>
                <a:gd name="connsiteX33" fmla="*/ 2488716 w 2741332"/>
                <a:gd name="connsiteY33" fmla="*/ 532604 h 2208610"/>
                <a:gd name="connsiteX34" fmla="*/ 2403655 w 2741332"/>
                <a:gd name="connsiteY34" fmla="*/ 596399 h 2208610"/>
                <a:gd name="connsiteX35" fmla="*/ 2403655 w 2741332"/>
                <a:gd name="connsiteY35" fmla="*/ 809050 h 2208610"/>
                <a:gd name="connsiteX36" fmla="*/ 2552511 w 2741332"/>
                <a:gd name="connsiteY36" fmla="*/ 936641 h 2208610"/>
                <a:gd name="connsiteX37" fmla="*/ 2722632 w 2741332"/>
                <a:gd name="connsiteY37" fmla="*/ 1213087 h 2208610"/>
                <a:gd name="connsiteX38" fmla="*/ 2722632 w 2741332"/>
                <a:gd name="connsiteY38" fmla="*/ 1744715 h 2208610"/>
                <a:gd name="connsiteX39" fmla="*/ 2595041 w 2741332"/>
                <a:gd name="connsiteY39" fmla="*/ 2063692 h 2208610"/>
                <a:gd name="connsiteX40" fmla="*/ 1999618 w 2741332"/>
                <a:gd name="connsiteY40" fmla="*/ 2191283 h 2208610"/>
                <a:gd name="connsiteX41" fmla="*/ 957627 w 2741332"/>
                <a:gd name="connsiteY41" fmla="*/ 2191283 h 2208610"/>
                <a:gd name="connsiteX0" fmla="*/ 957627 w 2741332"/>
                <a:gd name="connsiteY0" fmla="*/ 2191283 h 2208610"/>
                <a:gd name="connsiteX1" fmla="*/ 617385 w 2741332"/>
                <a:gd name="connsiteY1" fmla="*/ 2191283 h 2208610"/>
                <a:gd name="connsiteX2" fmla="*/ 255878 w 2741332"/>
                <a:gd name="connsiteY2" fmla="*/ 1957366 h 2208610"/>
                <a:gd name="connsiteX3" fmla="*/ 319674 w 2741332"/>
                <a:gd name="connsiteY3" fmla="*/ 1510799 h 2208610"/>
                <a:gd name="connsiteX4" fmla="*/ 234613 w 2741332"/>
                <a:gd name="connsiteY4" fmla="*/ 1149292 h 2208610"/>
                <a:gd name="connsiteX5" fmla="*/ 697 w 2741332"/>
                <a:gd name="connsiteY5" fmla="*/ 1106762 h 2208610"/>
                <a:gd name="connsiteX6" fmla="*/ 170818 w 2741332"/>
                <a:gd name="connsiteY6" fmla="*/ 1085497 h 2208610"/>
                <a:gd name="connsiteX7" fmla="*/ 404734 w 2741332"/>
                <a:gd name="connsiteY7" fmla="*/ 1191822 h 2208610"/>
                <a:gd name="connsiteX8" fmla="*/ 511060 w 2741332"/>
                <a:gd name="connsiteY8" fmla="*/ 1383208 h 2208610"/>
                <a:gd name="connsiteX9" fmla="*/ 425999 w 2741332"/>
                <a:gd name="connsiteY9" fmla="*/ 1106762 h 2208610"/>
                <a:gd name="connsiteX10" fmla="*/ 489795 w 2741332"/>
                <a:gd name="connsiteY10" fmla="*/ 787785 h 2208610"/>
                <a:gd name="connsiteX11" fmla="*/ 787506 w 2741332"/>
                <a:gd name="connsiteY11" fmla="*/ 575134 h 2208610"/>
                <a:gd name="connsiteX12" fmla="*/ 787506 w 2741332"/>
                <a:gd name="connsiteY12" fmla="*/ 213627 h 2208610"/>
                <a:gd name="connsiteX13" fmla="*/ 702446 w 2741332"/>
                <a:gd name="connsiteY13" fmla="*/ 192362 h 2208610"/>
                <a:gd name="connsiteX14" fmla="*/ 893832 w 2741332"/>
                <a:gd name="connsiteY14" fmla="*/ 213627 h 2208610"/>
                <a:gd name="connsiteX15" fmla="*/ 957627 w 2741332"/>
                <a:gd name="connsiteY15" fmla="*/ 511339 h 2208610"/>
                <a:gd name="connsiteX16" fmla="*/ 957627 w 2741332"/>
                <a:gd name="connsiteY16" fmla="*/ 702725 h 2208610"/>
                <a:gd name="connsiteX17" fmla="*/ 1191543 w 2741332"/>
                <a:gd name="connsiteY17" fmla="*/ 490073 h 2208610"/>
                <a:gd name="connsiteX18" fmla="*/ 1234074 w 2741332"/>
                <a:gd name="connsiteY18" fmla="*/ 149832 h 2208610"/>
                <a:gd name="connsiteX19" fmla="*/ 1127748 w 2741332"/>
                <a:gd name="connsiteY19" fmla="*/ 976 h 2208610"/>
                <a:gd name="connsiteX20" fmla="*/ 1382930 w 2741332"/>
                <a:gd name="connsiteY20" fmla="*/ 213627 h 2208610"/>
                <a:gd name="connsiteX21" fmla="*/ 1446725 w 2741332"/>
                <a:gd name="connsiteY21" fmla="*/ 447543 h 2208610"/>
                <a:gd name="connsiteX22" fmla="*/ 1446725 w 2741332"/>
                <a:gd name="connsiteY22" fmla="*/ 660194 h 2208610"/>
                <a:gd name="connsiteX23" fmla="*/ 1514584 w 2741332"/>
                <a:gd name="connsiteY23" fmla="*/ 758123 h 2208610"/>
                <a:gd name="connsiteX24" fmla="*/ 1539370 w 2741332"/>
                <a:gd name="connsiteY24" fmla="*/ 812030 h 2208610"/>
                <a:gd name="connsiteX25" fmla="*/ 1558603 w 2741332"/>
                <a:gd name="connsiteY25" fmla="*/ 769228 h 2208610"/>
                <a:gd name="connsiteX26" fmla="*/ 1659376 w 2741332"/>
                <a:gd name="connsiteY26" fmla="*/ 575134 h 2208610"/>
                <a:gd name="connsiteX27" fmla="*/ 1829497 w 2741332"/>
                <a:gd name="connsiteY27" fmla="*/ 319952 h 2208610"/>
                <a:gd name="connsiteX28" fmla="*/ 1914557 w 2741332"/>
                <a:gd name="connsiteY28" fmla="*/ 128566 h 2208610"/>
                <a:gd name="connsiteX29" fmla="*/ 1935823 w 2741332"/>
                <a:gd name="connsiteY29" fmla="*/ 341218 h 2208610"/>
                <a:gd name="connsiteX30" fmla="*/ 1893292 w 2741332"/>
                <a:gd name="connsiteY30" fmla="*/ 553869 h 2208610"/>
                <a:gd name="connsiteX31" fmla="*/ 1978353 w 2741332"/>
                <a:gd name="connsiteY31" fmla="*/ 745255 h 2208610"/>
                <a:gd name="connsiteX32" fmla="*/ 2254799 w 2741332"/>
                <a:gd name="connsiteY32" fmla="*/ 596399 h 2208610"/>
                <a:gd name="connsiteX33" fmla="*/ 2488716 w 2741332"/>
                <a:gd name="connsiteY33" fmla="*/ 532604 h 2208610"/>
                <a:gd name="connsiteX34" fmla="*/ 2403655 w 2741332"/>
                <a:gd name="connsiteY34" fmla="*/ 596399 h 2208610"/>
                <a:gd name="connsiteX35" fmla="*/ 2403655 w 2741332"/>
                <a:gd name="connsiteY35" fmla="*/ 809050 h 2208610"/>
                <a:gd name="connsiteX36" fmla="*/ 2552511 w 2741332"/>
                <a:gd name="connsiteY36" fmla="*/ 936641 h 2208610"/>
                <a:gd name="connsiteX37" fmla="*/ 2722632 w 2741332"/>
                <a:gd name="connsiteY37" fmla="*/ 1213087 h 2208610"/>
                <a:gd name="connsiteX38" fmla="*/ 2722632 w 2741332"/>
                <a:gd name="connsiteY38" fmla="*/ 1744715 h 2208610"/>
                <a:gd name="connsiteX39" fmla="*/ 2595041 w 2741332"/>
                <a:gd name="connsiteY39" fmla="*/ 2063692 h 2208610"/>
                <a:gd name="connsiteX40" fmla="*/ 1999618 w 2741332"/>
                <a:gd name="connsiteY40" fmla="*/ 2191283 h 2208610"/>
                <a:gd name="connsiteX41" fmla="*/ 957627 w 2741332"/>
                <a:gd name="connsiteY41" fmla="*/ 2191283 h 22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2741332" h="2208610">
                  <a:moveTo>
                    <a:pt x="957627" y="2191283"/>
                  </a:moveTo>
                  <a:cubicBezTo>
                    <a:pt x="727255" y="2191283"/>
                    <a:pt x="734343" y="2230269"/>
                    <a:pt x="617385" y="2191283"/>
                  </a:cubicBezTo>
                  <a:cubicBezTo>
                    <a:pt x="500427" y="2152297"/>
                    <a:pt x="305496" y="2070780"/>
                    <a:pt x="255878" y="1957366"/>
                  </a:cubicBezTo>
                  <a:cubicBezTo>
                    <a:pt x="206259" y="1843952"/>
                    <a:pt x="323218" y="1645478"/>
                    <a:pt x="319674" y="1510799"/>
                  </a:cubicBezTo>
                  <a:cubicBezTo>
                    <a:pt x="316130" y="1376120"/>
                    <a:pt x="287776" y="1216631"/>
                    <a:pt x="234613" y="1149292"/>
                  </a:cubicBezTo>
                  <a:cubicBezTo>
                    <a:pt x="181450" y="1081953"/>
                    <a:pt x="11329" y="1117394"/>
                    <a:pt x="697" y="1106762"/>
                  </a:cubicBezTo>
                  <a:cubicBezTo>
                    <a:pt x="-9935" y="1096130"/>
                    <a:pt x="103479" y="1071320"/>
                    <a:pt x="170818" y="1085497"/>
                  </a:cubicBezTo>
                  <a:cubicBezTo>
                    <a:pt x="238157" y="1099674"/>
                    <a:pt x="348027" y="1142204"/>
                    <a:pt x="404734" y="1191822"/>
                  </a:cubicBezTo>
                  <a:cubicBezTo>
                    <a:pt x="461441" y="1241440"/>
                    <a:pt x="507516" y="1397385"/>
                    <a:pt x="511060" y="1383208"/>
                  </a:cubicBezTo>
                  <a:cubicBezTo>
                    <a:pt x="514604" y="1369031"/>
                    <a:pt x="429543" y="1205999"/>
                    <a:pt x="425999" y="1106762"/>
                  </a:cubicBezTo>
                  <a:cubicBezTo>
                    <a:pt x="422455" y="1007525"/>
                    <a:pt x="429544" y="876390"/>
                    <a:pt x="489795" y="787785"/>
                  </a:cubicBezTo>
                  <a:cubicBezTo>
                    <a:pt x="550046" y="699180"/>
                    <a:pt x="737887" y="670827"/>
                    <a:pt x="787506" y="575134"/>
                  </a:cubicBezTo>
                  <a:cubicBezTo>
                    <a:pt x="837125" y="479441"/>
                    <a:pt x="801683" y="277422"/>
                    <a:pt x="787506" y="213627"/>
                  </a:cubicBezTo>
                  <a:cubicBezTo>
                    <a:pt x="773329" y="149832"/>
                    <a:pt x="684725" y="192362"/>
                    <a:pt x="702446" y="192362"/>
                  </a:cubicBezTo>
                  <a:cubicBezTo>
                    <a:pt x="720167" y="192362"/>
                    <a:pt x="851302" y="160464"/>
                    <a:pt x="893832" y="213627"/>
                  </a:cubicBezTo>
                  <a:cubicBezTo>
                    <a:pt x="936362" y="266790"/>
                    <a:pt x="946995" y="429823"/>
                    <a:pt x="957627" y="511339"/>
                  </a:cubicBezTo>
                  <a:cubicBezTo>
                    <a:pt x="968259" y="592855"/>
                    <a:pt x="918641" y="706269"/>
                    <a:pt x="957627" y="702725"/>
                  </a:cubicBezTo>
                  <a:cubicBezTo>
                    <a:pt x="996613" y="699181"/>
                    <a:pt x="1145469" y="582222"/>
                    <a:pt x="1191543" y="490073"/>
                  </a:cubicBezTo>
                  <a:cubicBezTo>
                    <a:pt x="1237618" y="397924"/>
                    <a:pt x="1244706" y="231348"/>
                    <a:pt x="1234074" y="149832"/>
                  </a:cubicBezTo>
                  <a:cubicBezTo>
                    <a:pt x="1223442" y="68316"/>
                    <a:pt x="1102939" y="-9656"/>
                    <a:pt x="1127748" y="976"/>
                  </a:cubicBezTo>
                  <a:cubicBezTo>
                    <a:pt x="1152557" y="11608"/>
                    <a:pt x="1329767" y="139199"/>
                    <a:pt x="1382930" y="213627"/>
                  </a:cubicBezTo>
                  <a:cubicBezTo>
                    <a:pt x="1436093" y="288055"/>
                    <a:pt x="1436093" y="373115"/>
                    <a:pt x="1446725" y="447543"/>
                  </a:cubicBezTo>
                  <a:cubicBezTo>
                    <a:pt x="1457357" y="521971"/>
                    <a:pt x="1435415" y="608431"/>
                    <a:pt x="1446725" y="660194"/>
                  </a:cubicBezTo>
                  <a:cubicBezTo>
                    <a:pt x="1458035" y="711957"/>
                    <a:pt x="1499143" y="732817"/>
                    <a:pt x="1514584" y="758123"/>
                  </a:cubicBezTo>
                  <a:cubicBezTo>
                    <a:pt x="1530025" y="783429"/>
                    <a:pt x="1532034" y="810179"/>
                    <a:pt x="1539370" y="812030"/>
                  </a:cubicBezTo>
                  <a:cubicBezTo>
                    <a:pt x="1546706" y="813881"/>
                    <a:pt x="1538602" y="808711"/>
                    <a:pt x="1558603" y="769228"/>
                  </a:cubicBezTo>
                  <a:cubicBezTo>
                    <a:pt x="1578604" y="729745"/>
                    <a:pt x="1614227" y="650013"/>
                    <a:pt x="1659376" y="575134"/>
                  </a:cubicBezTo>
                  <a:cubicBezTo>
                    <a:pt x="1704525" y="500255"/>
                    <a:pt x="1786967" y="394380"/>
                    <a:pt x="1829497" y="319952"/>
                  </a:cubicBezTo>
                  <a:cubicBezTo>
                    <a:pt x="1872027" y="245524"/>
                    <a:pt x="1896836" y="125022"/>
                    <a:pt x="1914557" y="128566"/>
                  </a:cubicBezTo>
                  <a:cubicBezTo>
                    <a:pt x="1932278" y="132110"/>
                    <a:pt x="1939367" y="270334"/>
                    <a:pt x="1935823" y="341218"/>
                  </a:cubicBezTo>
                  <a:cubicBezTo>
                    <a:pt x="1932279" y="412102"/>
                    <a:pt x="1886204" y="486529"/>
                    <a:pt x="1893292" y="553869"/>
                  </a:cubicBezTo>
                  <a:cubicBezTo>
                    <a:pt x="1900380" y="621208"/>
                    <a:pt x="1918102" y="738167"/>
                    <a:pt x="1978353" y="745255"/>
                  </a:cubicBezTo>
                  <a:cubicBezTo>
                    <a:pt x="2038604" y="752343"/>
                    <a:pt x="2169738" y="631841"/>
                    <a:pt x="2254799" y="596399"/>
                  </a:cubicBezTo>
                  <a:cubicBezTo>
                    <a:pt x="2339860" y="560957"/>
                    <a:pt x="2463907" y="532604"/>
                    <a:pt x="2488716" y="532604"/>
                  </a:cubicBezTo>
                  <a:cubicBezTo>
                    <a:pt x="2513525" y="532604"/>
                    <a:pt x="2417832" y="550325"/>
                    <a:pt x="2403655" y="596399"/>
                  </a:cubicBezTo>
                  <a:cubicBezTo>
                    <a:pt x="2389478" y="642473"/>
                    <a:pt x="2378846" y="752343"/>
                    <a:pt x="2403655" y="809050"/>
                  </a:cubicBezTo>
                  <a:cubicBezTo>
                    <a:pt x="2428464" y="865757"/>
                    <a:pt x="2499348" y="869302"/>
                    <a:pt x="2552511" y="936641"/>
                  </a:cubicBezTo>
                  <a:cubicBezTo>
                    <a:pt x="2605674" y="1003980"/>
                    <a:pt x="2694279" y="1078408"/>
                    <a:pt x="2722632" y="1213087"/>
                  </a:cubicBezTo>
                  <a:cubicBezTo>
                    <a:pt x="2750985" y="1347766"/>
                    <a:pt x="2743897" y="1602948"/>
                    <a:pt x="2722632" y="1744715"/>
                  </a:cubicBezTo>
                  <a:cubicBezTo>
                    <a:pt x="2701367" y="1886482"/>
                    <a:pt x="2715543" y="1989264"/>
                    <a:pt x="2595041" y="2063692"/>
                  </a:cubicBezTo>
                  <a:cubicBezTo>
                    <a:pt x="2474539" y="2138120"/>
                    <a:pt x="2276064" y="2173562"/>
                    <a:pt x="1999618" y="2191283"/>
                  </a:cubicBezTo>
                  <a:cubicBezTo>
                    <a:pt x="1723172" y="2209004"/>
                    <a:pt x="1187999" y="2191283"/>
                    <a:pt x="957627" y="2191283"/>
                  </a:cubicBezTo>
                  <a:close/>
                </a:path>
              </a:pathLst>
            </a:custGeom>
            <a:ln w="38100"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Freeform 71"/>
            <p:cNvSpPr/>
            <p:nvPr/>
          </p:nvSpPr>
          <p:spPr>
            <a:xfrm>
              <a:off x="8411218" y="3950345"/>
              <a:ext cx="2015903" cy="1734917"/>
            </a:xfrm>
            <a:custGeom>
              <a:avLst/>
              <a:gdLst>
                <a:gd name="connsiteX0" fmla="*/ 957627 w 2741332"/>
                <a:gd name="connsiteY0" fmla="*/ 2191283 h 2208610"/>
                <a:gd name="connsiteX1" fmla="*/ 617385 w 2741332"/>
                <a:gd name="connsiteY1" fmla="*/ 2191283 h 2208610"/>
                <a:gd name="connsiteX2" fmla="*/ 255878 w 2741332"/>
                <a:gd name="connsiteY2" fmla="*/ 1957366 h 2208610"/>
                <a:gd name="connsiteX3" fmla="*/ 319674 w 2741332"/>
                <a:gd name="connsiteY3" fmla="*/ 1510799 h 2208610"/>
                <a:gd name="connsiteX4" fmla="*/ 234613 w 2741332"/>
                <a:gd name="connsiteY4" fmla="*/ 1149292 h 2208610"/>
                <a:gd name="connsiteX5" fmla="*/ 697 w 2741332"/>
                <a:gd name="connsiteY5" fmla="*/ 1106762 h 2208610"/>
                <a:gd name="connsiteX6" fmla="*/ 170818 w 2741332"/>
                <a:gd name="connsiteY6" fmla="*/ 1085497 h 2208610"/>
                <a:gd name="connsiteX7" fmla="*/ 404734 w 2741332"/>
                <a:gd name="connsiteY7" fmla="*/ 1191822 h 2208610"/>
                <a:gd name="connsiteX8" fmla="*/ 511060 w 2741332"/>
                <a:gd name="connsiteY8" fmla="*/ 1383208 h 2208610"/>
                <a:gd name="connsiteX9" fmla="*/ 425999 w 2741332"/>
                <a:gd name="connsiteY9" fmla="*/ 1106762 h 2208610"/>
                <a:gd name="connsiteX10" fmla="*/ 489795 w 2741332"/>
                <a:gd name="connsiteY10" fmla="*/ 787785 h 2208610"/>
                <a:gd name="connsiteX11" fmla="*/ 787506 w 2741332"/>
                <a:gd name="connsiteY11" fmla="*/ 575134 h 2208610"/>
                <a:gd name="connsiteX12" fmla="*/ 787506 w 2741332"/>
                <a:gd name="connsiteY12" fmla="*/ 213627 h 2208610"/>
                <a:gd name="connsiteX13" fmla="*/ 702446 w 2741332"/>
                <a:gd name="connsiteY13" fmla="*/ 192362 h 2208610"/>
                <a:gd name="connsiteX14" fmla="*/ 893832 w 2741332"/>
                <a:gd name="connsiteY14" fmla="*/ 213627 h 2208610"/>
                <a:gd name="connsiteX15" fmla="*/ 957627 w 2741332"/>
                <a:gd name="connsiteY15" fmla="*/ 511339 h 2208610"/>
                <a:gd name="connsiteX16" fmla="*/ 957627 w 2741332"/>
                <a:gd name="connsiteY16" fmla="*/ 702725 h 2208610"/>
                <a:gd name="connsiteX17" fmla="*/ 1191543 w 2741332"/>
                <a:gd name="connsiteY17" fmla="*/ 490073 h 2208610"/>
                <a:gd name="connsiteX18" fmla="*/ 1234074 w 2741332"/>
                <a:gd name="connsiteY18" fmla="*/ 149832 h 2208610"/>
                <a:gd name="connsiteX19" fmla="*/ 1127748 w 2741332"/>
                <a:gd name="connsiteY19" fmla="*/ 976 h 2208610"/>
                <a:gd name="connsiteX20" fmla="*/ 1382930 w 2741332"/>
                <a:gd name="connsiteY20" fmla="*/ 213627 h 2208610"/>
                <a:gd name="connsiteX21" fmla="*/ 1446725 w 2741332"/>
                <a:gd name="connsiteY21" fmla="*/ 447543 h 2208610"/>
                <a:gd name="connsiteX22" fmla="*/ 1446725 w 2741332"/>
                <a:gd name="connsiteY22" fmla="*/ 660194 h 2208610"/>
                <a:gd name="connsiteX23" fmla="*/ 1467990 w 2741332"/>
                <a:gd name="connsiteY23" fmla="*/ 915376 h 2208610"/>
                <a:gd name="connsiteX24" fmla="*/ 1574316 w 2741332"/>
                <a:gd name="connsiteY24" fmla="*/ 1021701 h 2208610"/>
                <a:gd name="connsiteX25" fmla="*/ 1616846 w 2741332"/>
                <a:gd name="connsiteY25" fmla="*/ 1042966 h 2208610"/>
                <a:gd name="connsiteX26" fmla="*/ 1659376 w 2741332"/>
                <a:gd name="connsiteY26" fmla="*/ 575134 h 2208610"/>
                <a:gd name="connsiteX27" fmla="*/ 1829497 w 2741332"/>
                <a:gd name="connsiteY27" fmla="*/ 319952 h 2208610"/>
                <a:gd name="connsiteX28" fmla="*/ 1914557 w 2741332"/>
                <a:gd name="connsiteY28" fmla="*/ 128566 h 2208610"/>
                <a:gd name="connsiteX29" fmla="*/ 1935823 w 2741332"/>
                <a:gd name="connsiteY29" fmla="*/ 341218 h 2208610"/>
                <a:gd name="connsiteX30" fmla="*/ 1893292 w 2741332"/>
                <a:gd name="connsiteY30" fmla="*/ 553869 h 2208610"/>
                <a:gd name="connsiteX31" fmla="*/ 1978353 w 2741332"/>
                <a:gd name="connsiteY31" fmla="*/ 745255 h 2208610"/>
                <a:gd name="connsiteX32" fmla="*/ 2254799 w 2741332"/>
                <a:gd name="connsiteY32" fmla="*/ 596399 h 2208610"/>
                <a:gd name="connsiteX33" fmla="*/ 2488716 w 2741332"/>
                <a:gd name="connsiteY33" fmla="*/ 532604 h 2208610"/>
                <a:gd name="connsiteX34" fmla="*/ 2403655 w 2741332"/>
                <a:gd name="connsiteY34" fmla="*/ 596399 h 2208610"/>
                <a:gd name="connsiteX35" fmla="*/ 2403655 w 2741332"/>
                <a:gd name="connsiteY35" fmla="*/ 809050 h 2208610"/>
                <a:gd name="connsiteX36" fmla="*/ 2552511 w 2741332"/>
                <a:gd name="connsiteY36" fmla="*/ 936641 h 2208610"/>
                <a:gd name="connsiteX37" fmla="*/ 2722632 w 2741332"/>
                <a:gd name="connsiteY37" fmla="*/ 1213087 h 2208610"/>
                <a:gd name="connsiteX38" fmla="*/ 2722632 w 2741332"/>
                <a:gd name="connsiteY38" fmla="*/ 1744715 h 2208610"/>
                <a:gd name="connsiteX39" fmla="*/ 2595041 w 2741332"/>
                <a:gd name="connsiteY39" fmla="*/ 2063692 h 2208610"/>
                <a:gd name="connsiteX40" fmla="*/ 1999618 w 2741332"/>
                <a:gd name="connsiteY40" fmla="*/ 2191283 h 2208610"/>
                <a:gd name="connsiteX41" fmla="*/ 957627 w 2741332"/>
                <a:gd name="connsiteY41" fmla="*/ 2191283 h 2208610"/>
                <a:gd name="connsiteX0" fmla="*/ 957627 w 2741332"/>
                <a:gd name="connsiteY0" fmla="*/ 2191283 h 2208610"/>
                <a:gd name="connsiteX1" fmla="*/ 617385 w 2741332"/>
                <a:gd name="connsiteY1" fmla="*/ 2191283 h 2208610"/>
                <a:gd name="connsiteX2" fmla="*/ 255878 w 2741332"/>
                <a:gd name="connsiteY2" fmla="*/ 1957366 h 2208610"/>
                <a:gd name="connsiteX3" fmla="*/ 319674 w 2741332"/>
                <a:gd name="connsiteY3" fmla="*/ 1510799 h 2208610"/>
                <a:gd name="connsiteX4" fmla="*/ 234613 w 2741332"/>
                <a:gd name="connsiteY4" fmla="*/ 1149292 h 2208610"/>
                <a:gd name="connsiteX5" fmla="*/ 697 w 2741332"/>
                <a:gd name="connsiteY5" fmla="*/ 1106762 h 2208610"/>
                <a:gd name="connsiteX6" fmla="*/ 170818 w 2741332"/>
                <a:gd name="connsiteY6" fmla="*/ 1085497 h 2208610"/>
                <a:gd name="connsiteX7" fmla="*/ 404734 w 2741332"/>
                <a:gd name="connsiteY7" fmla="*/ 1191822 h 2208610"/>
                <a:gd name="connsiteX8" fmla="*/ 511060 w 2741332"/>
                <a:gd name="connsiteY8" fmla="*/ 1383208 h 2208610"/>
                <a:gd name="connsiteX9" fmla="*/ 425999 w 2741332"/>
                <a:gd name="connsiteY9" fmla="*/ 1106762 h 2208610"/>
                <a:gd name="connsiteX10" fmla="*/ 489795 w 2741332"/>
                <a:gd name="connsiteY10" fmla="*/ 787785 h 2208610"/>
                <a:gd name="connsiteX11" fmla="*/ 787506 w 2741332"/>
                <a:gd name="connsiteY11" fmla="*/ 575134 h 2208610"/>
                <a:gd name="connsiteX12" fmla="*/ 787506 w 2741332"/>
                <a:gd name="connsiteY12" fmla="*/ 213627 h 2208610"/>
                <a:gd name="connsiteX13" fmla="*/ 702446 w 2741332"/>
                <a:gd name="connsiteY13" fmla="*/ 192362 h 2208610"/>
                <a:gd name="connsiteX14" fmla="*/ 893832 w 2741332"/>
                <a:gd name="connsiteY14" fmla="*/ 213627 h 2208610"/>
                <a:gd name="connsiteX15" fmla="*/ 957627 w 2741332"/>
                <a:gd name="connsiteY15" fmla="*/ 511339 h 2208610"/>
                <a:gd name="connsiteX16" fmla="*/ 957627 w 2741332"/>
                <a:gd name="connsiteY16" fmla="*/ 702725 h 2208610"/>
                <a:gd name="connsiteX17" fmla="*/ 1191543 w 2741332"/>
                <a:gd name="connsiteY17" fmla="*/ 490073 h 2208610"/>
                <a:gd name="connsiteX18" fmla="*/ 1234074 w 2741332"/>
                <a:gd name="connsiteY18" fmla="*/ 149832 h 2208610"/>
                <a:gd name="connsiteX19" fmla="*/ 1127748 w 2741332"/>
                <a:gd name="connsiteY19" fmla="*/ 976 h 2208610"/>
                <a:gd name="connsiteX20" fmla="*/ 1382930 w 2741332"/>
                <a:gd name="connsiteY20" fmla="*/ 213627 h 2208610"/>
                <a:gd name="connsiteX21" fmla="*/ 1446725 w 2741332"/>
                <a:gd name="connsiteY21" fmla="*/ 447543 h 2208610"/>
                <a:gd name="connsiteX22" fmla="*/ 1446725 w 2741332"/>
                <a:gd name="connsiteY22" fmla="*/ 660194 h 2208610"/>
                <a:gd name="connsiteX23" fmla="*/ 1520408 w 2741332"/>
                <a:gd name="connsiteY23" fmla="*/ 892079 h 2208610"/>
                <a:gd name="connsiteX24" fmla="*/ 1574316 w 2741332"/>
                <a:gd name="connsiteY24" fmla="*/ 1021701 h 2208610"/>
                <a:gd name="connsiteX25" fmla="*/ 1616846 w 2741332"/>
                <a:gd name="connsiteY25" fmla="*/ 1042966 h 2208610"/>
                <a:gd name="connsiteX26" fmla="*/ 1659376 w 2741332"/>
                <a:gd name="connsiteY26" fmla="*/ 575134 h 2208610"/>
                <a:gd name="connsiteX27" fmla="*/ 1829497 w 2741332"/>
                <a:gd name="connsiteY27" fmla="*/ 319952 h 2208610"/>
                <a:gd name="connsiteX28" fmla="*/ 1914557 w 2741332"/>
                <a:gd name="connsiteY28" fmla="*/ 128566 h 2208610"/>
                <a:gd name="connsiteX29" fmla="*/ 1935823 w 2741332"/>
                <a:gd name="connsiteY29" fmla="*/ 341218 h 2208610"/>
                <a:gd name="connsiteX30" fmla="*/ 1893292 w 2741332"/>
                <a:gd name="connsiteY30" fmla="*/ 553869 h 2208610"/>
                <a:gd name="connsiteX31" fmla="*/ 1978353 w 2741332"/>
                <a:gd name="connsiteY31" fmla="*/ 745255 h 2208610"/>
                <a:gd name="connsiteX32" fmla="*/ 2254799 w 2741332"/>
                <a:gd name="connsiteY32" fmla="*/ 596399 h 2208610"/>
                <a:gd name="connsiteX33" fmla="*/ 2488716 w 2741332"/>
                <a:gd name="connsiteY33" fmla="*/ 532604 h 2208610"/>
                <a:gd name="connsiteX34" fmla="*/ 2403655 w 2741332"/>
                <a:gd name="connsiteY34" fmla="*/ 596399 h 2208610"/>
                <a:gd name="connsiteX35" fmla="*/ 2403655 w 2741332"/>
                <a:gd name="connsiteY35" fmla="*/ 809050 h 2208610"/>
                <a:gd name="connsiteX36" fmla="*/ 2552511 w 2741332"/>
                <a:gd name="connsiteY36" fmla="*/ 936641 h 2208610"/>
                <a:gd name="connsiteX37" fmla="*/ 2722632 w 2741332"/>
                <a:gd name="connsiteY37" fmla="*/ 1213087 h 2208610"/>
                <a:gd name="connsiteX38" fmla="*/ 2722632 w 2741332"/>
                <a:gd name="connsiteY38" fmla="*/ 1744715 h 2208610"/>
                <a:gd name="connsiteX39" fmla="*/ 2595041 w 2741332"/>
                <a:gd name="connsiteY39" fmla="*/ 2063692 h 2208610"/>
                <a:gd name="connsiteX40" fmla="*/ 1999618 w 2741332"/>
                <a:gd name="connsiteY40" fmla="*/ 2191283 h 2208610"/>
                <a:gd name="connsiteX41" fmla="*/ 957627 w 2741332"/>
                <a:gd name="connsiteY41" fmla="*/ 2191283 h 2208610"/>
                <a:gd name="connsiteX0" fmla="*/ 957627 w 2741332"/>
                <a:gd name="connsiteY0" fmla="*/ 2191283 h 2208610"/>
                <a:gd name="connsiteX1" fmla="*/ 617385 w 2741332"/>
                <a:gd name="connsiteY1" fmla="*/ 2191283 h 2208610"/>
                <a:gd name="connsiteX2" fmla="*/ 255878 w 2741332"/>
                <a:gd name="connsiteY2" fmla="*/ 1957366 h 2208610"/>
                <a:gd name="connsiteX3" fmla="*/ 319674 w 2741332"/>
                <a:gd name="connsiteY3" fmla="*/ 1510799 h 2208610"/>
                <a:gd name="connsiteX4" fmla="*/ 234613 w 2741332"/>
                <a:gd name="connsiteY4" fmla="*/ 1149292 h 2208610"/>
                <a:gd name="connsiteX5" fmla="*/ 697 w 2741332"/>
                <a:gd name="connsiteY5" fmla="*/ 1106762 h 2208610"/>
                <a:gd name="connsiteX6" fmla="*/ 170818 w 2741332"/>
                <a:gd name="connsiteY6" fmla="*/ 1085497 h 2208610"/>
                <a:gd name="connsiteX7" fmla="*/ 404734 w 2741332"/>
                <a:gd name="connsiteY7" fmla="*/ 1191822 h 2208610"/>
                <a:gd name="connsiteX8" fmla="*/ 511060 w 2741332"/>
                <a:gd name="connsiteY8" fmla="*/ 1383208 h 2208610"/>
                <a:gd name="connsiteX9" fmla="*/ 425999 w 2741332"/>
                <a:gd name="connsiteY9" fmla="*/ 1106762 h 2208610"/>
                <a:gd name="connsiteX10" fmla="*/ 489795 w 2741332"/>
                <a:gd name="connsiteY10" fmla="*/ 787785 h 2208610"/>
                <a:gd name="connsiteX11" fmla="*/ 787506 w 2741332"/>
                <a:gd name="connsiteY11" fmla="*/ 575134 h 2208610"/>
                <a:gd name="connsiteX12" fmla="*/ 787506 w 2741332"/>
                <a:gd name="connsiteY12" fmla="*/ 213627 h 2208610"/>
                <a:gd name="connsiteX13" fmla="*/ 702446 w 2741332"/>
                <a:gd name="connsiteY13" fmla="*/ 192362 h 2208610"/>
                <a:gd name="connsiteX14" fmla="*/ 893832 w 2741332"/>
                <a:gd name="connsiteY14" fmla="*/ 213627 h 2208610"/>
                <a:gd name="connsiteX15" fmla="*/ 957627 w 2741332"/>
                <a:gd name="connsiteY15" fmla="*/ 511339 h 2208610"/>
                <a:gd name="connsiteX16" fmla="*/ 957627 w 2741332"/>
                <a:gd name="connsiteY16" fmla="*/ 702725 h 2208610"/>
                <a:gd name="connsiteX17" fmla="*/ 1191543 w 2741332"/>
                <a:gd name="connsiteY17" fmla="*/ 490073 h 2208610"/>
                <a:gd name="connsiteX18" fmla="*/ 1234074 w 2741332"/>
                <a:gd name="connsiteY18" fmla="*/ 149832 h 2208610"/>
                <a:gd name="connsiteX19" fmla="*/ 1127748 w 2741332"/>
                <a:gd name="connsiteY19" fmla="*/ 976 h 2208610"/>
                <a:gd name="connsiteX20" fmla="*/ 1382930 w 2741332"/>
                <a:gd name="connsiteY20" fmla="*/ 213627 h 2208610"/>
                <a:gd name="connsiteX21" fmla="*/ 1446725 w 2741332"/>
                <a:gd name="connsiteY21" fmla="*/ 447543 h 2208610"/>
                <a:gd name="connsiteX22" fmla="*/ 1446725 w 2741332"/>
                <a:gd name="connsiteY22" fmla="*/ 660194 h 2208610"/>
                <a:gd name="connsiteX23" fmla="*/ 1520408 w 2741332"/>
                <a:gd name="connsiteY23" fmla="*/ 892079 h 2208610"/>
                <a:gd name="connsiteX24" fmla="*/ 1591788 w 2741332"/>
                <a:gd name="connsiteY24" fmla="*/ 957635 h 2208610"/>
                <a:gd name="connsiteX25" fmla="*/ 1616846 w 2741332"/>
                <a:gd name="connsiteY25" fmla="*/ 1042966 h 2208610"/>
                <a:gd name="connsiteX26" fmla="*/ 1659376 w 2741332"/>
                <a:gd name="connsiteY26" fmla="*/ 575134 h 2208610"/>
                <a:gd name="connsiteX27" fmla="*/ 1829497 w 2741332"/>
                <a:gd name="connsiteY27" fmla="*/ 319952 h 2208610"/>
                <a:gd name="connsiteX28" fmla="*/ 1914557 w 2741332"/>
                <a:gd name="connsiteY28" fmla="*/ 128566 h 2208610"/>
                <a:gd name="connsiteX29" fmla="*/ 1935823 w 2741332"/>
                <a:gd name="connsiteY29" fmla="*/ 341218 h 2208610"/>
                <a:gd name="connsiteX30" fmla="*/ 1893292 w 2741332"/>
                <a:gd name="connsiteY30" fmla="*/ 553869 h 2208610"/>
                <a:gd name="connsiteX31" fmla="*/ 1978353 w 2741332"/>
                <a:gd name="connsiteY31" fmla="*/ 745255 h 2208610"/>
                <a:gd name="connsiteX32" fmla="*/ 2254799 w 2741332"/>
                <a:gd name="connsiteY32" fmla="*/ 596399 h 2208610"/>
                <a:gd name="connsiteX33" fmla="*/ 2488716 w 2741332"/>
                <a:gd name="connsiteY33" fmla="*/ 532604 h 2208610"/>
                <a:gd name="connsiteX34" fmla="*/ 2403655 w 2741332"/>
                <a:gd name="connsiteY34" fmla="*/ 596399 h 2208610"/>
                <a:gd name="connsiteX35" fmla="*/ 2403655 w 2741332"/>
                <a:gd name="connsiteY35" fmla="*/ 809050 h 2208610"/>
                <a:gd name="connsiteX36" fmla="*/ 2552511 w 2741332"/>
                <a:gd name="connsiteY36" fmla="*/ 936641 h 2208610"/>
                <a:gd name="connsiteX37" fmla="*/ 2722632 w 2741332"/>
                <a:gd name="connsiteY37" fmla="*/ 1213087 h 2208610"/>
                <a:gd name="connsiteX38" fmla="*/ 2722632 w 2741332"/>
                <a:gd name="connsiteY38" fmla="*/ 1744715 h 2208610"/>
                <a:gd name="connsiteX39" fmla="*/ 2595041 w 2741332"/>
                <a:gd name="connsiteY39" fmla="*/ 2063692 h 2208610"/>
                <a:gd name="connsiteX40" fmla="*/ 1999618 w 2741332"/>
                <a:gd name="connsiteY40" fmla="*/ 2191283 h 2208610"/>
                <a:gd name="connsiteX41" fmla="*/ 957627 w 2741332"/>
                <a:gd name="connsiteY41" fmla="*/ 2191283 h 2208610"/>
                <a:gd name="connsiteX0" fmla="*/ 957627 w 2741332"/>
                <a:gd name="connsiteY0" fmla="*/ 2191283 h 2208610"/>
                <a:gd name="connsiteX1" fmla="*/ 617385 w 2741332"/>
                <a:gd name="connsiteY1" fmla="*/ 2191283 h 2208610"/>
                <a:gd name="connsiteX2" fmla="*/ 255878 w 2741332"/>
                <a:gd name="connsiteY2" fmla="*/ 1957366 h 2208610"/>
                <a:gd name="connsiteX3" fmla="*/ 319674 w 2741332"/>
                <a:gd name="connsiteY3" fmla="*/ 1510799 h 2208610"/>
                <a:gd name="connsiteX4" fmla="*/ 234613 w 2741332"/>
                <a:gd name="connsiteY4" fmla="*/ 1149292 h 2208610"/>
                <a:gd name="connsiteX5" fmla="*/ 697 w 2741332"/>
                <a:gd name="connsiteY5" fmla="*/ 1106762 h 2208610"/>
                <a:gd name="connsiteX6" fmla="*/ 170818 w 2741332"/>
                <a:gd name="connsiteY6" fmla="*/ 1085497 h 2208610"/>
                <a:gd name="connsiteX7" fmla="*/ 404734 w 2741332"/>
                <a:gd name="connsiteY7" fmla="*/ 1191822 h 2208610"/>
                <a:gd name="connsiteX8" fmla="*/ 511060 w 2741332"/>
                <a:gd name="connsiteY8" fmla="*/ 1383208 h 2208610"/>
                <a:gd name="connsiteX9" fmla="*/ 425999 w 2741332"/>
                <a:gd name="connsiteY9" fmla="*/ 1106762 h 2208610"/>
                <a:gd name="connsiteX10" fmla="*/ 489795 w 2741332"/>
                <a:gd name="connsiteY10" fmla="*/ 787785 h 2208610"/>
                <a:gd name="connsiteX11" fmla="*/ 787506 w 2741332"/>
                <a:gd name="connsiteY11" fmla="*/ 575134 h 2208610"/>
                <a:gd name="connsiteX12" fmla="*/ 787506 w 2741332"/>
                <a:gd name="connsiteY12" fmla="*/ 213627 h 2208610"/>
                <a:gd name="connsiteX13" fmla="*/ 702446 w 2741332"/>
                <a:gd name="connsiteY13" fmla="*/ 192362 h 2208610"/>
                <a:gd name="connsiteX14" fmla="*/ 893832 w 2741332"/>
                <a:gd name="connsiteY14" fmla="*/ 213627 h 2208610"/>
                <a:gd name="connsiteX15" fmla="*/ 957627 w 2741332"/>
                <a:gd name="connsiteY15" fmla="*/ 511339 h 2208610"/>
                <a:gd name="connsiteX16" fmla="*/ 957627 w 2741332"/>
                <a:gd name="connsiteY16" fmla="*/ 702725 h 2208610"/>
                <a:gd name="connsiteX17" fmla="*/ 1191543 w 2741332"/>
                <a:gd name="connsiteY17" fmla="*/ 490073 h 2208610"/>
                <a:gd name="connsiteX18" fmla="*/ 1234074 w 2741332"/>
                <a:gd name="connsiteY18" fmla="*/ 149832 h 2208610"/>
                <a:gd name="connsiteX19" fmla="*/ 1127748 w 2741332"/>
                <a:gd name="connsiteY19" fmla="*/ 976 h 2208610"/>
                <a:gd name="connsiteX20" fmla="*/ 1382930 w 2741332"/>
                <a:gd name="connsiteY20" fmla="*/ 213627 h 2208610"/>
                <a:gd name="connsiteX21" fmla="*/ 1446725 w 2741332"/>
                <a:gd name="connsiteY21" fmla="*/ 447543 h 2208610"/>
                <a:gd name="connsiteX22" fmla="*/ 1446725 w 2741332"/>
                <a:gd name="connsiteY22" fmla="*/ 660194 h 2208610"/>
                <a:gd name="connsiteX23" fmla="*/ 1520408 w 2741332"/>
                <a:gd name="connsiteY23" fmla="*/ 892079 h 2208610"/>
                <a:gd name="connsiteX24" fmla="*/ 1591788 w 2741332"/>
                <a:gd name="connsiteY24" fmla="*/ 957635 h 2208610"/>
                <a:gd name="connsiteX25" fmla="*/ 1605197 w 2741332"/>
                <a:gd name="connsiteY25" fmla="*/ 850767 h 2208610"/>
                <a:gd name="connsiteX26" fmla="*/ 1659376 w 2741332"/>
                <a:gd name="connsiteY26" fmla="*/ 575134 h 2208610"/>
                <a:gd name="connsiteX27" fmla="*/ 1829497 w 2741332"/>
                <a:gd name="connsiteY27" fmla="*/ 319952 h 2208610"/>
                <a:gd name="connsiteX28" fmla="*/ 1914557 w 2741332"/>
                <a:gd name="connsiteY28" fmla="*/ 128566 h 2208610"/>
                <a:gd name="connsiteX29" fmla="*/ 1935823 w 2741332"/>
                <a:gd name="connsiteY29" fmla="*/ 341218 h 2208610"/>
                <a:gd name="connsiteX30" fmla="*/ 1893292 w 2741332"/>
                <a:gd name="connsiteY30" fmla="*/ 553869 h 2208610"/>
                <a:gd name="connsiteX31" fmla="*/ 1978353 w 2741332"/>
                <a:gd name="connsiteY31" fmla="*/ 745255 h 2208610"/>
                <a:gd name="connsiteX32" fmla="*/ 2254799 w 2741332"/>
                <a:gd name="connsiteY32" fmla="*/ 596399 h 2208610"/>
                <a:gd name="connsiteX33" fmla="*/ 2488716 w 2741332"/>
                <a:gd name="connsiteY33" fmla="*/ 532604 h 2208610"/>
                <a:gd name="connsiteX34" fmla="*/ 2403655 w 2741332"/>
                <a:gd name="connsiteY34" fmla="*/ 596399 h 2208610"/>
                <a:gd name="connsiteX35" fmla="*/ 2403655 w 2741332"/>
                <a:gd name="connsiteY35" fmla="*/ 809050 h 2208610"/>
                <a:gd name="connsiteX36" fmla="*/ 2552511 w 2741332"/>
                <a:gd name="connsiteY36" fmla="*/ 936641 h 2208610"/>
                <a:gd name="connsiteX37" fmla="*/ 2722632 w 2741332"/>
                <a:gd name="connsiteY37" fmla="*/ 1213087 h 2208610"/>
                <a:gd name="connsiteX38" fmla="*/ 2722632 w 2741332"/>
                <a:gd name="connsiteY38" fmla="*/ 1744715 h 2208610"/>
                <a:gd name="connsiteX39" fmla="*/ 2595041 w 2741332"/>
                <a:gd name="connsiteY39" fmla="*/ 2063692 h 2208610"/>
                <a:gd name="connsiteX40" fmla="*/ 1999618 w 2741332"/>
                <a:gd name="connsiteY40" fmla="*/ 2191283 h 2208610"/>
                <a:gd name="connsiteX41" fmla="*/ 957627 w 2741332"/>
                <a:gd name="connsiteY41" fmla="*/ 2191283 h 2208610"/>
                <a:gd name="connsiteX0" fmla="*/ 957627 w 2741332"/>
                <a:gd name="connsiteY0" fmla="*/ 2191283 h 2208610"/>
                <a:gd name="connsiteX1" fmla="*/ 617385 w 2741332"/>
                <a:gd name="connsiteY1" fmla="*/ 2191283 h 2208610"/>
                <a:gd name="connsiteX2" fmla="*/ 255878 w 2741332"/>
                <a:gd name="connsiteY2" fmla="*/ 1957366 h 2208610"/>
                <a:gd name="connsiteX3" fmla="*/ 319674 w 2741332"/>
                <a:gd name="connsiteY3" fmla="*/ 1510799 h 2208610"/>
                <a:gd name="connsiteX4" fmla="*/ 234613 w 2741332"/>
                <a:gd name="connsiteY4" fmla="*/ 1149292 h 2208610"/>
                <a:gd name="connsiteX5" fmla="*/ 697 w 2741332"/>
                <a:gd name="connsiteY5" fmla="*/ 1106762 h 2208610"/>
                <a:gd name="connsiteX6" fmla="*/ 170818 w 2741332"/>
                <a:gd name="connsiteY6" fmla="*/ 1085497 h 2208610"/>
                <a:gd name="connsiteX7" fmla="*/ 404734 w 2741332"/>
                <a:gd name="connsiteY7" fmla="*/ 1191822 h 2208610"/>
                <a:gd name="connsiteX8" fmla="*/ 511060 w 2741332"/>
                <a:gd name="connsiteY8" fmla="*/ 1383208 h 2208610"/>
                <a:gd name="connsiteX9" fmla="*/ 425999 w 2741332"/>
                <a:gd name="connsiteY9" fmla="*/ 1106762 h 2208610"/>
                <a:gd name="connsiteX10" fmla="*/ 489795 w 2741332"/>
                <a:gd name="connsiteY10" fmla="*/ 787785 h 2208610"/>
                <a:gd name="connsiteX11" fmla="*/ 787506 w 2741332"/>
                <a:gd name="connsiteY11" fmla="*/ 575134 h 2208610"/>
                <a:gd name="connsiteX12" fmla="*/ 787506 w 2741332"/>
                <a:gd name="connsiteY12" fmla="*/ 213627 h 2208610"/>
                <a:gd name="connsiteX13" fmla="*/ 702446 w 2741332"/>
                <a:gd name="connsiteY13" fmla="*/ 192362 h 2208610"/>
                <a:gd name="connsiteX14" fmla="*/ 893832 w 2741332"/>
                <a:gd name="connsiteY14" fmla="*/ 213627 h 2208610"/>
                <a:gd name="connsiteX15" fmla="*/ 957627 w 2741332"/>
                <a:gd name="connsiteY15" fmla="*/ 511339 h 2208610"/>
                <a:gd name="connsiteX16" fmla="*/ 957627 w 2741332"/>
                <a:gd name="connsiteY16" fmla="*/ 702725 h 2208610"/>
                <a:gd name="connsiteX17" fmla="*/ 1191543 w 2741332"/>
                <a:gd name="connsiteY17" fmla="*/ 490073 h 2208610"/>
                <a:gd name="connsiteX18" fmla="*/ 1234074 w 2741332"/>
                <a:gd name="connsiteY18" fmla="*/ 149832 h 2208610"/>
                <a:gd name="connsiteX19" fmla="*/ 1127748 w 2741332"/>
                <a:gd name="connsiteY19" fmla="*/ 976 h 2208610"/>
                <a:gd name="connsiteX20" fmla="*/ 1382930 w 2741332"/>
                <a:gd name="connsiteY20" fmla="*/ 213627 h 2208610"/>
                <a:gd name="connsiteX21" fmla="*/ 1446725 w 2741332"/>
                <a:gd name="connsiteY21" fmla="*/ 447543 h 2208610"/>
                <a:gd name="connsiteX22" fmla="*/ 1446725 w 2741332"/>
                <a:gd name="connsiteY22" fmla="*/ 660194 h 2208610"/>
                <a:gd name="connsiteX23" fmla="*/ 1520408 w 2741332"/>
                <a:gd name="connsiteY23" fmla="*/ 892079 h 2208610"/>
                <a:gd name="connsiteX24" fmla="*/ 1539370 w 2741332"/>
                <a:gd name="connsiteY24" fmla="*/ 812030 h 2208610"/>
                <a:gd name="connsiteX25" fmla="*/ 1605197 w 2741332"/>
                <a:gd name="connsiteY25" fmla="*/ 850767 h 2208610"/>
                <a:gd name="connsiteX26" fmla="*/ 1659376 w 2741332"/>
                <a:gd name="connsiteY26" fmla="*/ 575134 h 2208610"/>
                <a:gd name="connsiteX27" fmla="*/ 1829497 w 2741332"/>
                <a:gd name="connsiteY27" fmla="*/ 319952 h 2208610"/>
                <a:gd name="connsiteX28" fmla="*/ 1914557 w 2741332"/>
                <a:gd name="connsiteY28" fmla="*/ 128566 h 2208610"/>
                <a:gd name="connsiteX29" fmla="*/ 1935823 w 2741332"/>
                <a:gd name="connsiteY29" fmla="*/ 341218 h 2208610"/>
                <a:gd name="connsiteX30" fmla="*/ 1893292 w 2741332"/>
                <a:gd name="connsiteY30" fmla="*/ 553869 h 2208610"/>
                <a:gd name="connsiteX31" fmla="*/ 1978353 w 2741332"/>
                <a:gd name="connsiteY31" fmla="*/ 745255 h 2208610"/>
                <a:gd name="connsiteX32" fmla="*/ 2254799 w 2741332"/>
                <a:gd name="connsiteY32" fmla="*/ 596399 h 2208610"/>
                <a:gd name="connsiteX33" fmla="*/ 2488716 w 2741332"/>
                <a:gd name="connsiteY33" fmla="*/ 532604 h 2208610"/>
                <a:gd name="connsiteX34" fmla="*/ 2403655 w 2741332"/>
                <a:gd name="connsiteY34" fmla="*/ 596399 h 2208610"/>
                <a:gd name="connsiteX35" fmla="*/ 2403655 w 2741332"/>
                <a:gd name="connsiteY35" fmla="*/ 809050 h 2208610"/>
                <a:gd name="connsiteX36" fmla="*/ 2552511 w 2741332"/>
                <a:gd name="connsiteY36" fmla="*/ 936641 h 2208610"/>
                <a:gd name="connsiteX37" fmla="*/ 2722632 w 2741332"/>
                <a:gd name="connsiteY37" fmla="*/ 1213087 h 2208610"/>
                <a:gd name="connsiteX38" fmla="*/ 2722632 w 2741332"/>
                <a:gd name="connsiteY38" fmla="*/ 1744715 h 2208610"/>
                <a:gd name="connsiteX39" fmla="*/ 2595041 w 2741332"/>
                <a:gd name="connsiteY39" fmla="*/ 2063692 h 2208610"/>
                <a:gd name="connsiteX40" fmla="*/ 1999618 w 2741332"/>
                <a:gd name="connsiteY40" fmla="*/ 2191283 h 2208610"/>
                <a:gd name="connsiteX41" fmla="*/ 957627 w 2741332"/>
                <a:gd name="connsiteY41" fmla="*/ 2191283 h 2208610"/>
                <a:gd name="connsiteX0" fmla="*/ 957627 w 2741332"/>
                <a:gd name="connsiteY0" fmla="*/ 2191283 h 2208610"/>
                <a:gd name="connsiteX1" fmla="*/ 617385 w 2741332"/>
                <a:gd name="connsiteY1" fmla="*/ 2191283 h 2208610"/>
                <a:gd name="connsiteX2" fmla="*/ 255878 w 2741332"/>
                <a:gd name="connsiteY2" fmla="*/ 1957366 h 2208610"/>
                <a:gd name="connsiteX3" fmla="*/ 319674 w 2741332"/>
                <a:gd name="connsiteY3" fmla="*/ 1510799 h 2208610"/>
                <a:gd name="connsiteX4" fmla="*/ 234613 w 2741332"/>
                <a:gd name="connsiteY4" fmla="*/ 1149292 h 2208610"/>
                <a:gd name="connsiteX5" fmla="*/ 697 w 2741332"/>
                <a:gd name="connsiteY5" fmla="*/ 1106762 h 2208610"/>
                <a:gd name="connsiteX6" fmla="*/ 170818 w 2741332"/>
                <a:gd name="connsiteY6" fmla="*/ 1085497 h 2208610"/>
                <a:gd name="connsiteX7" fmla="*/ 404734 w 2741332"/>
                <a:gd name="connsiteY7" fmla="*/ 1191822 h 2208610"/>
                <a:gd name="connsiteX8" fmla="*/ 511060 w 2741332"/>
                <a:gd name="connsiteY8" fmla="*/ 1383208 h 2208610"/>
                <a:gd name="connsiteX9" fmla="*/ 425999 w 2741332"/>
                <a:gd name="connsiteY9" fmla="*/ 1106762 h 2208610"/>
                <a:gd name="connsiteX10" fmla="*/ 489795 w 2741332"/>
                <a:gd name="connsiteY10" fmla="*/ 787785 h 2208610"/>
                <a:gd name="connsiteX11" fmla="*/ 787506 w 2741332"/>
                <a:gd name="connsiteY11" fmla="*/ 575134 h 2208610"/>
                <a:gd name="connsiteX12" fmla="*/ 787506 w 2741332"/>
                <a:gd name="connsiteY12" fmla="*/ 213627 h 2208610"/>
                <a:gd name="connsiteX13" fmla="*/ 702446 w 2741332"/>
                <a:gd name="connsiteY13" fmla="*/ 192362 h 2208610"/>
                <a:gd name="connsiteX14" fmla="*/ 893832 w 2741332"/>
                <a:gd name="connsiteY14" fmla="*/ 213627 h 2208610"/>
                <a:gd name="connsiteX15" fmla="*/ 957627 w 2741332"/>
                <a:gd name="connsiteY15" fmla="*/ 511339 h 2208610"/>
                <a:gd name="connsiteX16" fmla="*/ 957627 w 2741332"/>
                <a:gd name="connsiteY16" fmla="*/ 702725 h 2208610"/>
                <a:gd name="connsiteX17" fmla="*/ 1191543 w 2741332"/>
                <a:gd name="connsiteY17" fmla="*/ 490073 h 2208610"/>
                <a:gd name="connsiteX18" fmla="*/ 1234074 w 2741332"/>
                <a:gd name="connsiteY18" fmla="*/ 149832 h 2208610"/>
                <a:gd name="connsiteX19" fmla="*/ 1127748 w 2741332"/>
                <a:gd name="connsiteY19" fmla="*/ 976 h 2208610"/>
                <a:gd name="connsiteX20" fmla="*/ 1382930 w 2741332"/>
                <a:gd name="connsiteY20" fmla="*/ 213627 h 2208610"/>
                <a:gd name="connsiteX21" fmla="*/ 1446725 w 2741332"/>
                <a:gd name="connsiteY21" fmla="*/ 447543 h 2208610"/>
                <a:gd name="connsiteX22" fmla="*/ 1446725 w 2741332"/>
                <a:gd name="connsiteY22" fmla="*/ 660194 h 2208610"/>
                <a:gd name="connsiteX23" fmla="*/ 1514584 w 2741332"/>
                <a:gd name="connsiteY23" fmla="*/ 758123 h 2208610"/>
                <a:gd name="connsiteX24" fmla="*/ 1539370 w 2741332"/>
                <a:gd name="connsiteY24" fmla="*/ 812030 h 2208610"/>
                <a:gd name="connsiteX25" fmla="*/ 1605197 w 2741332"/>
                <a:gd name="connsiteY25" fmla="*/ 850767 h 2208610"/>
                <a:gd name="connsiteX26" fmla="*/ 1659376 w 2741332"/>
                <a:gd name="connsiteY26" fmla="*/ 575134 h 2208610"/>
                <a:gd name="connsiteX27" fmla="*/ 1829497 w 2741332"/>
                <a:gd name="connsiteY27" fmla="*/ 319952 h 2208610"/>
                <a:gd name="connsiteX28" fmla="*/ 1914557 w 2741332"/>
                <a:gd name="connsiteY28" fmla="*/ 128566 h 2208610"/>
                <a:gd name="connsiteX29" fmla="*/ 1935823 w 2741332"/>
                <a:gd name="connsiteY29" fmla="*/ 341218 h 2208610"/>
                <a:gd name="connsiteX30" fmla="*/ 1893292 w 2741332"/>
                <a:gd name="connsiteY30" fmla="*/ 553869 h 2208610"/>
                <a:gd name="connsiteX31" fmla="*/ 1978353 w 2741332"/>
                <a:gd name="connsiteY31" fmla="*/ 745255 h 2208610"/>
                <a:gd name="connsiteX32" fmla="*/ 2254799 w 2741332"/>
                <a:gd name="connsiteY32" fmla="*/ 596399 h 2208610"/>
                <a:gd name="connsiteX33" fmla="*/ 2488716 w 2741332"/>
                <a:gd name="connsiteY33" fmla="*/ 532604 h 2208610"/>
                <a:gd name="connsiteX34" fmla="*/ 2403655 w 2741332"/>
                <a:gd name="connsiteY34" fmla="*/ 596399 h 2208610"/>
                <a:gd name="connsiteX35" fmla="*/ 2403655 w 2741332"/>
                <a:gd name="connsiteY35" fmla="*/ 809050 h 2208610"/>
                <a:gd name="connsiteX36" fmla="*/ 2552511 w 2741332"/>
                <a:gd name="connsiteY36" fmla="*/ 936641 h 2208610"/>
                <a:gd name="connsiteX37" fmla="*/ 2722632 w 2741332"/>
                <a:gd name="connsiteY37" fmla="*/ 1213087 h 2208610"/>
                <a:gd name="connsiteX38" fmla="*/ 2722632 w 2741332"/>
                <a:gd name="connsiteY38" fmla="*/ 1744715 h 2208610"/>
                <a:gd name="connsiteX39" fmla="*/ 2595041 w 2741332"/>
                <a:gd name="connsiteY39" fmla="*/ 2063692 h 2208610"/>
                <a:gd name="connsiteX40" fmla="*/ 1999618 w 2741332"/>
                <a:gd name="connsiteY40" fmla="*/ 2191283 h 2208610"/>
                <a:gd name="connsiteX41" fmla="*/ 957627 w 2741332"/>
                <a:gd name="connsiteY41" fmla="*/ 2191283 h 2208610"/>
                <a:gd name="connsiteX0" fmla="*/ 957627 w 2741332"/>
                <a:gd name="connsiteY0" fmla="*/ 2191283 h 2208610"/>
                <a:gd name="connsiteX1" fmla="*/ 617385 w 2741332"/>
                <a:gd name="connsiteY1" fmla="*/ 2191283 h 2208610"/>
                <a:gd name="connsiteX2" fmla="*/ 255878 w 2741332"/>
                <a:gd name="connsiteY2" fmla="*/ 1957366 h 2208610"/>
                <a:gd name="connsiteX3" fmla="*/ 319674 w 2741332"/>
                <a:gd name="connsiteY3" fmla="*/ 1510799 h 2208610"/>
                <a:gd name="connsiteX4" fmla="*/ 234613 w 2741332"/>
                <a:gd name="connsiteY4" fmla="*/ 1149292 h 2208610"/>
                <a:gd name="connsiteX5" fmla="*/ 697 w 2741332"/>
                <a:gd name="connsiteY5" fmla="*/ 1106762 h 2208610"/>
                <a:gd name="connsiteX6" fmla="*/ 170818 w 2741332"/>
                <a:gd name="connsiteY6" fmla="*/ 1085497 h 2208610"/>
                <a:gd name="connsiteX7" fmla="*/ 404734 w 2741332"/>
                <a:gd name="connsiteY7" fmla="*/ 1191822 h 2208610"/>
                <a:gd name="connsiteX8" fmla="*/ 511060 w 2741332"/>
                <a:gd name="connsiteY8" fmla="*/ 1383208 h 2208610"/>
                <a:gd name="connsiteX9" fmla="*/ 425999 w 2741332"/>
                <a:gd name="connsiteY9" fmla="*/ 1106762 h 2208610"/>
                <a:gd name="connsiteX10" fmla="*/ 489795 w 2741332"/>
                <a:gd name="connsiteY10" fmla="*/ 787785 h 2208610"/>
                <a:gd name="connsiteX11" fmla="*/ 787506 w 2741332"/>
                <a:gd name="connsiteY11" fmla="*/ 575134 h 2208610"/>
                <a:gd name="connsiteX12" fmla="*/ 787506 w 2741332"/>
                <a:gd name="connsiteY12" fmla="*/ 213627 h 2208610"/>
                <a:gd name="connsiteX13" fmla="*/ 702446 w 2741332"/>
                <a:gd name="connsiteY13" fmla="*/ 192362 h 2208610"/>
                <a:gd name="connsiteX14" fmla="*/ 893832 w 2741332"/>
                <a:gd name="connsiteY14" fmla="*/ 213627 h 2208610"/>
                <a:gd name="connsiteX15" fmla="*/ 957627 w 2741332"/>
                <a:gd name="connsiteY15" fmla="*/ 511339 h 2208610"/>
                <a:gd name="connsiteX16" fmla="*/ 957627 w 2741332"/>
                <a:gd name="connsiteY16" fmla="*/ 702725 h 2208610"/>
                <a:gd name="connsiteX17" fmla="*/ 1191543 w 2741332"/>
                <a:gd name="connsiteY17" fmla="*/ 490073 h 2208610"/>
                <a:gd name="connsiteX18" fmla="*/ 1234074 w 2741332"/>
                <a:gd name="connsiteY18" fmla="*/ 149832 h 2208610"/>
                <a:gd name="connsiteX19" fmla="*/ 1127748 w 2741332"/>
                <a:gd name="connsiteY19" fmla="*/ 976 h 2208610"/>
                <a:gd name="connsiteX20" fmla="*/ 1382930 w 2741332"/>
                <a:gd name="connsiteY20" fmla="*/ 213627 h 2208610"/>
                <a:gd name="connsiteX21" fmla="*/ 1446725 w 2741332"/>
                <a:gd name="connsiteY21" fmla="*/ 447543 h 2208610"/>
                <a:gd name="connsiteX22" fmla="*/ 1446725 w 2741332"/>
                <a:gd name="connsiteY22" fmla="*/ 660194 h 2208610"/>
                <a:gd name="connsiteX23" fmla="*/ 1514584 w 2741332"/>
                <a:gd name="connsiteY23" fmla="*/ 758123 h 2208610"/>
                <a:gd name="connsiteX24" fmla="*/ 1539370 w 2741332"/>
                <a:gd name="connsiteY24" fmla="*/ 812030 h 2208610"/>
                <a:gd name="connsiteX25" fmla="*/ 1558603 w 2741332"/>
                <a:gd name="connsiteY25" fmla="*/ 769228 h 2208610"/>
                <a:gd name="connsiteX26" fmla="*/ 1659376 w 2741332"/>
                <a:gd name="connsiteY26" fmla="*/ 575134 h 2208610"/>
                <a:gd name="connsiteX27" fmla="*/ 1829497 w 2741332"/>
                <a:gd name="connsiteY27" fmla="*/ 319952 h 2208610"/>
                <a:gd name="connsiteX28" fmla="*/ 1914557 w 2741332"/>
                <a:gd name="connsiteY28" fmla="*/ 128566 h 2208610"/>
                <a:gd name="connsiteX29" fmla="*/ 1935823 w 2741332"/>
                <a:gd name="connsiteY29" fmla="*/ 341218 h 2208610"/>
                <a:gd name="connsiteX30" fmla="*/ 1893292 w 2741332"/>
                <a:gd name="connsiteY30" fmla="*/ 553869 h 2208610"/>
                <a:gd name="connsiteX31" fmla="*/ 1978353 w 2741332"/>
                <a:gd name="connsiteY31" fmla="*/ 745255 h 2208610"/>
                <a:gd name="connsiteX32" fmla="*/ 2254799 w 2741332"/>
                <a:gd name="connsiteY32" fmla="*/ 596399 h 2208610"/>
                <a:gd name="connsiteX33" fmla="*/ 2488716 w 2741332"/>
                <a:gd name="connsiteY33" fmla="*/ 532604 h 2208610"/>
                <a:gd name="connsiteX34" fmla="*/ 2403655 w 2741332"/>
                <a:gd name="connsiteY34" fmla="*/ 596399 h 2208610"/>
                <a:gd name="connsiteX35" fmla="*/ 2403655 w 2741332"/>
                <a:gd name="connsiteY35" fmla="*/ 809050 h 2208610"/>
                <a:gd name="connsiteX36" fmla="*/ 2552511 w 2741332"/>
                <a:gd name="connsiteY36" fmla="*/ 936641 h 2208610"/>
                <a:gd name="connsiteX37" fmla="*/ 2722632 w 2741332"/>
                <a:gd name="connsiteY37" fmla="*/ 1213087 h 2208610"/>
                <a:gd name="connsiteX38" fmla="*/ 2722632 w 2741332"/>
                <a:gd name="connsiteY38" fmla="*/ 1744715 h 2208610"/>
                <a:gd name="connsiteX39" fmla="*/ 2595041 w 2741332"/>
                <a:gd name="connsiteY39" fmla="*/ 2063692 h 2208610"/>
                <a:gd name="connsiteX40" fmla="*/ 1999618 w 2741332"/>
                <a:gd name="connsiteY40" fmla="*/ 2191283 h 2208610"/>
                <a:gd name="connsiteX41" fmla="*/ 957627 w 2741332"/>
                <a:gd name="connsiteY41" fmla="*/ 2191283 h 22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2741332" h="2208610">
                  <a:moveTo>
                    <a:pt x="957627" y="2191283"/>
                  </a:moveTo>
                  <a:cubicBezTo>
                    <a:pt x="727255" y="2191283"/>
                    <a:pt x="734343" y="2230269"/>
                    <a:pt x="617385" y="2191283"/>
                  </a:cubicBezTo>
                  <a:cubicBezTo>
                    <a:pt x="500427" y="2152297"/>
                    <a:pt x="305496" y="2070780"/>
                    <a:pt x="255878" y="1957366"/>
                  </a:cubicBezTo>
                  <a:cubicBezTo>
                    <a:pt x="206259" y="1843952"/>
                    <a:pt x="323218" y="1645478"/>
                    <a:pt x="319674" y="1510799"/>
                  </a:cubicBezTo>
                  <a:cubicBezTo>
                    <a:pt x="316130" y="1376120"/>
                    <a:pt x="287776" y="1216631"/>
                    <a:pt x="234613" y="1149292"/>
                  </a:cubicBezTo>
                  <a:cubicBezTo>
                    <a:pt x="181450" y="1081953"/>
                    <a:pt x="11329" y="1117394"/>
                    <a:pt x="697" y="1106762"/>
                  </a:cubicBezTo>
                  <a:cubicBezTo>
                    <a:pt x="-9935" y="1096130"/>
                    <a:pt x="103479" y="1071320"/>
                    <a:pt x="170818" y="1085497"/>
                  </a:cubicBezTo>
                  <a:cubicBezTo>
                    <a:pt x="238157" y="1099674"/>
                    <a:pt x="348027" y="1142204"/>
                    <a:pt x="404734" y="1191822"/>
                  </a:cubicBezTo>
                  <a:cubicBezTo>
                    <a:pt x="461441" y="1241440"/>
                    <a:pt x="507516" y="1397385"/>
                    <a:pt x="511060" y="1383208"/>
                  </a:cubicBezTo>
                  <a:cubicBezTo>
                    <a:pt x="514604" y="1369031"/>
                    <a:pt x="429543" y="1205999"/>
                    <a:pt x="425999" y="1106762"/>
                  </a:cubicBezTo>
                  <a:cubicBezTo>
                    <a:pt x="422455" y="1007525"/>
                    <a:pt x="429544" y="876390"/>
                    <a:pt x="489795" y="787785"/>
                  </a:cubicBezTo>
                  <a:cubicBezTo>
                    <a:pt x="550046" y="699180"/>
                    <a:pt x="737887" y="670827"/>
                    <a:pt x="787506" y="575134"/>
                  </a:cubicBezTo>
                  <a:cubicBezTo>
                    <a:pt x="837125" y="479441"/>
                    <a:pt x="801683" y="277422"/>
                    <a:pt x="787506" y="213627"/>
                  </a:cubicBezTo>
                  <a:cubicBezTo>
                    <a:pt x="773329" y="149832"/>
                    <a:pt x="684725" y="192362"/>
                    <a:pt x="702446" y="192362"/>
                  </a:cubicBezTo>
                  <a:cubicBezTo>
                    <a:pt x="720167" y="192362"/>
                    <a:pt x="851302" y="160464"/>
                    <a:pt x="893832" y="213627"/>
                  </a:cubicBezTo>
                  <a:cubicBezTo>
                    <a:pt x="936362" y="266790"/>
                    <a:pt x="946995" y="429823"/>
                    <a:pt x="957627" y="511339"/>
                  </a:cubicBezTo>
                  <a:cubicBezTo>
                    <a:pt x="968259" y="592855"/>
                    <a:pt x="918641" y="706269"/>
                    <a:pt x="957627" y="702725"/>
                  </a:cubicBezTo>
                  <a:cubicBezTo>
                    <a:pt x="996613" y="699181"/>
                    <a:pt x="1145469" y="582222"/>
                    <a:pt x="1191543" y="490073"/>
                  </a:cubicBezTo>
                  <a:cubicBezTo>
                    <a:pt x="1237618" y="397924"/>
                    <a:pt x="1244706" y="231348"/>
                    <a:pt x="1234074" y="149832"/>
                  </a:cubicBezTo>
                  <a:cubicBezTo>
                    <a:pt x="1223442" y="68316"/>
                    <a:pt x="1102939" y="-9656"/>
                    <a:pt x="1127748" y="976"/>
                  </a:cubicBezTo>
                  <a:cubicBezTo>
                    <a:pt x="1152557" y="11608"/>
                    <a:pt x="1329767" y="139199"/>
                    <a:pt x="1382930" y="213627"/>
                  </a:cubicBezTo>
                  <a:cubicBezTo>
                    <a:pt x="1436093" y="288055"/>
                    <a:pt x="1436093" y="373115"/>
                    <a:pt x="1446725" y="447543"/>
                  </a:cubicBezTo>
                  <a:cubicBezTo>
                    <a:pt x="1457357" y="521971"/>
                    <a:pt x="1435415" y="608431"/>
                    <a:pt x="1446725" y="660194"/>
                  </a:cubicBezTo>
                  <a:cubicBezTo>
                    <a:pt x="1458035" y="711957"/>
                    <a:pt x="1499143" y="732817"/>
                    <a:pt x="1514584" y="758123"/>
                  </a:cubicBezTo>
                  <a:cubicBezTo>
                    <a:pt x="1530025" y="783429"/>
                    <a:pt x="1532034" y="810179"/>
                    <a:pt x="1539370" y="812030"/>
                  </a:cubicBezTo>
                  <a:cubicBezTo>
                    <a:pt x="1546706" y="813881"/>
                    <a:pt x="1538602" y="808711"/>
                    <a:pt x="1558603" y="769228"/>
                  </a:cubicBezTo>
                  <a:cubicBezTo>
                    <a:pt x="1578604" y="729745"/>
                    <a:pt x="1614227" y="650013"/>
                    <a:pt x="1659376" y="575134"/>
                  </a:cubicBezTo>
                  <a:cubicBezTo>
                    <a:pt x="1704525" y="500255"/>
                    <a:pt x="1786967" y="394380"/>
                    <a:pt x="1829497" y="319952"/>
                  </a:cubicBezTo>
                  <a:cubicBezTo>
                    <a:pt x="1872027" y="245524"/>
                    <a:pt x="1896836" y="125022"/>
                    <a:pt x="1914557" y="128566"/>
                  </a:cubicBezTo>
                  <a:cubicBezTo>
                    <a:pt x="1932278" y="132110"/>
                    <a:pt x="1939367" y="270334"/>
                    <a:pt x="1935823" y="341218"/>
                  </a:cubicBezTo>
                  <a:cubicBezTo>
                    <a:pt x="1932279" y="412102"/>
                    <a:pt x="1886204" y="486529"/>
                    <a:pt x="1893292" y="553869"/>
                  </a:cubicBezTo>
                  <a:cubicBezTo>
                    <a:pt x="1900380" y="621208"/>
                    <a:pt x="1918102" y="738167"/>
                    <a:pt x="1978353" y="745255"/>
                  </a:cubicBezTo>
                  <a:cubicBezTo>
                    <a:pt x="2038604" y="752343"/>
                    <a:pt x="2169738" y="631841"/>
                    <a:pt x="2254799" y="596399"/>
                  </a:cubicBezTo>
                  <a:cubicBezTo>
                    <a:pt x="2339860" y="560957"/>
                    <a:pt x="2463907" y="532604"/>
                    <a:pt x="2488716" y="532604"/>
                  </a:cubicBezTo>
                  <a:cubicBezTo>
                    <a:pt x="2513525" y="532604"/>
                    <a:pt x="2417832" y="550325"/>
                    <a:pt x="2403655" y="596399"/>
                  </a:cubicBezTo>
                  <a:cubicBezTo>
                    <a:pt x="2389478" y="642473"/>
                    <a:pt x="2378846" y="752343"/>
                    <a:pt x="2403655" y="809050"/>
                  </a:cubicBezTo>
                  <a:cubicBezTo>
                    <a:pt x="2428464" y="865757"/>
                    <a:pt x="2499348" y="869302"/>
                    <a:pt x="2552511" y="936641"/>
                  </a:cubicBezTo>
                  <a:cubicBezTo>
                    <a:pt x="2605674" y="1003980"/>
                    <a:pt x="2694279" y="1078408"/>
                    <a:pt x="2722632" y="1213087"/>
                  </a:cubicBezTo>
                  <a:cubicBezTo>
                    <a:pt x="2750985" y="1347766"/>
                    <a:pt x="2743897" y="1602948"/>
                    <a:pt x="2722632" y="1744715"/>
                  </a:cubicBezTo>
                  <a:cubicBezTo>
                    <a:pt x="2701367" y="1886482"/>
                    <a:pt x="2715543" y="1989264"/>
                    <a:pt x="2595041" y="2063692"/>
                  </a:cubicBezTo>
                  <a:cubicBezTo>
                    <a:pt x="2474539" y="2138120"/>
                    <a:pt x="2276064" y="2173562"/>
                    <a:pt x="1999618" y="2191283"/>
                  </a:cubicBezTo>
                  <a:cubicBezTo>
                    <a:pt x="1723172" y="2209004"/>
                    <a:pt x="1187999" y="2191283"/>
                    <a:pt x="957627" y="2191283"/>
                  </a:cubicBezTo>
                  <a:close/>
                </a:path>
              </a:pathLst>
            </a:custGeom>
            <a:ln w="38100"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Freeform 69"/>
            <p:cNvSpPr/>
            <p:nvPr/>
          </p:nvSpPr>
          <p:spPr>
            <a:xfrm>
              <a:off x="8713458" y="4494864"/>
              <a:ext cx="2052918" cy="1371600"/>
            </a:xfrm>
            <a:custGeom>
              <a:avLst/>
              <a:gdLst>
                <a:gd name="connsiteX0" fmla="*/ 0 w 1949824"/>
                <a:gd name="connsiteY0" fmla="*/ 1371600 h 1371600"/>
                <a:gd name="connsiteX1" fmla="*/ 268941 w 1949824"/>
                <a:gd name="connsiteY1" fmla="*/ 121024 h 1371600"/>
                <a:gd name="connsiteX2" fmla="*/ 1949824 w 1949824"/>
                <a:gd name="connsiteY2" fmla="*/ 0 h 1371600"/>
                <a:gd name="connsiteX3" fmla="*/ 1653988 w 1949824"/>
                <a:gd name="connsiteY3" fmla="*/ 1210235 h 1371600"/>
                <a:gd name="connsiteX4" fmla="*/ 0 w 1949824"/>
                <a:gd name="connsiteY4" fmla="*/ 1371600 h 137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49824" h="1371600">
                  <a:moveTo>
                    <a:pt x="0" y="1371600"/>
                  </a:moveTo>
                  <a:lnTo>
                    <a:pt x="268941" y="121024"/>
                  </a:lnTo>
                  <a:lnTo>
                    <a:pt x="1949824" y="0"/>
                  </a:lnTo>
                  <a:lnTo>
                    <a:pt x="1653988" y="1210235"/>
                  </a:lnTo>
                  <a:lnTo>
                    <a:pt x="0" y="1371600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 w="3810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Freeform 75"/>
            <p:cNvSpPr/>
            <p:nvPr/>
          </p:nvSpPr>
          <p:spPr>
            <a:xfrm rot="20914491">
              <a:off x="7213627" y="2579862"/>
              <a:ext cx="258888" cy="332055"/>
            </a:xfrm>
            <a:custGeom>
              <a:avLst/>
              <a:gdLst>
                <a:gd name="connsiteX0" fmla="*/ 155531 w 258888"/>
                <a:gd name="connsiteY0" fmla="*/ 4490 h 332055"/>
                <a:gd name="connsiteX1" fmla="*/ 258888 w 258888"/>
                <a:gd name="connsiteY1" fmla="*/ 221006 h 332055"/>
                <a:gd name="connsiteX2" fmla="*/ 249168 w 258888"/>
                <a:gd name="connsiteY2" fmla="*/ 303208 h 332055"/>
                <a:gd name="connsiteX3" fmla="*/ 149046 w 258888"/>
                <a:gd name="connsiteY3" fmla="*/ 296119 h 332055"/>
                <a:gd name="connsiteX4" fmla="*/ 50307 w 258888"/>
                <a:gd name="connsiteY4" fmla="*/ 317021 h 332055"/>
                <a:gd name="connsiteX5" fmla="*/ 20054 w 258888"/>
                <a:gd name="connsiteY5" fmla="*/ 332055 h 332055"/>
                <a:gd name="connsiteX6" fmla="*/ 10172 w 258888"/>
                <a:gd name="connsiteY6" fmla="*/ 307031 h 332055"/>
                <a:gd name="connsiteX7" fmla="*/ 0 w 258888"/>
                <a:gd name="connsiteY7" fmla="*/ 221006 h 332055"/>
                <a:gd name="connsiteX8" fmla="*/ 129444 w 258888"/>
                <a:gd name="connsiteY8" fmla="*/ 0 h 332055"/>
                <a:gd name="connsiteX9" fmla="*/ 155531 w 258888"/>
                <a:gd name="connsiteY9" fmla="*/ 4490 h 332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8888" h="332055">
                  <a:moveTo>
                    <a:pt x="155531" y="4490"/>
                  </a:moveTo>
                  <a:cubicBezTo>
                    <a:pt x="214517" y="25098"/>
                    <a:pt x="258888" y="114205"/>
                    <a:pt x="258888" y="221006"/>
                  </a:cubicBezTo>
                  <a:lnTo>
                    <a:pt x="249168" y="303208"/>
                  </a:lnTo>
                  <a:lnTo>
                    <a:pt x="149046" y="296119"/>
                  </a:lnTo>
                  <a:cubicBezTo>
                    <a:pt x="112995" y="298480"/>
                    <a:pt x="79505" y="305672"/>
                    <a:pt x="50307" y="317021"/>
                  </a:cubicBezTo>
                  <a:lnTo>
                    <a:pt x="20054" y="332055"/>
                  </a:lnTo>
                  <a:lnTo>
                    <a:pt x="10172" y="307031"/>
                  </a:lnTo>
                  <a:cubicBezTo>
                    <a:pt x="3622" y="280591"/>
                    <a:pt x="0" y="251520"/>
                    <a:pt x="0" y="221006"/>
                  </a:cubicBezTo>
                  <a:cubicBezTo>
                    <a:pt x="0" y="98948"/>
                    <a:pt x="57954" y="0"/>
                    <a:pt x="129444" y="0"/>
                  </a:cubicBezTo>
                  <a:cubicBezTo>
                    <a:pt x="138380" y="0"/>
                    <a:pt x="147105" y="1546"/>
                    <a:pt x="155531" y="4490"/>
                  </a:cubicBez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Freeform 77"/>
            <p:cNvSpPr/>
            <p:nvPr/>
          </p:nvSpPr>
          <p:spPr>
            <a:xfrm rot="20914491">
              <a:off x="7819688" y="2486787"/>
              <a:ext cx="258888" cy="295076"/>
            </a:xfrm>
            <a:custGeom>
              <a:avLst/>
              <a:gdLst>
                <a:gd name="connsiteX0" fmla="*/ 155531 w 258888"/>
                <a:gd name="connsiteY0" fmla="*/ 4490 h 295076"/>
                <a:gd name="connsiteX1" fmla="*/ 258888 w 258888"/>
                <a:gd name="connsiteY1" fmla="*/ 221006 h 295076"/>
                <a:gd name="connsiteX2" fmla="*/ 252281 w 258888"/>
                <a:gd name="connsiteY2" fmla="*/ 276875 h 295076"/>
                <a:gd name="connsiteX3" fmla="*/ 221230 w 258888"/>
                <a:gd name="connsiteY3" fmla="*/ 266441 h 295076"/>
                <a:gd name="connsiteX4" fmla="*/ 13556 w 258888"/>
                <a:gd name="connsiteY4" fmla="*/ 291404 h 295076"/>
                <a:gd name="connsiteX5" fmla="*/ 8759 w 258888"/>
                <a:gd name="connsiteY5" fmla="*/ 295076 h 295076"/>
                <a:gd name="connsiteX6" fmla="*/ 0 w 258888"/>
                <a:gd name="connsiteY6" fmla="*/ 221006 h 295076"/>
                <a:gd name="connsiteX7" fmla="*/ 129444 w 258888"/>
                <a:gd name="connsiteY7" fmla="*/ 0 h 295076"/>
                <a:gd name="connsiteX8" fmla="*/ 155531 w 258888"/>
                <a:gd name="connsiteY8" fmla="*/ 4490 h 295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8888" h="295076">
                  <a:moveTo>
                    <a:pt x="155531" y="4490"/>
                  </a:moveTo>
                  <a:cubicBezTo>
                    <a:pt x="214517" y="25098"/>
                    <a:pt x="258888" y="114205"/>
                    <a:pt x="258888" y="221006"/>
                  </a:cubicBezTo>
                  <a:lnTo>
                    <a:pt x="252281" y="276875"/>
                  </a:lnTo>
                  <a:lnTo>
                    <a:pt x="221230" y="266441"/>
                  </a:lnTo>
                  <a:cubicBezTo>
                    <a:pt x="140191" y="250064"/>
                    <a:pt x="63587" y="261133"/>
                    <a:pt x="13556" y="291404"/>
                  </a:cubicBezTo>
                  <a:lnTo>
                    <a:pt x="8759" y="295076"/>
                  </a:lnTo>
                  <a:lnTo>
                    <a:pt x="0" y="221006"/>
                  </a:lnTo>
                  <a:cubicBezTo>
                    <a:pt x="0" y="98948"/>
                    <a:pt x="57954" y="0"/>
                    <a:pt x="129444" y="0"/>
                  </a:cubicBezTo>
                  <a:cubicBezTo>
                    <a:pt x="138380" y="0"/>
                    <a:pt x="147105" y="1546"/>
                    <a:pt x="155531" y="4490"/>
                  </a:cubicBez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Freeform 67"/>
            <p:cNvSpPr/>
            <p:nvPr/>
          </p:nvSpPr>
          <p:spPr>
            <a:xfrm>
              <a:off x="7314532" y="3118644"/>
              <a:ext cx="357284" cy="256739"/>
            </a:xfrm>
            <a:custGeom>
              <a:avLst/>
              <a:gdLst>
                <a:gd name="connsiteX0" fmla="*/ 357284 w 357284"/>
                <a:gd name="connsiteY0" fmla="*/ 0 h 256739"/>
                <a:gd name="connsiteX1" fmla="*/ 73820 w 357284"/>
                <a:gd name="connsiteY1" fmla="*/ 54864 h 256739"/>
                <a:gd name="connsiteX2" fmla="*/ 668 w 357284"/>
                <a:gd name="connsiteY2" fmla="*/ 237744 h 256739"/>
                <a:gd name="connsiteX3" fmla="*/ 101252 w 357284"/>
                <a:gd name="connsiteY3" fmla="*/ 246888 h 256739"/>
                <a:gd name="connsiteX4" fmla="*/ 293276 w 357284"/>
                <a:gd name="connsiteY4" fmla="*/ 201168 h 256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7284" h="256739">
                  <a:moveTo>
                    <a:pt x="357284" y="0"/>
                  </a:moveTo>
                  <a:cubicBezTo>
                    <a:pt x="245270" y="7620"/>
                    <a:pt x="133256" y="15240"/>
                    <a:pt x="73820" y="54864"/>
                  </a:cubicBezTo>
                  <a:cubicBezTo>
                    <a:pt x="14384" y="94488"/>
                    <a:pt x="-3904" y="205740"/>
                    <a:pt x="668" y="237744"/>
                  </a:cubicBezTo>
                  <a:cubicBezTo>
                    <a:pt x="5240" y="269748"/>
                    <a:pt x="52484" y="252984"/>
                    <a:pt x="101252" y="246888"/>
                  </a:cubicBezTo>
                  <a:cubicBezTo>
                    <a:pt x="150020" y="240792"/>
                    <a:pt x="293276" y="201168"/>
                    <a:pt x="293276" y="201168"/>
                  </a:cubicBezTo>
                </a:path>
              </a:pathLst>
            </a:cu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3C651-AC7E-5943-AA33-41BCB6EAF4BA}" type="slidenum">
              <a:rPr lang="en-US" smtClean="0"/>
              <a:pPr/>
              <a:t>61</a:t>
            </a:fld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C9F9AD-2107-884E-9B4D-496936B7984A}" type="datetime1">
              <a:rPr lang="en-US" smtClean="0"/>
              <a:t>4/21/23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527CB16-7E5F-114B-855A-37A2701C5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Bugs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CAA6523-53AF-9944-8C63-E1FA22F06A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Caroline Lemieux --- Expanding the Reach of Fuzzing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D9E249-549E-0640-9B4C-2DFD6FD694A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9016" r="18117"/>
          <a:stretch/>
        </p:blipFill>
        <p:spPr>
          <a:xfrm>
            <a:off x="6282521" y="2610330"/>
            <a:ext cx="5567554" cy="77002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5241F92-77BD-2A4E-96A9-441E3815B06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6219" t="25130" r="190" b="-21"/>
          <a:stretch/>
        </p:blipFill>
        <p:spPr>
          <a:xfrm>
            <a:off x="11850075" y="2559849"/>
            <a:ext cx="244080" cy="81240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212909-112A-094D-A344-BA3924BBCE39}"/>
              </a:ext>
            </a:extLst>
          </p:cNvPr>
          <p:cNvSpPr txBox="1"/>
          <p:nvPr/>
        </p:nvSpPr>
        <p:spPr>
          <a:xfrm>
            <a:off x="7133534" y="2353273"/>
            <a:ext cx="4134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Takes </a:t>
            </a:r>
            <a:r>
              <a:rPr 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1+ minute </a:t>
            </a:r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to report syntax error: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632EF1AB-8B51-4F46-B0F2-8CFC6F6108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88369" y="1347460"/>
            <a:ext cx="955858" cy="95585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53172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80EF3C24-BA0F-1C4A-A186-EC392DCF20E1}"/>
              </a:ext>
            </a:extLst>
          </p:cNvPr>
          <p:cNvGrpSpPr/>
          <p:nvPr/>
        </p:nvGrpSpPr>
        <p:grpSpPr>
          <a:xfrm>
            <a:off x="4297844" y="2053770"/>
            <a:ext cx="4037595" cy="3797363"/>
            <a:chOff x="6728781" y="2069101"/>
            <a:chExt cx="4037595" cy="3797363"/>
          </a:xfrm>
        </p:grpSpPr>
        <p:sp>
          <p:nvSpPr>
            <p:cNvPr id="54" name="Rectangle 53"/>
            <p:cNvSpPr/>
            <p:nvPr/>
          </p:nvSpPr>
          <p:spPr>
            <a:xfrm rot="20433457">
              <a:off x="7477163" y="3119345"/>
              <a:ext cx="212361" cy="637289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3810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/>
            <p:cNvSpPr/>
            <p:nvPr/>
          </p:nvSpPr>
          <p:spPr>
            <a:xfrm rot="21162058">
              <a:off x="6728781" y="2069101"/>
              <a:ext cx="1569663" cy="1488789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3810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Freeform 55"/>
            <p:cNvSpPr/>
            <p:nvPr/>
          </p:nvSpPr>
          <p:spPr>
            <a:xfrm>
              <a:off x="6839669" y="3572395"/>
              <a:ext cx="2149122" cy="2170428"/>
            </a:xfrm>
            <a:custGeom>
              <a:avLst/>
              <a:gdLst>
                <a:gd name="connsiteX0" fmla="*/ 1848576 w 2149122"/>
                <a:gd name="connsiteY0" fmla="*/ 272924 h 2170428"/>
                <a:gd name="connsiteX1" fmla="*/ 1705701 w 2149122"/>
                <a:gd name="connsiteY1" fmla="*/ 58611 h 2170428"/>
                <a:gd name="connsiteX2" fmla="*/ 1205639 w 2149122"/>
                <a:gd name="connsiteY2" fmla="*/ 1461 h 2170428"/>
                <a:gd name="connsiteX3" fmla="*/ 862739 w 2149122"/>
                <a:gd name="connsiteY3" fmla="*/ 101474 h 2170428"/>
                <a:gd name="connsiteX4" fmla="*/ 305526 w 2149122"/>
                <a:gd name="connsiteY4" fmla="*/ 415799 h 2170428"/>
                <a:gd name="connsiteX5" fmla="*/ 34064 w 2149122"/>
                <a:gd name="connsiteY5" fmla="*/ 558674 h 2170428"/>
                <a:gd name="connsiteX6" fmla="*/ 76926 w 2149122"/>
                <a:gd name="connsiteY6" fmla="*/ 815849 h 2170428"/>
                <a:gd name="connsiteX7" fmla="*/ 691289 w 2149122"/>
                <a:gd name="connsiteY7" fmla="*/ 2001711 h 2170428"/>
                <a:gd name="connsiteX8" fmla="*/ 1191351 w 2149122"/>
                <a:gd name="connsiteY8" fmla="*/ 2144586 h 2170428"/>
                <a:gd name="connsiteX9" fmla="*/ 2062889 w 2149122"/>
                <a:gd name="connsiteY9" fmla="*/ 1830261 h 2170428"/>
                <a:gd name="connsiteX10" fmla="*/ 2091464 w 2149122"/>
                <a:gd name="connsiteY10" fmla="*/ 1258761 h 2170428"/>
                <a:gd name="connsiteX11" fmla="*/ 1848576 w 2149122"/>
                <a:gd name="connsiteY11" fmla="*/ 272924 h 2170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49122" h="2170428">
                  <a:moveTo>
                    <a:pt x="1848576" y="272924"/>
                  </a:moveTo>
                  <a:cubicBezTo>
                    <a:pt x="1784282" y="72899"/>
                    <a:pt x="1812857" y="103855"/>
                    <a:pt x="1705701" y="58611"/>
                  </a:cubicBezTo>
                  <a:cubicBezTo>
                    <a:pt x="1598545" y="13367"/>
                    <a:pt x="1346133" y="-5683"/>
                    <a:pt x="1205639" y="1461"/>
                  </a:cubicBezTo>
                  <a:cubicBezTo>
                    <a:pt x="1065145" y="8605"/>
                    <a:pt x="1012758" y="32418"/>
                    <a:pt x="862739" y="101474"/>
                  </a:cubicBezTo>
                  <a:cubicBezTo>
                    <a:pt x="712720" y="170530"/>
                    <a:pt x="443639" y="339599"/>
                    <a:pt x="305526" y="415799"/>
                  </a:cubicBezTo>
                  <a:cubicBezTo>
                    <a:pt x="167413" y="491999"/>
                    <a:pt x="72164" y="491999"/>
                    <a:pt x="34064" y="558674"/>
                  </a:cubicBezTo>
                  <a:cubicBezTo>
                    <a:pt x="-4036" y="625349"/>
                    <a:pt x="-32611" y="575343"/>
                    <a:pt x="76926" y="815849"/>
                  </a:cubicBezTo>
                  <a:cubicBezTo>
                    <a:pt x="186463" y="1056355"/>
                    <a:pt x="505551" y="1780255"/>
                    <a:pt x="691289" y="2001711"/>
                  </a:cubicBezTo>
                  <a:cubicBezTo>
                    <a:pt x="877026" y="2223167"/>
                    <a:pt x="962751" y="2173161"/>
                    <a:pt x="1191351" y="2144586"/>
                  </a:cubicBezTo>
                  <a:cubicBezTo>
                    <a:pt x="1419951" y="2116011"/>
                    <a:pt x="1912870" y="1977898"/>
                    <a:pt x="2062889" y="1830261"/>
                  </a:cubicBezTo>
                  <a:cubicBezTo>
                    <a:pt x="2212908" y="1682624"/>
                    <a:pt x="2129564" y="1520698"/>
                    <a:pt x="2091464" y="1258761"/>
                  </a:cubicBezTo>
                  <a:cubicBezTo>
                    <a:pt x="2053364" y="996824"/>
                    <a:pt x="1912870" y="472949"/>
                    <a:pt x="1848576" y="272924"/>
                  </a:cubicBezTo>
                  <a:close/>
                </a:path>
              </a:pathLst>
            </a:custGeom>
            <a:solidFill>
              <a:schemeClr val="accent5">
                <a:lumMod val="40000"/>
                <a:lumOff val="60000"/>
              </a:schemeClr>
            </a:solidFill>
            <a:ln w="3810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Freeform 59"/>
            <p:cNvSpPr/>
            <p:nvPr/>
          </p:nvSpPr>
          <p:spPr>
            <a:xfrm>
              <a:off x="6963534" y="3871994"/>
              <a:ext cx="525434" cy="1670175"/>
            </a:xfrm>
            <a:custGeom>
              <a:avLst/>
              <a:gdLst>
                <a:gd name="connsiteX0" fmla="*/ 296584 w 525434"/>
                <a:gd name="connsiteY0" fmla="*/ 69860 h 1670175"/>
                <a:gd name="connsiteX1" fmla="*/ 67984 w 525434"/>
                <a:gd name="connsiteY1" fmla="*/ 1041410 h 1670175"/>
                <a:gd name="connsiteX2" fmla="*/ 10834 w 525434"/>
                <a:gd name="connsiteY2" fmla="*/ 1427173 h 1670175"/>
                <a:gd name="connsiteX3" fmla="*/ 253721 w 525434"/>
                <a:gd name="connsiteY3" fmla="*/ 1670060 h 1670175"/>
                <a:gd name="connsiteX4" fmla="*/ 468034 w 525434"/>
                <a:gd name="connsiteY4" fmla="*/ 1398598 h 1670175"/>
                <a:gd name="connsiteX5" fmla="*/ 525184 w 525434"/>
                <a:gd name="connsiteY5" fmla="*/ 784235 h 1670175"/>
                <a:gd name="connsiteX6" fmla="*/ 453746 w 525434"/>
                <a:gd name="connsiteY6" fmla="*/ 155585 h 1670175"/>
                <a:gd name="connsiteX7" fmla="*/ 296584 w 525434"/>
                <a:gd name="connsiteY7" fmla="*/ 69860 h 1670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5434" h="1670175">
                  <a:moveTo>
                    <a:pt x="296584" y="69860"/>
                  </a:moveTo>
                  <a:cubicBezTo>
                    <a:pt x="232290" y="217497"/>
                    <a:pt x="115609" y="815191"/>
                    <a:pt x="67984" y="1041410"/>
                  </a:cubicBezTo>
                  <a:cubicBezTo>
                    <a:pt x="20359" y="1267629"/>
                    <a:pt x="-20122" y="1322398"/>
                    <a:pt x="10834" y="1427173"/>
                  </a:cubicBezTo>
                  <a:cubicBezTo>
                    <a:pt x="41790" y="1531948"/>
                    <a:pt x="177521" y="1674822"/>
                    <a:pt x="253721" y="1670060"/>
                  </a:cubicBezTo>
                  <a:cubicBezTo>
                    <a:pt x="329921" y="1665298"/>
                    <a:pt x="422790" y="1546235"/>
                    <a:pt x="468034" y="1398598"/>
                  </a:cubicBezTo>
                  <a:cubicBezTo>
                    <a:pt x="513278" y="1250961"/>
                    <a:pt x="527565" y="991404"/>
                    <a:pt x="525184" y="784235"/>
                  </a:cubicBezTo>
                  <a:cubicBezTo>
                    <a:pt x="522803" y="577066"/>
                    <a:pt x="484702" y="274647"/>
                    <a:pt x="453746" y="155585"/>
                  </a:cubicBezTo>
                  <a:cubicBezTo>
                    <a:pt x="422790" y="36523"/>
                    <a:pt x="360878" y="-77777"/>
                    <a:pt x="296584" y="69860"/>
                  </a:cubicBezTo>
                  <a:close/>
                </a:path>
              </a:pathLst>
            </a:custGeom>
            <a:solidFill>
              <a:schemeClr val="accent5">
                <a:lumMod val="40000"/>
                <a:lumOff val="60000"/>
              </a:schemeClr>
            </a:solidFill>
            <a:ln w="3810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Freeform 60"/>
            <p:cNvSpPr/>
            <p:nvPr/>
          </p:nvSpPr>
          <p:spPr>
            <a:xfrm rot="196782">
              <a:off x="8517407" y="3757182"/>
              <a:ext cx="703890" cy="1305472"/>
            </a:xfrm>
            <a:custGeom>
              <a:avLst/>
              <a:gdLst>
                <a:gd name="connsiteX0" fmla="*/ 153524 w 703890"/>
                <a:gd name="connsiteY0" fmla="*/ 112721 h 1305472"/>
                <a:gd name="connsiteX1" fmla="*/ 596436 w 703890"/>
                <a:gd name="connsiteY1" fmla="*/ 827096 h 1305472"/>
                <a:gd name="connsiteX2" fmla="*/ 696449 w 703890"/>
                <a:gd name="connsiteY2" fmla="*/ 1212859 h 1305472"/>
                <a:gd name="connsiteX3" fmla="*/ 453561 w 703890"/>
                <a:gd name="connsiteY3" fmla="*/ 1298584 h 1305472"/>
                <a:gd name="connsiteX4" fmla="*/ 267824 w 703890"/>
                <a:gd name="connsiteY4" fmla="*/ 1084271 h 1305472"/>
                <a:gd name="connsiteX5" fmla="*/ 39224 w 703890"/>
                <a:gd name="connsiteY5" fmla="*/ 255596 h 1305472"/>
                <a:gd name="connsiteX6" fmla="*/ 10649 w 703890"/>
                <a:gd name="connsiteY6" fmla="*/ 12709 h 1305472"/>
                <a:gd name="connsiteX7" fmla="*/ 153524 w 703890"/>
                <a:gd name="connsiteY7" fmla="*/ 112721 h 1305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03890" h="1305472">
                  <a:moveTo>
                    <a:pt x="153524" y="112721"/>
                  </a:moveTo>
                  <a:cubicBezTo>
                    <a:pt x="251155" y="248452"/>
                    <a:pt x="505949" y="643740"/>
                    <a:pt x="596436" y="827096"/>
                  </a:cubicBezTo>
                  <a:cubicBezTo>
                    <a:pt x="686923" y="1010452"/>
                    <a:pt x="720261" y="1134278"/>
                    <a:pt x="696449" y="1212859"/>
                  </a:cubicBezTo>
                  <a:cubicBezTo>
                    <a:pt x="672637" y="1291440"/>
                    <a:pt x="524998" y="1320015"/>
                    <a:pt x="453561" y="1298584"/>
                  </a:cubicBezTo>
                  <a:cubicBezTo>
                    <a:pt x="382124" y="1277153"/>
                    <a:pt x="336880" y="1258102"/>
                    <a:pt x="267824" y="1084271"/>
                  </a:cubicBezTo>
                  <a:cubicBezTo>
                    <a:pt x="198768" y="910440"/>
                    <a:pt x="82086" y="434190"/>
                    <a:pt x="39224" y="255596"/>
                  </a:cubicBezTo>
                  <a:cubicBezTo>
                    <a:pt x="-3638" y="77002"/>
                    <a:pt x="-8401" y="31759"/>
                    <a:pt x="10649" y="12709"/>
                  </a:cubicBezTo>
                  <a:cubicBezTo>
                    <a:pt x="29699" y="-6341"/>
                    <a:pt x="55893" y="-23010"/>
                    <a:pt x="153524" y="112721"/>
                  </a:cubicBezTo>
                  <a:close/>
                </a:path>
              </a:pathLst>
            </a:custGeom>
            <a:solidFill>
              <a:schemeClr val="accent5">
                <a:lumMod val="40000"/>
                <a:lumOff val="60000"/>
              </a:schemeClr>
            </a:solidFill>
            <a:ln w="3810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 61"/>
            <p:cNvSpPr/>
            <p:nvPr/>
          </p:nvSpPr>
          <p:spPr>
            <a:xfrm rot="20764656">
              <a:off x="7133169" y="3607905"/>
              <a:ext cx="587687" cy="591669"/>
            </a:xfrm>
            <a:custGeom>
              <a:avLst/>
              <a:gdLst>
                <a:gd name="connsiteX0" fmla="*/ 40759 w 586942"/>
                <a:gd name="connsiteY0" fmla="*/ 414338 h 660829"/>
                <a:gd name="connsiteX1" fmla="*/ 12184 w 586942"/>
                <a:gd name="connsiteY1" fmla="*/ 171450 h 660829"/>
                <a:gd name="connsiteX2" fmla="*/ 183634 w 586942"/>
                <a:gd name="connsiteY2" fmla="*/ 0 h 660829"/>
                <a:gd name="connsiteX3" fmla="*/ 497959 w 586942"/>
                <a:gd name="connsiteY3" fmla="*/ 171450 h 660829"/>
                <a:gd name="connsiteX4" fmla="*/ 583684 w 586942"/>
                <a:gd name="connsiteY4" fmla="*/ 385763 h 660829"/>
                <a:gd name="connsiteX5" fmla="*/ 555109 w 586942"/>
                <a:gd name="connsiteY5" fmla="*/ 657225 h 660829"/>
                <a:gd name="connsiteX6" fmla="*/ 426521 w 586942"/>
                <a:gd name="connsiteY6" fmla="*/ 528638 h 660829"/>
                <a:gd name="connsiteX7" fmla="*/ 340796 w 586942"/>
                <a:gd name="connsiteY7" fmla="*/ 342900 h 660829"/>
                <a:gd name="connsiteX8" fmla="*/ 255071 w 586942"/>
                <a:gd name="connsiteY8" fmla="*/ 457200 h 660829"/>
                <a:gd name="connsiteX9" fmla="*/ 40759 w 586942"/>
                <a:gd name="connsiteY9" fmla="*/ 414338 h 660829"/>
                <a:gd name="connsiteX0" fmla="*/ 40759 w 587687"/>
                <a:gd name="connsiteY0" fmla="*/ 414338 h 591669"/>
                <a:gd name="connsiteX1" fmla="*/ 12184 w 587687"/>
                <a:gd name="connsiteY1" fmla="*/ 171450 h 591669"/>
                <a:gd name="connsiteX2" fmla="*/ 183634 w 587687"/>
                <a:gd name="connsiteY2" fmla="*/ 0 h 591669"/>
                <a:gd name="connsiteX3" fmla="*/ 497959 w 587687"/>
                <a:gd name="connsiteY3" fmla="*/ 171450 h 591669"/>
                <a:gd name="connsiteX4" fmla="*/ 583684 w 587687"/>
                <a:gd name="connsiteY4" fmla="*/ 385763 h 591669"/>
                <a:gd name="connsiteX5" fmla="*/ 558429 w 587687"/>
                <a:gd name="connsiteY5" fmla="*/ 584449 h 591669"/>
                <a:gd name="connsiteX6" fmla="*/ 426521 w 587687"/>
                <a:gd name="connsiteY6" fmla="*/ 528638 h 591669"/>
                <a:gd name="connsiteX7" fmla="*/ 340796 w 587687"/>
                <a:gd name="connsiteY7" fmla="*/ 342900 h 591669"/>
                <a:gd name="connsiteX8" fmla="*/ 255071 w 587687"/>
                <a:gd name="connsiteY8" fmla="*/ 457200 h 591669"/>
                <a:gd name="connsiteX9" fmla="*/ 40759 w 587687"/>
                <a:gd name="connsiteY9" fmla="*/ 414338 h 591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87687" h="591669">
                  <a:moveTo>
                    <a:pt x="40759" y="414338"/>
                  </a:moveTo>
                  <a:cubicBezTo>
                    <a:pt x="278" y="366713"/>
                    <a:pt x="-11628" y="240506"/>
                    <a:pt x="12184" y="171450"/>
                  </a:cubicBezTo>
                  <a:cubicBezTo>
                    <a:pt x="35996" y="102394"/>
                    <a:pt x="102672" y="0"/>
                    <a:pt x="183634" y="0"/>
                  </a:cubicBezTo>
                  <a:cubicBezTo>
                    <a:pt x="264596" y="0"/>
                    <a:pt x="431284" y="107156"/>
                    <a:pt x="497959" y="171450"/>
                  </a:cubicBezTo>
                  <a:cubicBezTo>
                    <a:pt x="564634" y="235744"/>
                    <a:pt x="573606" y="316930"/>
                    <a:pt x="583684" y="385763"/>
                  </a:cubicBezTo>
                  <a:cubicBezTo>
                    <a:pt x="593762" y="454596"/>
                    <a:pt x="584623" y="560637"/>
                    <a:pt x="558429" y="584449"/>
                  </a:cubicBezTo>
                  <a:cubicBezTo>
                    <a:pt x="532235" y="608261"/>
                    <a:pt x="462793" y="568896"/>
                    <a:pt x="426521" y="528638"/>
                  </a:cubicBezTo>
                  <a:cubicBezTo>
                    <a:pt x="390249" y="488380"/>
                    <a:pt x="369371" y="354806"/>
                    <a:pt x="340796" y="342900"/>
                  </a:cubicBezTo>
                  <a:cubicBezTo>
                    <a:pt x="312221" y="330994"/>
                    <a:pt x="297933" y="445294"/>
                    <a:pt x="255071" y="457200"/>
                  </a:cubicBezTo>
                  <a:cubicBezTo>
                    <a:pt x="212209" y="469106"/>
                    <a:pt x="81240" y="461963"/>
                    <a:pt x="40759" y="414338"/>
                  </a:cubicBezTo>
                  <a:close/>
                </a:path>
              </a:pathLst>
            </a:custGeom>
            <a:solidFill>
              <a:schemeClr val="accent5">
                <a:lumMod val="40000"/>
                <a:lumOff val="60000"/>
              </a:schemeClr>
            </a:solidFill>
            <a:ln w="3810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Freeform 62"/>
            <p:cNvSpPr/>
            <p:nvPr/>
          </p:nvSpPr>
          <p:spPr>
            <a:xfrm>
              <a:off x="8272067" y="3514860"/>
              <a:ext cx="507283" cy="469893"/>
            </a:xfrm>
            <a:custGeom>
              <a:avLst/>
              <a:gdLst>
                <a:gd name="connsiteX0" fmla="*/ 501903 w 507283"/>
                <a:gd name="connsiteY0" fmla="*/ 430471 h 469893"/>
                <a:gd name="connsiteX1" fmla="*/ 473328 w 507283"/>
                <a:gd name="connsiteY1" fmla="*/ 116146 h 469893"/>
                <a:gd name="connsiteX2" fmla="*/ 301878 w 507283"/>
                <a:gd name="connsiteY2" fmla="*/ 1846 h 469893"/>
                <a:gd name="connsiteX3" fmla="*/ 73278 w 507283"/>
                <a:gd name="connsiteY3" fmla="*/ 58996 h 469893"/>
                <a:gd name="connsiteX4" fmla="*/ 16128 w 507283"/>
                <a:gd name="connsiteY4" fmla="*/ 230446 h 469893"/>
                <a:gd name="connsiteX5" fmla="*/ 16128 w 507283"/>
                <a:gd name="connsiteY5" fmla="*/ 373321 h 469893"/>
                <a:gd name="connsiteX6" fmla="*/ 201866 w 507283"/>
                <a:gd name="connsiteY6" fmla="*/ 430471 h 469893"/>
                <a:gd name="connsiteX7" fmla="*/ 287591 w 507283"/>
                <a:gd name="connsiteY7" fmla="*/ 373321 h 469893"/>
                <a:gd name="connsiteX8" fmla="*/ 401891 w 507283"/>
                <a:gd name="connsiteY8" fmla="*/ 459046 h 469893"/>
                <a:gd name="connsiteX9" fmla="*/ 501903 w 507283"/>
                <a:gd name="connsiteY9" fmla="*/ 430471 h 469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7283" h="469893">
                  <a:moveTo>
                    <a:pt x="501903" y="430471"/>
                  </a:moveTo>
                  <a:cubicBezTo>
                    <a:pt x="513809" y="373321"/>
                    <a:pt x="506665" y="187583"/>
                    <a:pt x="473328" y="116146"/>
                  </a:cubicBezTo>
                  <a:cubicBezTo>
                    <a:pt x="439991" y="44709"/>
                    <a:pt x="368553" y="11371"/>
                    <a:pt x="301878" y="1846"/>
                  </a:cubicBezTo>
                  <a:cubicBezTo>
                    <a:pt x="235203" y="-7679"/>
                    <a:pt x="120903" y="20896"/>
                    <a:pt x="73278" y="58996"/>
                  </a:cubicBezTo>
                  <a:cubicBezTo>
                    <a:pt x="25653" y="97096"/>
                    <a:pt x="25653" y="178059"/>
                    <a:pt x="16128" y="230446"/>
                  </a:cubicBezTo>
                  <a:cubicBezTo>
                    <a:pt x="6603" y="282833"/>
                    <a:pt x="-14828" y="339984"/>
                    <a:pt x="16128" y="373321"/>
                  </a:cubicBezTo>
                  <a:cubicBezTo>
                    <a:pt x="47084" y="406658"/>
                    <a:pt x="156622" y="430471"/>
                    <a:pt x="201866" y="430471"/>
                  </a:cubicBezTo>
                  <a:cubicBezTo>
                    <a:pt x="247110" y="430471"/>
                    <a:pt x="254254" y="368559"/>
                    <a:pt x="287591" y="373321"/>
                  </a:cubicBezTo>
                  <a:cubicBezTo>
                    <a:pt x="320928" y="378083"/>
                    <a:pt x="363791" y="449521"/>
                    <a:pt x="401891" y="459046"/>
                  </a:cubicBezTo>
                  <a:cubicBezTo>
                    <a:pt x="439991" y="468571"/>
                    <a:pt x="489997" y="487621"/>
                    <a:pt x="501903" y="430471"/>
                  </a:cubicBezTo>
                  <a:close/>
                </a:path>
              </a:pathLst>
            </a:custGeom>
            <a:solidFill>
              <a:schemeClr val="accent5">
                <a:lumMod val="40000"/>
                <a:lumOff val="60000"/>
              </a:schemeClr>
            </a:solidFill>
            <a:ln w="3810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Freeform 68"/>
            <p:cNvSpPr/>
            <p:nvPr/>
          </p:nvSpPr>
          <p:spPr>
            <a:xfrm>
              <a:off x="8135235" y="5449605"/>
              <a:ext cx="2245658" cy="416859"/>
            </a:xfrm>
            <a:custGeom>
              <a:avLst/>
              <a:gdLst>
                <a:gd name="connsiteX0" fmla="*/ 0 w 2245658"/>
                <a:gd name="connsiteY0" fmla="*/ 121024 h 416859"/>
                <a:gd name="connsiteX1" fmla="*/ 1586753 w 2245658"/>
                <a:gd name="connsiteY1" fmla="*/ 0 h 416859"/>
                <a:gd name="connsiteX2" fmla="*/ 2245658 w 2245658"/>
                <a:gd name="connsiteY2" fmla="*/ 242047 h 416859"/>
                <a:gd name="connsiteX3" fmla="*/ 591670 w 2245658"/>
                <a:gd name="connsiteY3" fmla="*/ 416859 h 416859"/>
                <a:gd name="connsiteX4" fmla="*/ 0 w 2245658"/>
                <a:gd name="connsiteY4" fmla="*/ 121024 h 41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45658" h="416859">
                  <a:moveTo>
                    <a:pt x="0" y="121024"/>
                  </a:moveTo>
                  <a:lnTo>
                    <a:pt x="1586753" y="0"/>
                  </a:lnTo>
                  <a:lnTo>
                    <a:pt x="2245658" y="242047"/>
                  </a:lnTo>
                  <a:lnTo>
                    <a:pt x="591670" y="416859"/>
                  </a:lnTo>
                  <a:lnTo>
                    <a:pt x="0" y="121024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 w="3810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Freeform 63"/>
            <p:cNvSpPr/>
            <p:nvPr/>
          </p:nvSpPr>
          <p:spPr>
            <a:xfrm>
              <a:off x="8037517" y="3491509"/>
              <a:ext cx="2566315" cy="2208610"/>
            </a:xfrm>
            <a:custGeom>
              <a:avLst/>
              <a:gdLst>
                <a:gd name="connsiteX0" fmla="*/ 957627 w 2741332"/>
                <a:gd name="connsiteY0" fmla="*/ 2191283 h 2208610"/>
                <a:gd name="connsiteX1" fmla="*/ 617385 w 2741332"/>
                <a:gd name="connsiteY1" fmla="*/ 2191283 h 2208610"/>
                <a:gd name="connsiteX2" fmla="*/ 255878 w 2741332"/>
                <a:gd name="connsiteY2" fmla="*/ 1957366 h 2208610"/>
                <a:gd name="connsiteX3" fmla="*/ 319674 w 2741332"/>
                <a:gd name="connsiteY3" fmla="*/ 1510799 h 2208610"/>
                <a:gd name="connsiteX4" fmla="*/ 234613 w 2741332"/>
                <a:gd name="connsiteY4" fmla="*/ 1149292 h 2208610"/>
                <a:gd name="connsiteX5" fmla="*/ 697 w 2741332"/>
                <a:gd name="connsiteY5" fmla="*/ 1106762 h 2208610"/>
                <a:gd name="connsiteX6" fmla="*/ 170818 w 2741332"/>
                <a:gd name="connsiteY6" fmla="*/ 1085497 h 2208610"/>
                <a:gd name="connsiteX7" fmla="*/ 404734 w 2741332"/>
                <a:gd name="connsiteY7" fmla="*/ 1191822 h 2208610"/>
                <a:gd name="connsiteX8" fmla="*/ 511060 w 2741332"/>
                <a:gd name="connsiteY8" fmla="*/ 1383208 h 2208610"/>
                <a:gd name="connsiteX9" fmla="*/ 425999 w 2741332"/>
                <a:gd name="connsiteY9" fmla="*/ 1106762 h 2208610"/>
                <a:gd name="connsiteX10" fmla="*/ 489795 w 2741332"/>
                <a:gd name="connsiteY10" fmla="*/ 787785 h 2208610"/>
                <a:gd name="connsiteX11" fmla="*/ 787506 w 2741332"/>
                <a:gd name="connsiteY11" fmla="*/ 575134 h 2208610"/>
                <a:gd name="connsiteX12" fmla="*/ 787506 w 2741332"/>
                <a:gd name="connsiteY12" fmla="*/ 213627 h 2208610"/>
                <a:gd name="connsiteX13" fmla="*/ 702446 w 2741332"/>
                <a:gd name="connsiteY13" fmla="*/ 192362 h 2208610"/>
                <a:gd name="connsiteX14" fmla="*/ 893832 w 2741332"/>
                <a:gd name="connsiteY14" fmla="*/ 213627 h 2208610"/>
                <a:gd name="connsiteX15" fmla="*/ 957627 w 2741332"/>
                <a:gd name="connsiteY15" fmla="*/ 511339 h 2208610"/>
                <a:gd name="connsiteX16" fmla="*/ 957627 w 2741332"/>
                <a:gd name="connsiteY16" fmla="*/ 702725 h 2208610"/>
                <a:gd name="connsiteX17" fmla="*/ 1191543 w 2741332"/>
                <a:gd name="connsiteY17" fmla="*/ 490073 h 2208610"/>
                <a:gd name="connsiteX18" fmla="*/ 1234074 w 2741332"/>
                <a:gd name="connsiteY18" fmla="*/ 149832 h 2208610"/>
                <a:gd name="connsiteX19" fmla="*/ 1127748 w 2741332"/>
                <a:gd name="connsiteY19" fmla="*/ 976 h 2208610"/>
                <a:gd name="connsiteX20" fmla="*/ 1382930 w 2741332"/>
                <a:gd name="connsiteY20" fmla="*/ 213627 h 2208610"/>
                <a:gd name="connsiteX21" fmla="*/ 1446725 w 2741332"/>
                <a:gd name="connsiteY21" fmla="*/ 447543 h 2208610"/>
                <a:gd name="connsiteX22" fmla="*/ 1446725 w 2741332"/>
                <a:gd name="connsiteY22" fmla="*/ 660194 h 2208610"/>
                <a:gd name="connsiteX23" fmla="*/ 1467990 w 2741332"/>
                <a:gd name="connsiteY23" fmla="*/ 915376 h 2208610"/>
                <a:gd name="connsiteX24" fmla="*/ 1574316 w 2741332"/>
                <a:gd name="connsiteY24" fmla="*/ 1021701 h 2208610"/>
                <a:gd name="connsiteX25" fmla="*/ 1616846 w 2741332"/>
                <a:gd name="connsiteY25" fmla="*/ 1042966 h 2208610"/>
                <a:gd name="connsiteX26" fmla="*/ 1659376 w 2741332"/>
                <a:gd name="connsiteY26" fmla="*/ 575134 h 2208610"/>
                <a:gd name="connsiteX27" fmla="*/ 1829497 w 2741332"/>
                <a:gd name="connsiteY27" fmla="*/ 319952 h 2208610"/>
                <a:gd name="connsiteX28" fmla="*/ 1914557 w 2741332"/>
                <a:gd name="connsiteY28" fmla="*/ 128566 h 2208610"/>
                <a:gd name="connsiteX29" fmla="*/ 1935823 w 2741332"/>
                <a:gd name="connsiteY29" fmla="*/ 341218 h 2208610"/>
                <a:gd name="connsiteX30" fmla="*/ 1893292 w 2741332"/>
                <a:gd name="connsiteY30" fmla="*/ 553869 h 2208610"/>
                <a:gd name="connsiteX31" fmla="*/ 1978353 w 2741332"/>
                <a:gd name="connsiteY31" fmla="*/ 745255 h 2208610"/>
                <a:gd name="connsiteX32" fmla="*/ 2254799 w 2741332"/>
                <a:gd name="connsiteY32" fmla="*/ 596399 h 2208610"/>
                <a:gd name="connsiteX33" fmla="*/ 2488716 w 2741332"/>
                <a:gd name="connsiteY33" fmla="*/ 532604 h 2208610"/>
                <a:gd name="connsiteX34" fmla="*/ 2403655 w 2741332"/>
                <a:gd name="connsiteY34" fmla="*/ 596399 h 2208610"/>
                <a:gd name="connsiteX35" fmla="*/ 2403655 w 2741332"/>
                <a:gd name="connsiteY35" fmla="*/ 809050 h 2208610"/>
                <a:gd name="connsiteX36" fmla="*/ 2552511 w 2741332"/>
                <a:gd name="connsiteY36" fmla="*/ 936641 h 2208610"/>
                <a:gd name="connsiteX37" fmla="*/ 2722632 w 2741332"/>
                <a:gd name="connsiteY37" fmla="*/ 1213087 h 2208610"/>
                <a:gd name="connsiteX38" fmla="*/ 2722632 w 2741332"/>
                <a:gd name="connsiteY38" fmla="*/ 1744715 h 2208610"/>
                <a:gd name="connsiteX39" fmla="*/ 2595041 w 2741332"/>
                <a:gd name="connsiteY39" fmla="*/ 2063692 h 2208610"/>
                <a:gd name="connsiteX40" fmla="*/ 1999618 w 2741332"/>
                <a:gd name="connsiteY40" fmla="*/ 2191283 h 2208610"/>
                <a:gd name="connsiteX41" fmla="*/ 957627 w 2741332"/>
                <a:gd name="connsiteY41" fmla="*/ 2191283 h 2208610"/>
                <a:gd name="connsiteX0" fmla="*/ 957627 w 2741332"/>
                <a:gd name="connsiteY0" fmla="*/ 2191283 h 2208610"/>
                <a:gd name="connsiteX1" fmla="*/ 617385 w 2741332"/>
                <a:gd name="connsiteY1" fmla="*/ 2191283 h 2208610"/>
                <a:gd name="connsiteX2" fmla="*/ 255878 w 2741332"/>
                <a:gd name="connsiteY2" fmla="*/ 1957366 h 2208610"/>
                <a:gd name="connsiteX3" fmla="*/ 319674 w 2741332"/>
                <a:gd name="connsiteY3" fmla="*/ 1510799 h 2208610"/>
                <a:gd name="connsiteX4" fmla="*/ 234613 w 2741332"/>
                <a:gd name="connsiteY4" fmla="*/ 1149292 h 2208610"/>
                <a:gd name="connsiteX5" fmla="*/ 697 w 2741332"/>
                <a:gd name="connsiteY5" fmla="*/ 1106762 h 2208610"/>
                <a:gd name="connsiteX6" fmla="*/ 170818 w 2741332"/>
                <a:gd name="connsiteY6" fmla="*/ 1085497 h 2208610"/>
                <a:gd name="connsiteX7" fmla="*/ 404734 w 2741332"/>
                <a:gd name="connsiteY7" fmla="*/ 1191822 h 2208610"/>
                <a:gd name="connsiteX8" fmla="*/ 511060 w 2741332"/>
                <a:gd name="connsiteY8" fmla="*/ 1383208 h 2208610"/>
                <a:gd name="connsiteX9" fmla="*/ 425999 w 2741332"/>
                <a:gd name="connsiteY9" fmla="*/ 1106762 h 2208610"/>
                <a:gd name="connsiteX10" fmla="*/ 489795 w 2741332"/>
                <a:gd name="connsiteY10" fmla="*/ 787785 h 2208610"/>
                <a:gd name="connsiteX11" fmla="*/ 787506 w 2741332"/>
                <a:gd name="connsiteY11" fmla="*/ 575134 h 2208610"/>
                <a:gd name="connsiteX12" fmla="*/ 787506 w 2741332"/>
                <a:gd name="connsiteY12" fmla="*/ 213627 h 2208610"/>
                <a:gd name="connsiteX13" fmla="*/ 702446 w 2741332"/>
                <a:gd name="connsiteY13" fmla="*/ 192362 h 2208610"/>
                <a:gd name="connsiteX14" fmla="*/ 893832 w 2741332"/>
                <a:gd name="connsiteY14" fmla="*/ 213627 h 2208610"/>
                <a:gd name="connsiteX15" fmla="*/ 957627 w 2741332"/>
                <a:gd name="connsiteY15" fmla="*/ 511339 h 2208610"/>
                <a:gd name="connsiteX16" fmla="*/ 957627 w 2741332"/>
                <a:gd name="connsiteY16" fmla="*/ 702725 h 2208610"/>
                <a:gd name="connsiteX17" fmla="*/ 1191543 w 2741332"/>
                <a:gd name="connsiteY17" fmla="*/ 490073 h 2208610"/>
                <a:gd name="connsiteX18" fmla="*/ 1234074 w 2741332"/>
                <a:gd name="connsiteY18" fmla="*/ 149832 h 2208610"/>
                <a:gd name="connsiteX19" fmla="*/ 1127748 w 2741332"/>
                <a:gd name="connsiteY19" fmla="*/ 976 h 2208610"/>
                <a:gd name="connsiteX20" fmla="*/ 1382930 w 2741332"/>
                <a:gd name="connsiteY20" fmla="*/ 213627 h 2208610"/>
                <a:gd name="connsiteX21" fmla="*/ 1446725 w 2741332"/>
                <a:gd name="connsiteY21" fmla="*/ 447543 h 2208610"/>
                <a:gd name="connsiteX22" fmla="*/ 1446725 w 2741332"/>
                <a:gd name="connsiteY22" fmla="*/ 660194 h 2208610"/>
                <a:gd name="connsiteX23" fmla="*/ 1520408 w 2741332"/>
                <a:gd name="connsiteY23" fmla="*/ 892079 h 2208610"/>
                <a:gd name="connsiteX24" fmla="*/ 1574316 w 2741332"/>
                <a:gd name="connsiteY24" fmla="*/ 1021701 h 2208610"/>
                <a:gd name="connsiteX25" fmla="*/ 1616846 w 2741332"/>
                <a:gd name="connsiteY25" fmla="*/ 1042966 h 2208610"/>
                <a:gd name="connsiteX26" fmla="*/ 1659376 w 2741332"/>
                <a:gd name="connsiteY26" fmla="*/ 575134 h 2208610"/>
                <a:gd name="connsiteX27" fmla="*/ 1829497 w 2741332"/>
                <a:gd name="connsiteY27" fmla="*/ 319952 h 2208610"/>
                <a:gd name="connsiteX28" fmla="*/ 1914557 w 2741332"/>
                <a:gd name="connsiteY28" fmla="*/ 128566 h 2208610"/>
                <a:gd name="connsiteX29" fmla="*/ 1935823 w 2741332"/>
                <a:gd name="connsiteY29" fmla="*/ 341218 h 2208610"/>
                <a:gd name="connsiteX30" fmla="*/ 1893292 w 2741332"/>
                <a:gd name="connsiteY30" fmla="*/ 553869 h 2208610"/>
                <a:gd name="connsiteX31" fmla="*/ 1978353 w 2741332"/>
                <a:gd name="connsiteY31" fmla="*/ 745255 h 2208610"/>
                <a:gd name="connsiteX32" fmla="*/ 2254799 w 2741332"/>
                <a:gd name="connsiteY32" fmla="*/ 596399 h 2208610"/>
                <a:gd name="connsiteX33" fmla="*/ 2488716 w 2741332"/>
                <a:gd name="connsiteY33" fmla="*/ 532604 h 2208610"/>
                <a:gd name="connsiteX34" fmla="*/ 2403655 w 2741332"/>
                <a:gd name="connsiteY34" fmla="*/ 596399 h 2208610"/>
                <a:gd name="connsiteX35" fmla="*/ 2403655 w 2741332"/>
                <a:gd name="connsiteY35" fmla="*/ 809050 h 2208610"/>
                <a:gd name="connsiteX36" fmla="*/ 2552511 w 2741332"/>
                <a:gd name="connsiteY36" fmla="*/ 936641 h 2208610"/>
                <a:gd name="connsiteX37" fmla="*/ 2722632 w 2741332"/>
                <a:gd name="connsiteY37" fmla="*/ 1213087 h 2208610"/>
                <a:gd name="connsiteX38" fmla="*/ 2722632 w 2741332"/>
                <a:gd name="connsiteY38" fmla="*/ 1744715 h 2208610"/>
                <a:gd name="connsiteX39" fmla="*/ 2595041 w 2741332"/>
                <a:gd name="connsiteY39" fmla="*/ 2063692 h 2208610"/>
                <a:gd name="connsiteX40" fmla="*/ 1999618 w 2741332"/>
                <a:gd name="connsiteY40" fmla="*/ 2191283 h 2208610"/>
                <a:gd name="connsiteX41" fmla="*/ 957627 w 2741332"/>
                <a:gd name="connsiteY41" fmla="*/ 2191283 h 2208610"/>
                <a:gd name="connsiteX0" fmla="*/ 957627 w 2741332"/>
                <a:gd name="connsiteY0" fmla="*/ 2191283 h 2208610"/>
                <a:gd name="connsiteX1" fmla="*/ 617385 w 2741332"/>
                <a:gd name="connsiteY1" fmla="*/ 2191283 h 2208610"/>
                <a:gd name="connsiteX2" fmla="*/ 255878 w 2741332"/>
                <a:gd name="connsiteY2" fmla="*/ 1957366 h 2208610"/>
                <a:gd name="connsiteX3" fmla="*/ 319674 w 2741332"/>
                <a:gd name="connsiteY3" fmla="*/ 1510799 h 2208610"/>
                <a:gd name="connsiteX4" fmla="*/ 234613 w 2741332"/>
                <a:gd name="connsiteY4" fmla="*/ 1149292 h 2208610"/>
                <a:gd name="connsiteX5" fmla="*/ 697 w 2741332"/>
                <a:gd name="connsiteY5" fmla="*/ 1106762 h 2208610"/>
                <a:gd name="connsiteX6" fmla="*/ 170818 w 2741332"/>
                <a:gd name="connsiteY6" fmla="*/ 1085497 h 2208610"/>
                <a:gd name="connsiteX7" fmla="*/ 404734 w 2741332"/>
                <a:gd name="connsiteY7" fmla="*/ 1191822 h 2208610"/>
                <a:gd name="connsiteX8" fmla="*/ 511060 w 2741332"/>
                <a:gd name="connsiteY8" fmla="*/ 1383208 h 2208610"/>
                <a:gd name="connsiteX9" fmla="*/ 425999 w 2741332"/>
                <a:gd name="connsiteY9" fmla="*/ 1106762 h 2208610"/>
                <a:gd name="connsiteX10" fmla="*/ 489795 w 2741332"/>
                <a:gd name="connsiteY10" fmla="*/ 787785 h 2208610"/>
                <a:gd name="connsiteX11" fmla="*/ 787506 w 2741332"/>
                <a:gd name="connsiteY11" fmla="*/ 575134 h 2208610"/>
                <a:gd name="connsiteX12" fmla="*/ 787506 w 2741332"/>
                <a:gd name="connsiteY12" fmla="*/ 213627 h 2208610"/>
                <a:gd name="connsiteX13" fmla="*/ 702446 w 2741332"/>
                <a:gd name="connsiteY13" fmla="*/ 192362 h 2208610"/>
                <a:gd name="connsiteX14" fmla="*/ 893832 w 2741332"/>
                <a:gd name="connsiteY14" fmla="*/ 213627 h 2208610"/>
                <a:gd name="connsiteX15" fmla="*/ 957627 w 2741332"/>
                <a:gd name="connsiteY15" fmla="*/ 511339 h 2208610"/>
                <a:gd name="connsiteX16" fmla="*/ 957627 w 2741332"/>
                <a:gd name="connsiteY16" fmla="*/ 702725 h 2208610"/>
                <a:gd name="connsiteX17" fmla="*/ 1191543 w 2741332"/>
                <a:gd name="connsiteY17" fmla="*/ 490073 h 2208610"/>
                <a:gd name="connsiteX18" fmla="*/ 1234074 w 2741332"/>
                <a:gd name="connsiteY18" fmla="*/ 149832 h 2208610"/>
                <a:gd name="connsiteX19" fmla="*/ 1127748 w 2741332"/>
                <a:gd name="connsiteY19" fmla="*/ 976 h 2208610"/>
                <a:gd name="connsiteX20" fmla="*/ 1382930 w 2741332"/>
                <a:gd name="connsiteY20" fmla="*/ 213627 h 2208610"/>
                <a:gd name="connsiteX21" fmla="*/ 1446725 w 2741332"/>
                <a:gd name="connsiteY21" fmla="*/ 447543 h 2208610"/>
                <a:gd name="connsiteX22" fmla="*/ 1446725 w 2741332"/>
                <a:gd name="connsiteY22" fmla="*/ 660194 h 2208610"/>
                <a:gd name="connsiteX23" fmla="*/ 1520408 w 2741332"/>
                <a:gd name="connsiteY23" fmla="*/ 892079 h 2208610"/>
                <a:gd name="connsiteX24" fmla="*/ 1591788 w 2741332"/>
                <a:gd name="connsiteY24" fmla="*/ 957635 h 2208610"/>
                <a:gd name="connsiteX25" fmla="*/ 1616846 w 2741332"/>
                <a:gd name="connsiteY25" fmla="*/ 1042966 h 2208610"/>
                <a:gd name="connsiteX26" fmla="*/ 1659376 w 2741332"/>
                <a:gd name="connsiteY26" fmla="*/ 575134 h 2208610"/>
                <a:gd name="connsiteX27" fmla="*/ 1829497 w 2741332"/>
                <a:gd name="connsiteY27" fmla="*/ 319952 h 2208610"/>
                <a:gd name="connsiteX28" fmla="*/ 1914557 w 2741332"/>
                <a:gd name="connsiteY28" fmla="*/ 128566 h 2208610"/>
                <a:gd name="connsiteX29" fmla="*/ 1935823 w 2741332"/>
                <a:gd name="connsiteY29" fmla="*/ 341218 h 2208610"/>
                <a:gd name="connsiteX30" fmla="*/ 1893292 w 2741332"/>
                <a:gd name="connsiteY30" fmla="*/ 553869 h 2208610"/>
                <a:gd name="connsiteX31" fmla="*/ 1978353 w 2741332"/>
                <a:gd name="connsiteY31" fmla="*/ 745255 h 2208610"/>
                <a:gd name="connsiteX32" fmla="*/ 2254799 w 2741332"/>
                <a:gd name="connsiteY32" fmla="*/ 596399 h 2208610"/>
                <a:gd name="connsiteX33" fmla="*/ 2488716 w 2741332"/>
                <a:gd name="connsiteY33" fmla="*/ 532604 h 2208610"/>
                <a:gd name="connsiteX34" fmla="*/ 2403655 w 2741332"/>
                <a:gd name="connsiteY34" fmla="*/ 596399 h 2208610"/>
                <a:gd name="connsiteX35" fmla="*/ 2403655 w 2741332"/>
                <a:gd name="connsiteY35" fmla="*/ 809050 h 2208610"/>
                <a:gd name="connsiteX36" fmla="*/ 2552511 w 2741332"/>
                <a:gd name="connsiteY36" fmla="*/ 936641 h 2208610"/>
                <a:gd name="connsiteX37" fmla="*/ 2722632 w 2741332"/>
                <a:gd name="connsiteY37" fmla="*/ 1213087 h 2208610"/>
                <a:gd name="connsiteX38" fmla="*/ 2722632 w 2741332"/>
                <a:gd name="connsiteY38" fmla="*/ 1744715 h 2208610"/>
                <a:gd name="connsiteX39" fmla="*/ 2595041 w 2741332"/>
                <a:gd name="connsiteY39" fmla="*/ 2063692 h 2208610"/>
                <a:gd name="connsiteX40" fmla="*/ 1999618 w 2741332"/>
                <a:gd name="connsiteY40" fmla="*/ 2191283 h 2208610"/>
                <a:gd name="connsiteX41" fmla="*/ 957627 w 2741332"/>
                <a:gd name="connsiteY41" fmla="*/ 2191283 h 2208610"/>
                <a:gd name="connsiteX0" fmla="*/ 957627 w 2741332"/>
                <a:gd name="connsiteY0" fmla="*/ 2191283 h 2208610"/>
                <a:gd name="connsiteX1" fmla="*/ 617385 w 2741332"/>
                <a:gd name="connsiteY1" fmla="*/ 2191283 h 2208610"/>
                <a:gd name="connsiteX2" fmla="*/ 255878 w 2741332"/>
                <a:gd name="connsiteY2" fmla="*/ 1957366 h 2208610"/>
                <a:gd name="connsiteX3" fmla="*/ 319674 w 2741332"/>
                <a:gd name="connsiteY3" fmla="*/ 1510799 h 2208610"/>
                <a:gd name="connsiteX4" fmla="*/ 234613 w 2741332"/>
                <a:gd name="connsiteY4" fmla="*/ 1149292 h 2208610"/>
                <a:gd name="connsiteX5" fmla="*/ 697 w 2741332"/>
                <a:gd name="connsiteY5" fmla="*/ 1106762 h 2208610"/>
                <a:gd name="connsiteX6" fmla="*/ 170818 w 2741332"/>
                <a:gd name="connsiteY6" fmla="*/ 1085497 h 2208610"/>
                <a:gd name="connsiteX7" fmla="*/ 404734 w 2741332"/>
                <a:gd name="connsiteY7" fmla="*/ 1191822 h 2208610"/>
                <a:gd name="connsiteX8" fmla="*/ 511060 w 2741332"/>
                <a:gd name="connsiteY8" fmla="*/ 1383208 h 2208610"/>
                <a:gd name="connsiteX9" fmla="*/ 425999 w 2741332"/>
                <a:gd name="connsiteY9" fmla="*/ 1106762 h 2208610"/>
                <a:gd name="connsiteX10" fmla="*/ 489795 w 2741332"/>
                <a:gd name="connsiteY10" fmla="*/ 787785 h 2208610"/>
                <a:gd name="connsiteX11" fmla="*/ 787506 w 2741332"/>
                <a:gd name="connsiteY11" fmla="*/ 575134 h 2208610"/>
                <a:gd name="connsiteX12" fmla="*/ 787506 w 2741332"/>
                <a:gd name="connsiteY12" fmla="*/ 213627 h 2208610"/>
                <a:gd name="connsiteX13" fmla="*/ 702446 w 2741332"/>
                <a:gd name="connsiteY13" fmla="*/ 192362 h 2208610"/>
                <a:gd name="connsiteX14" fmla="*/ 893832 w 2741332"/>
                <a:gd name="connsiteY14" fmla="*/ 213627 h 2208610"/>
                <a:gd name="connsiteX15" fmla="*/ 957627 w 2741332"/>
                <a:gd name="connsiteY15" fmla="*/ 511339 h 2208610"/>
                <a:gd name="connsiteX16" fmla="*/ 957627 w 2741332"/>
                <a:gd name="connsiteY16" fmla="*/ 702725 h 2208610"/>
                <a:gd name="connsiteX17" fmla="*/ 1191543 w 2741332"/>
                <a:gd name="connsiteY17" fmla="*/ 490073 h 2208610"/>
                <a:gd name="connsiteX18" fmla="*/ 1234074 w 2741332"/>
                <a:gd name="connsiteY18" fmla="*/ 149832 h 2208610"/>
                <a:gd name="connsiteX19" fmla="*/ 1127748 w 2741332"/>
                <a:gd name="connsiteY19" fmla="*/ 976 h 2208610"/>
                <a:gd name="connsiteX20" fmla="*/ 1382930 w 2741332"/>
                <a:gd name="connsiteY20" fmla="*/ 213627 h 2208610"/>
                <a:gd name="connsiteX21" fmla="*/ 1446725 w 2741332"/>
                <a:gd name="connsiteY21" fmla="*/ 447543 h 2208610"/>
                <a:gd name="connsiteX22" fmla="*/ 1446725 w 2741332"/>
                <a:gd name="connsiteY22" fmla="*/ 660194 h 2208610"/>
                <a:gd name="connsiteX23" fmla="*/ 1520408 w 2741332"/>
                <a:gd name="connsiteY23" fmla="*/ 892079 h 2208610"/>
                <a:gd name="connsiteX24" fmla="*/ 1591788 w 2741332"/>
                <a:gd name="connsiteY24" fmla="*/ 957635 h 2208610"/>
                <a:gd name="connsiteX25" fmla="*/ 1605197 w 2741332"/>
                <a:gd name="connsiteY25" fmla="*/ 850767 h 2208610"/>
                <a:gd name="connsiteX26" fmla="*/ 1659376 w 2741332"/>
                <a:gd name="connsiteY26" fmla="*/ 575134 h 2208610"/>
                <a:gd name="connsiteX27" fmla="*/ 1829497 w 2741332"/>
                <a:gd name="connsiteY27" fmla="*/ 319952 h 2208610"/>
                <a:gd name="connsiteX28" fmla="*/ 1914557 w 2741332"/>
                <a:gd name="connsiteY28" fmla="*/ 128566 h 2208610"/>
                <a:gd name="connsiteX29" fmla="*/ 1935823 w 2741332"/>
                <a:gd name="connsiteY29" fmla="*/ 341218 h 2208610"/>
                <a:gd name="connsiteX30" fmla="*/ 1893292 w 2741332"/>
                <a:gd name="connsiteY30" fmla="*/ 553869 h 2208610"/>
                <a:gd name="connsiteX31" fmla="*/ 1978353 w 2741332"/>
                <a:gd name="connsiteY31" fmla="*/ 745255 h 2208610"/>
                <a:gd name="connsiteX32" fmla="*/ 2254799 w 2741332"/>
                <a:gd name="connsiteY32" fmla="*/ 596399 h 2208610"/>
                <a:gd name="connsiteX33" fmla="*/ 2488716 w 2741332"/>
                <a:gd name="connsiteY33" fmla="*/ 532604 h 2208610"/>
                <a:gd name="connsiteX34" fmla="*/ 2403655 w 2741332"/>
                <a:gd name="connsiteY34" fmla="*/ 596399 h 2208610"/>
                <a:gd name="connsiteX35" fmla="*/ 2403655 w 2741332"/>
                <a:gd name="connsiteY35" fmla="*/ 809050 h 2208610"/>
                <a:gd name="connsiteX36" fmla="*/ 2552511 w 2741332"/>
                <a:gd name="connsiteY36" fmla="*/ 936641 h 2208610"/>
                <a:gd name="connsiteX37" fmla="*/ 2722632 w 2741332"/>
                <a:gd name="connsiteY37" fmla="*/ 1213087 h 2208610"/>
                <a:gd name="connsiteX38" fmla="*/ 2722632 w 2741332"/>
                <a:gd name="connsiteY38" fmla="*/ 1744715 h 2208610"/>
                <a:gd name="connsiteX39" fmla="*/ 2595041 w 2741332"/>
                <a:gd name="connsiteY39" fmla="*/ 2063692 h 2208610"/>
                <a:gd name="connsiteX40" fmla="*/ 1999618 w 2741332"/>
                <a:gd name="connsiteY40" fmla="*/ 2191283 h 2208610"/>
                <a:gd name="connsiteX41" fmla="*/ 957627 w 2741332"/>
                <a:gd name="connsiteY41" fmla="*/ 2191283 h 2208610"/>
                <a:gd name="connsiteX0" fmla="*/ 957627 w 2741332"/>
                <a:gd name="connsiteY0" fmla="*/ 2191283 h 2208610"/>
                <a:gd name="connsiteX1" fmla="*/ 617385 w 2741332"/>
                <a:gd name="connsiteY1" fmla="*/ 2191283 h 2208610"/>
                <a:gd name="connsiteX2" fmla="*/ 255878 w 2741332"/>
                <a:gd name="connsiteY2" fmla="*/ 1957366 h 2208610"/>
                <a:gd name="connsiteX3" fmla="*/ 319674 w 2741332"/>
                <a:gd name="connsiteY3" fmla="*/ 1510799 h 2208610"/>
                <a:gd name="connsiteX4" fmla="*/ 234613 w 2741332"/>
                <a:gd name="connsiteY4" fmla="*/ 1149292 h 2208610"/>
                <a:gd name="connsiteX5" fmla="*/ 697 w 2741332"/>
                <a:gd name="connsiteY5" fmla="*/ 1106762 h 2208610"/>
                <a:gd name="connsiteX6" fmla="*/ 170818 w 2741332"/>
                <a:gd name="connsiteY6" fmla="*/ 1085497 h 2208610"/>
                <a:gd name="connsiteX7" fmla="*/ 404734 w 2741332"/>
                <a:gd name="connsiteY7" fmla="*/ 1191822 h 2208610"/>
                <a:gd name="connsiteX8" fmla="*/ 511060 w 2741332"/>
                <a:gd name="connsiteY8" fmla="*/ 1383208 h 2208610"/>
                <a:gd name="connsiteX9" fmla="*/ 425999 w 2741332"/>
                <a:gd name="connsiteY9" fmla="*/ 1106762 h 2208610"/>
                <a:gd name="connsiteX10" fmla="*/ 489795 w 2741332"/>
                <a:gd name="connsiteY10" fmla="*/ 787785 h 2208610"/>
                <a:gd name="connsiteX11" fmla="*/ 787506 w 2741332"/>
                <a:gd name="connsiteY11" fmla="*/ 575134 h 2208610"/>
                <a:gd name="connsiteX12" fmla="*/ 787506 w 2741332"/>
                <a:gd name="connsiteY12" fmla="*/ 213627 h 2208610"/>
                <a:gd name="connsiteX13" fmla="*/ 702446 w 2741332"/>
                <a:gd name="connsiteY13" fmla="*/ 192362 h 2208610"/>
                <a:gd name="connsiteX14" fmla="*/ 893832 w 2741332"/>
                <a:gd name="connsiteY14" fmla="*/ 213627 h 2208610"/>
                <a:gd name="connsiteX15" fmla="*/ 957627 w 2741332"/>
                <a:gd name="connsiteY15" fmla="*/ 511339 h 2208610"/>
                <a:gd name="connsiteX16" fmla="*/ 957627 w 2741332"/>
                <a:gd name="connsiteY16" fmla="*/ 702725 h 2208610"/>
                <a:gd name="connsiteX17" fmla="*/ 1191543 w 2741332"/>
                <a:gd name="connsiteY17" fmla="*/ 490073 h 2208610"/>
                <a:gd name="connsiteX18" fmla="*/ 1234074 w 2741332"/>
                <a:gd name="connsiteY18" fmla="*/ 149832 h 2208610"/>
                <a:gd name="connsiteX19" fmla="*/ 1127748 w 2741332"/>
                <a:gd name="connsiteY19" fmla="*/ 976 h 2208610"/>
                <a:gd name="connsiteX20" fmla="*/ 1382930 w 2741332"/>
                <a:gd name="connsiteY20" fmla="*/ 213627 h 2208610"/>
                <a:gd name="connsiteX21" fmla="*/ 1446725 w 2741332"/>
                <a:gd name="connsiteY21" fmla="*/ 447543 h 2208610"/>
                <a:gd name="connsiteX22" fmla="*/ 1446725 w 2741332"/>
                <a:gd name="connsiteY22" fmla="*/ 660194 h 2208610"/>
                <a:gd name="connsiteX23" fmla="*/ 1520408 w 2741332"/>
                <a:gd name="connsiteY23" fmla="*/ 892079 h 2208610"/>
                <a:gd name="connsiteX24" fmla="*/ 1539370 w 2741332"/>
                <a:gd name="connsiteY24" fmla="*/ 812030 h 2208610"/>
                <a:gd name="connsiteX25" fmla="*/ 1605197 w 2741332"/>
                <a:gd name="connsiteY25" fmla="*/ 850767 h 2208610"/>
                <a:gd name="connsiteX26" fmla="*/ 1659376 w 2741332"/>
                <a:gd name="connsiteY26" fmla="*/ 575134 h 2208610"/>
                <a:gd name="connsiteX27" fmla="*/ 1829497 w 2741332"/>
                <a:gd name="connsiteY27" fmla="*/ 319952 h 2208610"/>
                <a:gd name="connsiteX28" fmla="*/ 1914557 w 2741332"/>
                <a:gd name="connsiteY28" fmla="*/ 128566 h 2208610"/>
                <a:gd name="connsiteX29" fmla="*/ 1935823 w 2741332"/>
                <a:gd name="connsiteY29" fmla="*/ 341218 h 2208610"/>
                <a:gd name="connsiteX30" fmla="*/ 1893292 w 2741332"/>
                <a:gd name="connsiteY30" fmla="*/ 553869 h 2208610"/>
                <a:gd name="connsiteX31" fmla="*/ 1978353 w 2741332"/>
                <a:gd name="connsiteY31" fmla="*/ 745255 h 2208610"/>
                <a:gd name="connsiteX32" fmla="*/ 2254799 w 2741332"/>
                <a:gd name="connsiteY32" fmla="*/ 596399 h 2208610"/>
                <a:gd name="connsiteX33" fmla="*/ 2488716 w 2741332"/>
                <a:gd name="connsiteY33" fmla="*/ 532604 h 2208610"/>
                <a:gd name="connsiteX34" fmla="*/ 2403655 w 2741332"/>
                <a:gd name="connsiteY34" fmla="*/ 596399 h 2208610"/>
                <a:gd name="connsiteX35" fmla="*/ 2403655 w 2741332"/>
                <a:gd name="connsiteY35" fmla="*/ 809050 h 2208610"/>
                <a:gd name="connsiteX36" fmla="*/ 2552511 w 2741332"/>
                <a:gd name="connsiteY36" fmla="*/ 936641 h 2208610"/>
                <a:gd name="connsiteX37" fmla="*/ 2722632 w 2741332"/>
                <a:gd name="connsiteY37" fmla="*/ 1213087 h 2208610"/>
                <a:gd name="connsiteX38" fmla="*/ 2722632 w 2741332"/>
                <a:gd name="connsiteY38" fmla="*/ 1744715 h 2208610"/>
                <a:gd name="connsiteX39" fmla="*/ 2595041 w 2741332"/>
                <a:gd name="connsiteY39" fmla="*/ 2063692 h 2208610"/>
                <a:gd name="connsiteX40" fmla="*/ 1999618 w 2741332"/>
                <a:gd name="connsiteY40" fmla="*/ 2191283 h 2208610"/>
                <a:gd name="connsiteX41" fmla="*/ 957627 w 2741332"/>
                <a:gd name="connsiteY41" fmla="*/ 2191283 h 2208610"/>
                <a:gd name="connsiteX0" fmla="*/ 957627 w 2741332"/>
                <a:gd name="connsiteY0" fmla="*/ 2191283 h 2208610"/>
                <a:gd name="connsiteX1" fmla="*/ 617385 w 2741332"/>
                <a:gd name="connsiteY1" fmla="*/ 2191283 h 2208610"/>
                <a:gd name="connsiteX2" fmla="*/ 255878 w 2741332"/>
                <a:gd name="connsiteY2" fmla="*/ 1957366 h 2208610"/>
                <a:gd name="connsiteX3" fmla="*/ 319674 w 2741332"/>
                <a:gd name="connsiteY3" fmla="*/ 1510799 h 2208610"/>
                <a:gd name="connsiteX4" fmla="*/ 234613 w 2741332"/>
                <a:gd name="connsiteY4" fmla="*/ 1149292 h 2208610"/>
                <a:gd name="connsiteX5" fmla="*/ 697 w 2741332"/>
                <a:gd name="connsiteY5" fmla="*/ 1106762 h 2208610"/>
                <a:gd name="connsiteX6" fmla="*/ 170818 w 2741332"/>
                <a:gd name="connsiteY6" fmla="*/ 1085497 h 2208610"/>
                <a:gd name="connsiteX7" fmla="*/ 404734 w 2741332"/>
                <a:gd name="connsiteY7" fmla="*/ 1191822 h 2208610"/>
                <a:gd name="connsiteX8" fmla="*/ 511060 w 2741332"/>
                <a:gd name="connsiteY8" fmla="*/ 1383208 h 2208610"/>
                <a:gd name="connsiteX9" fmla="*/ 425999 w 2741332"/>
                <a:gd name="connsiteY9" fmla="*/ 1106762 h 2208610"/>
                <a:gd name="connsiteX10" fmla="*/ 489795 w 2741332"/>
                <a:gd name="connsiteY10" fmla="*/ 787785 h 2208610"/>
                <a:gd name="connsiteX11" fmla="*/ 787506 w 2741332"/>
                <a:gd name="connsiteY11" fmla="*/ 575134 h 2208610"/>
                <a:gd name="connsiteX12" fmla="*/ 787506 w 2741332"/>
                <a:gd name="connsiteY12" fmla="*/ 213627 h 2208610"/>
                <a:gd name="connsiteX13" fmla="*/ 702446 w 2741332"/>
                <a:gd name="connsiteY13" fmla="*/ 192362 h 2208610"/>
                <a:gd name="connsiteX14" fmla="*/ 893832 w 2741332"/>
                <a:gd name="connsiteY14" fmla="*/ 213627 h 2208610"/>
                <a:gd name="connsiteX15" fmla="*/ 957627 w 2741332"/>
                <a:gd name="connsiteY15" fmla="*/ 511339 h 2208610"/>
                <a:gd name="connsiteX16" fmla="*/ 957627 w 2741332"/>
                <a:gd name="connsiteY16" fmla="*/ 702725 h 2208610"/>
                <a:gd name="connsiteX17" fmla="*/ 1191543 w 2741332"/>
                <a:gd name="connsiteY17" fmla="*/ 490073 h 2208610"/>
                <a:gd name="connsiteX18" fmla="*/ 1234074 w 2741332"/>
                <a:gd name="connsiteY18" fmla="*/ 149832 h 2208610"/>
                <a:gd name="connsiteX19" fmla="*/ 1127748 w 2741332"/>
                <a:gd name="connsiteY19" fmla="*/ 976 h 2208610"/>
                <a:gd name="connsiteX20" fmla="*/ 1382930 w 2741332"/>
                <a:gd name="connsiteY20" fmla="*/ 213627 h 2208610"/>
                <a:gd name="connsiteX21" fmla="*/ 1446725 w 2741332"/>
                <a:gd name="connsiteY21" fmla="*/ 447543 h 2208610"/>
                <a:gd name="connsiteX22" fmla="*/ 1446725 w 2741332"/>
                <a:gd name="connsiteY22" fmla="*/ 660194 h 2208610"/>
                <a:gd name="connsiteX23" fmla="*/ 1514584 w 2741332"/>
                <a:gd name="connsiteY23" fmla="*/ 758123 h 2208610"/>
                <a:gd name="connsiteX24" fmla="*/ 1539370 w 2741332"/>
                <a:gd name="connsiteY24" fmla="*/ 812030 h 2208610"/>
                <a:gd name="connsiteX25" fmla="*/ 1605197 w 2741332"/>
                <a:gd name="connsiteY25" fmla="*/ 850767 h 2208610"/>
                <a:gd name="connsiteX26" fmla="*/ 1659376 w 2741332"/>
                <a:gd name="connsiteY26" fmla="*/ 575134 h 2208610"/>
                <a:gd name="connsiteX27" fmla="*/ 1829497 w 2741332"/>
                <a:gd name="connsiteY27" fmla="*/ 319952 h 2208610"/>
                <a:gd name="connsiteX28" fmla="*/ 1914557 w 2741332"/>
                <a:gd name="connsiteY28" fmla="*/ 128566 h 2208610"/>
                <a:gd name="connsiteX29" fmla="*/ 1935823 w 2741332"/>
                <a:gd name="connsiteY29" fmla="*/ 341218 h 2208610"/>
                <a:gd name="connsiteX30" fmla="*/ 1893292 w 2741332"/>
                <a:gd name="connsiteY30" fmla="*/ 553869 h 2208610"/>
                <a:gd name="connsiteX31" fmla="*/ 1978353 w 2741332"/>
                <a:gd name="connsiteY31" fmla="*/ 745255 h 2208610"/>
                <a:gd name="connsiteX32" fmla="*/ 2254799 w 2741332"/>
                <a:gd name="connsiteY32" fmla="*/ 596399 h 2208610"/>
                <a:gd name="connsiteX33" fmla="*/ 2488716 w 2741332"/>
                <a:gd name="connsiteY33" fmla="*/ 532604 h 2208610"/>
                <a:gd name="connsiteX34" fmla="*/ 2403655 w 2741332"/>
                <a:gd name="connsiteY34" fmla="*/ 596399 h 2208610"/>
                <a:gd name="connsiteX35" fmla="*/ 2403655 w 2741332"/>
                <a:gd name="connsiteY35" fmla="*/ 809050 h 2208610"/>
                <a:gd name="connsiteX36" fmla="*/ 2552511 w 2741332"/>
                <a:gd name="connsiteY36" fmla="*/ 936641 h 2208610"/>
                <a:gd name="connsiteX37" fmla="*/ 2722632 w 2741332"/>
                <a:gd name="connsiteY37" fmla="*/ 1213087 h 2208610"/>
                <a:gd name="connsiteX38" fmla="*/ 2722632 w 2741332"/>
                <a:gd name="connsiteY38" fmla="*/ 1744715 h 2208610"/>
                <a:gd name="connsiteX39" fmla="*/ 2595041 w 2741332"/>
                <a:gd name="connsiteY39" fmla="*/ 2063692 h 2208610"/>
                <a:gd name="connsiteX40" fmla="*/ 1999618 w 2741332"/>
                <a:gd name="connsiteY40" fmla="*/ 2191283 h 2208610"/>
                <a:gd name="connsiteX41" fmla="*/ 957627 w 2741332"/>
                <a:gd name="connsiteY41" fmla="*/ 2191283 h 2208610"/>
                <a:gd name="connsiteX0" fmla="*/ 957627 w 2741332"/>
                <a:gd name="connsiteY0" fmla="*/ 2191283 h 2208610"/>
                <a:gd name="connsiteX1" fmla="*/ 617385 w 2741332"/>
                <a:gd name="connsiteY1" fmla="*/ 2191283 h 2208610"/>
                <a:gd name="connsiteX2" fmla="*/ 255878 w 2741332"/>
                <a:gd name="connsiteY2" fmla="*/ 1957366 h 2208610"/>
                <a:gd name="connsiteX3" fmla="*/ 319674 w 2741332"/>
                <a:gd name="connsiteY3" fmla="*/ 1510799 h 2208610"/>
                <a:gd name="connsiteX4" fmla="*/ 234613 w 2741332"/>
                <a:gd name="connsiteY4" fmla="*/ 1149292 h 2208610"/>
                <a:gd name="connsiteX5" fmla="*/ 697 w 2741332"/>
                <a:gd name="connsiteY5" fmla="*/ 1106762 h 2208610"/>
                <a:gd name="connsiteX6" fmla="*/ 170818 w 2741332"/>
                <a:gd name="connsiteY6" fmla="*/ 1085497 h 2208610"/>
                <a:gd name="connsiteX7" fmla="*/ 404734 w 2741332"/>
                <a:gd name="connsiteY7" fmla="*/ 1191822 h 2208610"/>
                <a:gd name="connsiteX8" fmla="*/ 511060 w 2741332"/>
                <a:gd name="connsiteY8" fmla="*/ 1383208 h 2208610"/>
                <a:gd name="connsiteX9" fmla="*/ 425999 w 2741332"/>
                <a:gd name="connsiteY9" fmla="*/ 1106762 h 2208610"/>
                <a:gd name="connsiteX10" fmla="*/ 489795 w 2741332"/>
                <a:gd name="connsiteY10" fmla="*/ 787785 h 2208610"/>
                <a:gd name="connsiteX11" fmla="*/ 787506 w 2741332"/>
                <a:gd name="connsiteY11" fmla="*/ 575134 h 2208610"/>
                <a:gd name="connsiteX12" fmla="*/ 787506 w 2741332"/>
                <a:gd name="connsiteY12" fmla="*/ 213627 h 2208610"/>
                <a:gd name="connsiteX13" fmla="*/ 702446 w 2741332"/>
                <a:gd name="connsiteY13" fmla="*/ 192362 h 2208610"/>
                <a:gd name="connsiteX14" fmla="*/ 893832 w 2741332"/>
                <a:gd name="connsiteY14" fmla="*/ 213627 h 2208610"/>
                <a:gd name="connsiteX15" fmla="*/ 957627 w 2741332"/>
                <a:gd name="connsiteY15" fmla="*/ 511339 h 2208610"/>
                <a:gd name="connsiteX16" fmla="*/ 957627 w 2741332"/>
                <a:gd name="connsiteY16" fmla="*/ 702725 h 2208610"/>
                <a:gd name="connsiteX17" fmla="*/ 1191543 w 2741332"/>
                <a:gd name="connsiteY17" fmla="*/ 490073 h 2208610"/>
                <a:gd name="connsiteX18" fmla="*/ 1234074 w 2741332"/>
                <a:gd name="connsiteY18" fmla="*/ 149832 h 2208610"/>
                <a:gd name="connsiteX19" fmla="*/ 1127748 w 2741332"/>
                <a:gd name="connsiteY19" fmla="*/ 976 h 2208610"/>
                <a:gd name="connsiteX20" fmla="*/ 1382930 w 2741332"/>
                <a:gd name="connsiteY20" fmla="*/ 213627 h 2208610"/>
                <a:gd name="connsiteX21" fmla="*/ 1446725 w 2741332"/>
                <a:gd name="connsiteY21" fmla="*/ 447543 h 2208610"/>
                <a:gd name="connsiteX22" fmla="*/ 1446725 w 2741332"/>
                <a:gd name="connsiteY22" fmla="*/ 660194 h 2208610"/>
                <a:gd name="connsiteX23" fmla="*/ 1514584 w 2741332"/>
                <a:gd name="connsiteY23" fmla="*/ 758123 h 2208610"/>
                <a:gd name="connsiteX24" fmla="*/ 1539370 w 2741332"/>
                <a:gd name="connsiteY24" fmla="*/ 812030 h 2208610"/>
                <a:gd name="connsiteX25" fmla="*/ 1558603 w 2741332"/>
                <a:gd name="connsiteY25" fmla="*/ 769228 h 2208610"/>
                <a:gd name="connsiteX26" fmla="*/ 1659376 w 2741332"/>
                <a:gd name="connsiteY26" fmla="*/ 575134 h 2208610"/>
                <a:gd name="connsiteX27" fmla="*/ 1829497 w 2741332"/>
                <a:gd name="connsiteY27" fmla="*/ 319952 h 2208610"/>
                <a:gd name="connsiteX28" fmla="*/ 1914557 w 2741332"/>
                <a:gd name="connsiteY28" fmla="*/ 128566 h 2208610"/>
                <a:gd name="connsiteX29" fmla="*/ 1935823 w 2741332"/>
                <a:gd name="connsiteY29" fmla="*/ 341218 h 2208610"/>
                <a:gd name="connsiteX30" fmla="*/ 1893292 w 2741332"/>
                <a:gd name="connsiteY30" fmla="*/ 553869 h 2208610"/>
                <a:gd name="connsiteX31" fmla="*/ 1978353 w 2741332"/>
                <a:gd name="connsiteY31" fmla="*/ 745255 h 2208610"/>
                <a:gd name="connsiteX32" fmla="*/ 2254799 w 2741332"/>
                <a:gd name="connsiteY32" fmla="*/ 596399 h 2208610"/>
                <a:gd name="connsiteX33" fmla="*/ 2488716 w 2741332"/>
                <a:gd name="connsiteY33" fmla="*/ 532604 h 2208610"/>
                <a:gd name="connsiteX34" fmla="*/ 2403655 w 2741332"/>
                <a:gd name="connsiteY34" fmla="*/ 596399 h 2208610"/>
                <a:gd name="connsiteX35" fmla="*/ 2403655 w 2741332"/>
                <a:gd name="connsiteY35" fmla="*/ 809050 h 2208610"/>
                <a:gd name="connsiteX36" fmla="*/ 2552511 w 2741332"/>
                <a:gd name="connsiteY36" fmla="*/ 936641 h 2208610"/>
                <a:gd name="connsiteX37" fmla="*/ 2722632 w 2741332"/>
                <a:gd name="connsiteY37" fmla="*/ 1213087 h 2208610"/>
                <a:gd name="connsiteX38" fmla="*/ 2722632 w 2741332"/>
                <a:gd name="connsiteY38" fmla="*/ 1744715 h 2208610"/>
                <a:gd name="connsiteX39" fmla="*/ 2595041 w 2741332"/>
                <a:gd name="connsiteY39" fmla="*/ 2063692 h 2208610"/>
                <a:gd name="connsiteX40" fmla="*/ 1999618 w 2741332"/>
                <a:gd name="connsiteY40" fmla="*/ 2191283 h 2208610"/>
                <a:gd name="connsiteX41" fmla="*/ 957627 w 2741332"/>
                <a:gd name="connsiteY41" fmla="*/ 2191283 h 22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2741332" h="2208610">
                  <a:moveTo>
                    <a:pt x="957627" y="2191283"/>
                  </a:moveTo>
                  <a:cubicBezTo>
                    <a:pt x="727255" y="2191283"/>
                    <a:pt x="734343" y="2230269"/>
                    <a:pt x="617385" y="2191283"/>
                  </a:cubicBezTo>
                  <a:cubicBezTo>
                    <a:pt x="500427" y="2152297"/>
                    <a:pt x="305496" y="2070780"/>
                    <a:pt x="255878" y="1957366"/>
                  </a:cubicBezTo>
                  <a:cubicBezTo>
                    <a:pt x="206259" y="1843952"/>
                    <a:pt x="323218" y="1645478"/>
                    <a:pt x="319674" y="1510799"/>
                  </a:cubicBezTo>
                  <a:cubicBezTo>
                    <a:pt x="316130" y="1376120"/>
                    <a:pt x="287776" y="1216631"/>
                    <a:pt x="234613" y="1149292"/>
                  </a:cubicBezTo>
                  <a:cubicBezTo>
                    <a:pt x="181450" y="1081953"/>
                    <a:pt x="11329" y="1117394"/>
                    <a:pt x="697" y="1106762"/>
                  </a:cubicBezTo>
                  <a:cubicBezTo>
                    <a:pt x="-9935" y="1096130"/>
                    <a:pt x="103479" y="1071320"/>
                    <a:pt x="170818" y="1085497"/>
                  </a:cubicBezTo>
                  <a:cubicBezTo>
                    <a:pt x="238157" y="1099674"/>
                    <a:pt x="348027" y="1142204"/>
                    <a:pt x="404734" y="1191822"/>
                  </a:cubicBezTo>
                  <a:cubicBezTo>
                    <a:pt x="461441" y="1241440"/>
                    <a:pt x="507516" y="1397385"/>
                    <a:pt x="511060" y="1383208"/>
                  </a:cubicBezTo>
                  <a:cubicBezTo>
                    <a:pt x="514604" y="1369031"/>
                    <a:pt x="429543" y="1205999"/>
                    <a:pt x="425999" y="1106762"/>
                  </a:cubicBezTo>
                  <a:cubicBezTo>
                    <a:pt x="422455" y="1007525"/>
                    <a:pt x="429544" y="876390"/>
                    <a:pt x="489795" y="787785"/>
                  </a:cubicBezTo>
                  <a:cubicBezTo>
                    <a:pt x="550046" y="699180"/>
                    <a:pt x="737887" y="670827"/>
                    <a:pt x="787506" y="575134"/>
                  </a:cubicBezTo>
                  <a:cubicBezTo>
                    <a:pt x="837125" y="479441"/>
                    <a:pt x="801683" y="277422"/>
                    <a:pt x="787506" y="213627"/>
                  </a:cubicBezTo>
                  <a:cubicBezTo>
                    <a:pt x="773329" y="149832"/>
                    <a:pt x="684725" y="192362"/>
                    <a:pt x="702446" y="192362"/>
                  </a:cubicBezTo>
                  <a:cubicBezTo>
                    <a:pt x="720167" y="192362"/>
                    <a:pt x="851302" y="160464"/>
                    <a:pt x="893832" y="213627"/>
                  </a:cubicBezTo>
                  <a:cubicBezTo>
                    <a:pt x="936362" y="266790"/>
                    <a:pt x="946995" y="429823"/>
                    <a:pt x="957627" y="511339"/>
                  </a:cubicBezTo>
                  <a:cubicBezTo>
                    <a:pt x="968259" y="592855"/>
                    <a:pt x="918641" y="706269"/>
                    <a:pt x="957627" y="702725"/>
                  </a:cubicBezTo>
                  <a:cubicBezTo>
                    <a:pt x="996613" y="699181"/>
                    <a:pt x="1145469" y="582222"/>
                    <a:pt x="1191543" y="490073"/>
                  </a:cubicBezTo>
                  <a:cubicBezTo>
                    <a:pt x="1237618" y="397924"/>
                    <a:pt x="1244706" y="231348"/>
                    <a:pt x="1234074" y="149832"/>
                  </a:cubicBezTo>
                  <a:cubicBezTo>
                    <a:pt x="1223442" y="68316"/>
                    <a:pt x="1102939" y="-9656"/>
                    <a:pt x="1127748" y="976"/>
                  </a:cubicBezTo>
                  <a:cubicBezTo>
                    <a:pt x="1152557" y="11608"/>
                    <a:pt x="1329767" y="139199"/>
                    <a:pt x="1382930" y="213627"/>
                  </a:cubicBezTo>
                  <a:cubicBezTo>
                    <a:pt x="1436093" y="288055"/>
                    <a:pt x="1436093" y="373115"/>
                    <a:pt x="1446725" y="447543"/>
                  </a:cubicBezTo>
                  <a:cubicBezTo>
                    <a:pt x="1457357" y="521971"/>
                    <a:pt x="1435415" y="608431"/>
                    <a:pt x="1446725" y="660194"/>
                  </a:cubicBezTo>
                  <a:cubicBezTo>
                    <a:pt x="1458035" y="711957"/>
                    <a:pt x="1499143" y="732817"/>
                    <a:pt x="1514584" y="758123"/>
                  </a:cubicBezTo>
                  <a:cubicBezTo>
                    <a:pt x="1530025" y="783429"/>
                    <a:pt x="1532034" y="810179"/>
                    <a:pt x="1539370" y="812030"/>
                  </a:cubicBezTo>
                  <a:cubicBezTo>
                    <a:pt x="1546706" y="813881"/>
                    <a:pt x="1538602" y="808711"/>
                    <a:pt x="1558603" y="769228"/>
                  </a:cubicBezTo>
                  <a:cubicBezTo>
                    <a:pt x="1578604" y="729745"/>
                    <a:pt x="1614227" y="650013"/>
                    <a:pt x="1659376" y="575134"/>
                  </a:cubicBezTo>
                  <a:cubicBezTo>
                    <a:pt x="1704525" y="500255"/>
                    <a:pt x="1786967" y="394380"/>
                    <a:pt x="1829497" y="319952"/>
                  </a:cubicBezTo>
                  <a:cubicBezTo>
                    <a:pt x="1872027" y="245524"/>
                    <a:pt x="1896836" y="125022"/>
                    <a:pt x="1914557" y="128566"/>
                  </a:cubicBezTo>
                  <a:cubicBezTo>
                    <a:pt x="1932278" y="132110"/>
                    <a:pt x="1939367" y="270334"/>
                    <a:pt x="1935823" y="341218"/>
                  </a:cubicBezTo>
                  <a:cubicBezTo>
                    <a:pt x="1932279" y="412102"/>
                    <a:pt x="1886204" y="486529"/>
                    <a:pt x="1893292" y="553869"/>
                  </a:cubicBezTo>
                  <a:cubicBezTo>
                    <a:pt x="1900380" y="621208"/>
                    <a:pt x="1918102" y="738167"/>
                    <a:pt x="1978353" y="745255"/>
                  </a:cubicBezTo>
                  <a:cubicBezTo>
                    <a:pt x="2038604" y="752343"/>
                    <a:pt x="2169738" y="631841"/>
                    <a:pt x="2254799" y="596399"/>
                  </a:cubicBezTo>
                  <a:cubicBezTo>
                    <a:pt x="2339860" y="560957"/>
                    <a:pt x="2463907" y="532604"/>
                    <a:pt x="2488716" y="532604"/>
                  </a:cubicBezTo>
                  <a:cubicBezTo>
                    <a:pt x="2513525" y="532604"/>
                    <a:pt x="2417832" y="550325"/>
                    <a:pt x="2403655" y="596399"/>
                  </a:cubicBezTo>
                  <a:cubicBezTo>
                    <a:pt x="2389478" y="642473"/>
                    <a:pt x="2378846" y="752343"/>
                    <a:pt x="2403655" y="809050"/>
                  </a:cubicBezTo>
                  <a:cubicBezTo>
                    <a:pt x="2428464" y="865757"/>
                    <a:pt x="2499348" y="869302"/>
                    <a:pt x="2552511" y="936641"/>
                  </a:cubicBezTo>
                  <a:cubicBezTo>
                    <a:pt x="2605674" y="1003980"/>
                    <a:pt x="2694279" y="1078408"/>
                    <a:pt x="2722632" y="1213087"/>
                  </a:cubicBezTo>
                  <a:cubicBezTo>
                    <a:pt x="2750985" y="1347766"/>
                    <a:pt x="2743897" y="1602948"/>
                    <a:pt x="2722632" y="1744715"/>
                  </a:cubicBezTo>
                  <a:cubicBezTo>
                    <a:pt x="2701367" y="1886482"/>
                    <a:pt x="2715543" y="1989264"/>
                    <a:pt x="2595041" y="2063692"/>
                  </a:cubicBezTo>
                  <a:cubicBezTo>
                    <a:pt x="2474539" y="2138120"/>
                    <a:pt x="2276064" y="2173562"/>
                    <a:pt x="1999618" y="2191283"/>
                  </a:cubicBezTo>
                  <a:cubicBezTo>
                    <a:pt x="1723172" y="2209004"/>
                    <a:pt x="1187999" y="2191283"/>
                    <a:pt x="957627" y="2191283"/>
                  </a:cubicBezTo>
                  <a:close/>
                </a:path>
              </a:pathLst>
            </a:custGeom>
            <a:ln w="38100"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Freeform 71"/>
            <p:cNvSpPr/>
            <p:nvPr/>
          </p:nvSpPr>
          <p:spPr>
            <a:xfrm>
              <a:off x="8411218" y="3950345"/>
              <a:ext cx="2015903" cy="1734917"/>
            </a:xfrm>
            <a:custGeom>
              <a:avLst/>
              <a:gdLst>
                <a:gd name="connsiteX0" fmla="*/ 957627 w 2741332"/>
                <a:gd name="connsiteY0" fmla="*/ 2191283 h 2208610"/>
                <a:gd name="connsiteX1" fmla="*/ 617385 w 2741332"/>
                <a:gd name="connsiteY1" fmla="*/ 2191283 h 2208610"/>
                <a:gd name="connsiteX2" fmla="*/ 255878 w 2741332"/>
                <a:gd name="connsiteY2" fmla="*/ 1957366 h 2208610"/>
                <a:gd name="connsiteX3" fmla="*/ 319674 w 2741332"/>
                <a:gd name="connsiteY3" fmla="*/ 1510799 h 2208610"/>
                <a:gd name="connsiteX4" fmla="*/ 234613 w 2741332"/>
                <a:gd name="connsiteY4" fmla="*/ 1149292 h 2208610"/>
                <a:gd name="connsiteX5" fmla="*/ 697 w 2741332"/>
                <a:gd name="connsiteY5" fmla="*/ 1106762 h 2208610"/>
                <a:gd name="connsiteX6" fmla="*/ 170818 w 2741332"/>
                <a:gd name="connsiteY6" fmla="*/ 1085497 h 2208610"/>
                <a:gd name="connsiteX7" fmla="*/ 404734 w 2741332"/>
                <a:gd name="connsiteY7" fmla="*/ 1191822 h 2208610"/>
                <a:gd name="connsiteX8" fmla="*/ 511060 w 2741332"/>
                <a:gd name="connsiteY8" fmla="*/ 1383208 h 2208610"/>
                <a:gd name="connsiteX9" fmla="*/ 425999 w 2741332"/>
                <a:gd name="connsiteY9" fmla="*/ 1106762 h 2208610"/>
                <a:gd name="connsiteX10" fmla="*/ 489795 w 2741332"/>
                <a:gd name="connsiteY10" fmla="*/ 787785 h 2208610"/>
                <a:gd name="connsiteX11" fmla="*/ 787506 w 2741332"/>
                <a:gd name="connsiteY11" fmla="*/ 575134 h 2208610"/>
                <a:gd name="connsiteX12" fmla="*/ 787506 w 2741332"/>
                <a:gd name="connsiteY12" fmla="*/ 213627 h 2208610"/>
                <a:gd name="connsiteX13" fmla="*/ 702446 w 2741332"/>
                <a:gd name="connsiteY13" fmla="*/ 192362 h 2208610"/>
                <a:gd name="connsiteX14" fmla="*/ 893832 w 2741332"/>
                <a:gd name="connsiteY14" fmla="*/ 213627 h 2208610"/>
                <a:gd name="connsiteX15" fmla="*/ 957627 w 2741332"/>
                <a:gd name="connsiteY15" fmla="*/ 511339 h 2208610"/>
                <a:gd name="connsiteX16" fmla="*/ 957627 w 2741332"/>
                <a:gd name="connsiteY16" fmla="*/ 702725 h 2208610"/>
                <a:gd name="connsiteX17" fmla="*/ 1191543 w 2741332"/>
                <a:gd name="connsiteY17" fmla="*/ 490073 h 2208610"/>
                <a:gd name="connsiteX18" fmla="*/ 1234074 w 2741332"/>
                <a:gd name="connsiteY18" fmla="*/ 149832 h 2208610"/>
                <a:gd name="connsiteX19" fmla="*/ 1127748 w 2741332"/>
                <a:gd name="connsiteY19" fmla="*/ 976 h 2208610"/>
                <a:gd name="connsiteX20" fmla="*/ 1382930 w 2741332"/>
                <a:gd name="connsiteY20" fmla="*/ 213627 h 2208610"/>
                <a:gd name="connsiteX21" fmla="*/ 1446725 w 2741332"/>
                <a:gd name="connsiteY21" fmla="*/ 447543 h 2208610"/>
                <a:gd name="connsiteX22" fmla="*/ 1446725 w 2741332"/>
                <a:gd name="connsiteY22" fmla="*/ 660194 h 2208610"/>
                <a:gd name="connsiteX23" fmla="*/ 1467990 w 2741332"/>
                <a:gd name="connsiteY23" fmla="*/ 915376 h 2208610"/>
                <a:gd name="connsiteX24" fmla="*/ 1574316 w 2741332"/>
                <a:gd name="connsiteY24" fmla="*/ 1021701 h 2208610"/>
                <a:gd name="connsiteX25" fmla="*/ 1616846 w 2741332"/>
                <a:gd name="connsiteY25" fmla="*/ 1042966 h 2208610"/>
                <a:gd name="connsiteX26" fmla="*/ 1659376 w 2741332"/>
                <a:gd name="connsiteY26" fmla="*/ 575134 h 2208610"/>
                <a:gd name="connsiteX27" fmla="*/ 1829497 w 2741332"/>
                <a:gd name="connsiteY27" fmla="*/ 319952 h 2208610"/>
                <a:gd name="connsiteX28" fmla="*/ 1914557 w 2741332"/>
                <a:gd name="connsiteY28" fmla="*/ 128566 h 2208610"/>
                <a:gd name="connsiteX29" fmla="*/ 1935823 w 2741332"/>
                <a:gd name="connsiteY29" fmla="*/ 341218 h 2208610"/>
                <a:gd name="connsiteX30" fmla="*/ 1893292 w 2741332"/>
                <a:gd name="connsiteY30" fmla="*/ 553869 h 2208610"/>
                <a:gd name="connsiteX31" fmla="*/ 1978353 w 2741332"/>
                <a:gd name="connsiteY31" fmla="*/ 745255 h 2208610"/>
                <a:gd name="connsiteX32" fmla="*/ 2254799 w 2741332"/>
                <a:gd name="connsiteY32" fmla="*/ 596399 h 2208610"/>
                <a:gd name="connsiteX33" fmla="*/ 2488716 w 2741332"/>
                <a:gd name="connsiteY33" fmla="*/ 532604 h 2208610"/>
                <a:gd name="connsiteX34" fmla="*/ 2403655 w 2741332"/>
                <a:gd name="connsiteY34" fmla="*/ 596399 h 2208610"/>
                <a:gd name="connsiteX35" fmla="*/ 2403655 w 2741332"/>
                <a:gd name="connsiteY35" fmla="*/ 809050 h 2208610"/>
                <a:gd name="connsiteX36" fmla="*/ 2552511 w 2741332"/>
                <a:gd name="connsiteY36" fmla="*/ 936641 h 2208610"/>
                <a:gd name="connsiteX37" fmla="*/ 2722632 w 2741332"/>
                <a:gd name="connsiteY37" fmla="*/ 1213087 h 2208610"/>
                <a:gd name="connsiteX38" fmla="*/ 2722632 w 2741332"/>
                <a:gd name="connsiteY38" fmla="*/ 1744715 h 2208610"/>
                <a:gd name="connsiteX39" fmla="*/ 2595041 w 2741332"/>
                <a:gd name="connsiteY39" fmla="*/ 2063692 h 2208610"/>
                <a:gd name="connsiteX40" fmla="*/ 1999618 w 2741332"/>
                <a:gd name="connsiteY40" fmla="*/ 2191283 h 2208610"/>
                <a:gd name="connsiteX41" fmla="*/ 957627 w 2741332"/>
                <a:gd name="connsiteY41" fmla="*/ 2191283 h 2208610"/>
                <a:gd name="connsiteX0" fmla="*/ 957627 w 2741332"/>
                <a:gd name="connsiteY0" fmla="*/ 2191283 h 2208610"/>
                <a:gd name="connsiteX1" fmla="*/ 617385 w 2741332"/>
                <a:gd name="connsiteY1" fmla="*/ 2191283 h 2208610"/>
                <a:gd name="connsiteX2" fmla="*/ 255878 w 2741332"/>
                <a:gd name="connsiteY2" fmla="*/ 1957366 h 2208610"/>
                <a:gd name="connsiteX3" fmla="*/ 319674 w 2741332"/>
                <a:gd name="connsiteY3" fmla="*/ 1510799 h 2208610"/>
                <a:gd name="connsiteX4" fmla="*/ 234613 w 2741332"/>
                <a:gd name="connsiteY4" fmla="*/ 1149292 h 2208610"/>
                <a:gd name="connsiteX5" fmla="*/ 697 w 2741332"/>
                <a:gd name="connsiteY5" fmla="*/ 1106762 h 2208610"/>
                <a:gd name="connsiteX6" fmla="*/ 170818 w 2741332"/>
                <a:gd name="connsiteY6" fmla="*/ 1085497 h 2208610"/>
                <a:gd name="connsiteX7" fmla="*/ 404734 w 2741332"/>
                <a:gd name="connsiteY7" fmla="*/ 1191822 h 2208610"/>
                <a:gd name="connsiteX8" fmla="*/ 511060 w 2741332"/>
                <a:gd name="connsiteY8" fmla="*/ 1383208 h 2208610"/>
                <a:gd name="connsiteX9" fmla="*/ 425999 w 2741332"/>
                <a:gd name="connsiteY9" fmla="*/ 1106762 h 2208610"/>
                <a:gd name="connsiteX10" fmla="*/ 489795 w 2741332"/>
                <a:gd name="connsiteY10" fmla="*/ 787785 h 2208610"/>
                <a:gd name="connsiteX11" fmla="*/ 787506 w 2741332"/>
                <a:gd name="connsiteY11" fmla="*/ 575134 h 2208610"/>
                <a:gd name="connsiteX12" fmla="*/ 787506 w 2741332"/>
                <a:gd name="connsiteY12" fmla="*/ 213627 h 2208610"/>
                <a:gd name="connsiteX13" fmla="*/ 702446 w 2741332"/>
                <a:gd name="connsiteY13" fmla="*/ 192362 h 2208610"/>
                <a:gd name="connsiteX14" fmla="*/ 893832 w 2741332"/>
                <a:gd name="connsiteY14" fmla="*/ 213627 h 2208610"/>
                <a:gd name="connsiteX15" fmla="*/ 957627 w 2741332"/>
                <a:gd name="connsiteY15" fmla="*/ 511339 h 2208610"/>
                <a:gd name="connsiteX16" fmla="*/ 957627 w 2741332"/>
                <a:gd name="connsiteY16" fmla="*/ 702725 h 2208610"/>
                <a:gd name="connsiteX17" fmla="*/ 1191543 w 2741332"/>
                <a:gd name="connsiteY17" fmla="*/ 490073 h 2208610"/>
                <a:gd name="connsiteX18" fmla="*/ 1234074 w 2741332"/>
                <a:gd name="connsiteY18" fmla="*/ 149832 h 2208610"/>
                <a:gd name="connsiteX19" fmla="*/ 1127748 w 2741332"/>
                <a:gd name="connsiteY19" fmla="*/ 976 h 2208610"/>
                <a:gd name="connsiteX20" fmla="*/ 1382930 w 2741332"/>
                <a:gd name="connsiteY20" fmla="*/ 213627 h 2208610"/>
                <a:gd name="connsiteX21" fmla="*/ 1446725 w 2741332"/>
                <a:gd name="connsiteY21" fmla="*/ 447543 h 2208610"/>
                <a:gd name="connsiteX22" fmla="*/ 1446725 w 2741332"/>
                <a:gd name="connsiteY22" fmla="*/ 660194 h 2208610"/>
                <a:gd name="connsiteX23" fmla="*/ 1520408 w 2741332"/>
                <a:gd name="connsiteY23" fmla="*/ 892079 h 2208610"/>
                <a:gd name="connsiteX24" fmla="*/ 1574316 w 2741332"/>
                <a:gd name="connsiteY24" fmla="*/ 1021701 h 2208610"/>
                <a:gd name="connsiteX25" fmla="*/ 1616846 w 2741332"/>
                <a:gd name="connsiteY25" fmla="*/ 1042966 h 2208610"/>
                <a:gd name="connsiteX26" fmla="*/ 1659376 w 2741332"/>
                <a:gd name="connsiteY26" fmla="*/ 575134 h 2208610"/>
                <a:gd name="connsiteX27" fmla="*/ 1829497 w 2741332"/>
                <a:gd name="connsiteY27" fmla="*/ 319952 h 2208610"/>
                <a:gd name="connsiteX28" fmla="*/ 1914557 w 2741332"/>
                <a:gd name="connsiteY28" fmla="*/ 128566 h 2208610"/>
                <a:gd name="connsiteX29" fmla="*/ 1935823 w 2741332"/>
                <a:gd name="connsiteY29" fmla="*/ 341218 h 2208610"/>
                <a:gd name="connsiteX30" fmla="*/ 1893292 w 2741332"/>
                <a:gd name="connsiteY30" fmla="*/ 553869 h 2208610"/>
                <a:gd name="connsiteX31" fmla="*/ 1978353 w 2741332"/>
                <a:gd name="connsiteY31" fmla="*/ 745255 h 2208610"/>
                <a:gd name="connsiteX32" fmla="*/ 2254799 w 2741332"/>
                <a:gd name="connsiteY32" fmla="*/ 596399 h 2208610"/>
                <a:gd name="connsiteX33" fmla="*/ 2488716 w 2741332"/>
                <a:gd name="connsiteY33" fmla="*/ 532604 h 2208610"/>
                <a:gd name="connsiteX34" fmla="*/ 2403655 w 2741332"/>
                <a:gd name="connsiteY34" fmla="*/ 596399 h 2208610"/>
                <a:gd name="connsiteX35" fmla="*/ 2403655 w 2741332"/>
                <a:gd name="connsiteY35" fmla="*/ 809050 h 2208610"/>
                <a:gd name="connsiteX36" fmla="*/ 2552511 w 2741332"/>
                <a:gd name="connsiteY36" fmla="*/ 936641 h 2208610"/>
                <a:gd name="connsiteX37" fmla="*/ 2722632 w 2741332"/>
                <a:gd name="connsiteY37" fmla="*/ 1213087 h 2208610"/>
                <a:gd name="connsiteX38" fmla="*/ 2722632 w 2741332"/>
                <a:gd name="connsiteY38" fmla="*/ 1744715 h 2208610"/>
                <a:gd name="connsiteX39" fmla="*/ 2595041 w 2741332"/>
                <a:gd name="connsiteY39" fmla="*/ 2063692 h 2208610"/>
                <a:gd name="connsiteX40" fmla="*/ 1999618 w 2741332"/>
                <a:gd name="connsiteY40" fmla="*/ 2191283 h 2208610"/>
                <a:gd name="connsiteX41" fmla="*/ 957627 w 2741332"/>
                <a:gd name="connsiteY41" fmla="*/ 2191283 h 2208610"/>
                <a:gd name="connsiteX0" fmla="*/ 957627 w 2741332"/>
                <a:gd name="connsiteY0" fmla="*/ 2191283 h 2208610"/>
                <a:gd name="connsiteX1" fmla="*/ 617385 w 2741332"/>
                <a:gd name="connsiteY1" fmla="*/ 2191283 h 2208610"/>
                <a:gd name="connsiteX2" fmla="*/ 255878 w 2741332"/>
                <a:gd name="connsiteY2" fmla="*/ 1957366 h 2208610"/>
                <a:gd name="connsiteX3" fmla="*/ 319674 w 2741332"/>
                <a:gd name="connsiteY3" fmla="*/ 1510799 h 2208610"/>
                <a:gd name="connsiteX4" fmla="*/ 234613 w 2741332"/>
                <a:gd name="connsiteY4" fmla="*/ 1149292 h 2208610"/>
                <a:gd name="connsiteX5" fmla="*/ 697 w 2741332"/>
                <a:gd name="connsiteY5" fmla="*/ 1106762 h 2208610"/>
                <a:gd name="connsiteX6" fmla="*/ 170818 w 2741332"/>
                <a:gd name="connsiteY6" fmla="*/ 1085497 h 2208610"/>
                <a:gd name="connsiteX7" fmla="*/ 404734 w 2741332"/>
                <a:gd name="connsiteY7" fmla="*/ 1191822 h 2208610"/>
                <a:gd name="connsiteX8" fmla="*/ 511060 w 2741332"/>
                <a:gd name="connsiteY8" fmla="*/ 1383208 h 2208610"/>
                <a:gd name="connsiteX9" fmla="*/ 425999 w 2741332"/>
                <a:gd name="connsiteY9" fmla="*/ 1106762 h 2208610"/>
                <a:gd name="connsiteX10" fmla="*/ 489795 w 2741332"/>
                <a:gd name="connsiteY10" fmla="*/ 787785 h 2208610"/>
                <a:gd name="connsiteX11" fmla="*/ 787506 w 2741332"/>
                <a:gd name="connsiteY11" fmla="*/ 575134 h 2208610"/>
                <a:gd name="connsiteX12" fmla="*/ 787506 w 2741332"/>
                <a:gd name="connsiteY12" fmla="*/ 213627 h 2208610"/>
                <a:gd name="connsiteX13" fmla="*/ 702446 w 2741332"/>
                <a:gd name="connsiteY13" fmla="*/ 192362 h 2208610"/>
                <a:gd name="connsiteX14" fmla="*/ 893832 w 2741332"/>
                <a:gd name="connsiteY14" fmla="*/ 213627 h 2208610"/>
                <a:gd name="connsiteX15" fmla="*/ 957627 w 2741332"/>
                <a:gd name="connsiteY15" fmla="*/ 511339 h 2208610"/>
                <a:gd name="connsiteX16" fmla="*/ 957627 w 2741332"/>
                <a:gd name="connsiteY16" fmla="*/ 702725 h 2208610"/>
                <a:gd name="connsiteX17" fmla="*/ 1191543 w 2741332"/>
                <a:gd name="connsiteY17" fmla="*/ 490073 h 2208610"/>
                <a:gd name="connsiteX18" fmla="*/ 1234074 w 2741332"/>
                <a:gd name="connsiteY18" fmla="*/ 149832 h 2208610"/>
                <a:gd name="connsiteX19" fmla="*/ 1127748 w 2741332"/>
                <a:gd name="connsiteY19" fmla="*/ 976 h 2208610"/>
                <a:gd name="connsiteX20" fmla="*/ 1382930 w 2741332"/>
                <a:gd name="connsiteY20" fmla="*/ 213627 h 2208610"/>
                <a:gd name="connsiteX21" fmla="*/ 1446725 w 2741332"/>
                <a:gd name="connsiteY21" fmla="*/ 447543 h 2208610"/>
                <a:gd name="connsiteX22" fmla="*/ 1446725 w 2741332"/>
                <a:gd name="connsiteY22" fmla="*/ 660194 h 2208610"/>
                <a:gd name="connsiteX23" fmla="*/ 1520408 w 2741332"/>
                <a:gd name="connsiteY23" fmla="*/ 892079 h 2208610"/>
                <a:gd name="connsiteX24" fmla="*/ 1591788 w 2741332"/>
                <a:gd name="connsiteY24" fmla="*/ 957635 h 2208610"/>
                <a:gd name="connsiteX25" fmla="*/ 1616846 w 2741332"/>
                <a:gd name="connsiteY25" fmla="*/ 1042966 h 2208610"/>
                <a:gd name="connsiteX26" fmla="*/ 1659376 w 2741332"/>
                <a:gd name="connsiteY26" fmla="*/ 575134 h 2208610"/>
                <a:gd name="connsiteX27" fmla="*/ 1829497 w 2741332"/>
                <a:gd name="connsiteY27" fmla="*/ 319952 h 2208610"/>
                <a:gd name="connsiteX28" fmla="*/ 1914557 w 2741332"/>
                <a:gd name="connsiteY28" fmla="*/ 128566 h 2208610"/>
                <a:gd name="connsiteX29" fmla="*/ 1935823 w 2741332"/>
                <a:gd name="connsiteY29" fmla="*/ 341218 h 2208610"/>
                <a:gd name="connsiteX30" fmla="*/ 1893292 w 2741332"/>
                <a:gd name="connsiteY30" fmla="*/ 553869 h 2208610"/>
                <a:gd name="connsiteX31" fmla="*/ 1978353 w 2741332"/>
                <a:gd name="connsiteY31" fmla="*/ 745255 h 2208610"/>
                <a:gd name="connsiteX32" fmla="*/ 2254799 w 2741332"/>
                <a:gd name="connsiteY32" fmla="*/ 596399 h 2208610"/>
                <a:gd name="connsiteX33" fmla="*/ 2488716 w 2741332"/>
                <a:gd name="connsiteY33" fmla="*/ 532604 h 2208610"/>
                <a:gd name="connsiteX34" fmla="*/ 2403655 w 2741332"/>
                <a:gd name="connsiteY34" fmla="*/ 596399 h 2208610"/>
                <a:gd name="connsiteX35" fmla="*/ 2403655 w 2741332"/>
                <a:gd name="connsiteY35" fmla="*/ 809050 h 2208610"/>
                <a:gd name="connsiteX36" fmla="*/ 2552511 w 2741332"/>
                <a:gd name="connsiteY36" fmla="*/ 936641 h 2208610"/>
                <a:gd name="connsiteX37" fmla="*/ 2722632 w 2741332"/>
                <a:gd name="connsiteY37" fmla="*/ 1213087 h 2208610"/>
                <a:gd name="connsiteX38" fmla="*/ 2722632 w 2741332"/>
                <a:gd name="connsiteY38" fmla="*/ 1744715 h 2208610"/>
                <a:gd name="connsiteX39" fmla="*/ 2595041 w 2741332"/>
                <a:gd name="connsiteY39" fmla="*/ 2063692 h 2208610"/>
                <a:gd name="connsiteX40" fmla="*/ 1999618 w 2741332"/>
                <a:gd name="connsiteY40" fmla="*/ 2191283 h 2208610"/>
                <a:gd name="connsiteX41" fmla="*/ 957627 w 2741332"/>
                <a:gd name="connsiteY41" fmla="*/ 2191283 h 2208610"/>
                <a:gd name="connsiteX0" fmla="*/ 957627 w 2741332"/>
                <a:gd name="connsiteY0" fmla="*/ 2191283 h 2208610"/>
                <a:gd name="connsiteX1" fmla="*/ 617385 w 2741332"/>
                <a:gd name="connsiteY1" fmla="*/ 2191283 h 2208610"/>
                <a:gd name="connsiteX2" fmla="*/ 255878 w 2741332"/>
                <a:gd name="connsiteY2" fmla="*/ 1957366 h 2208610"/>
                <a:gd name="connsiteX3" fmla="*/ 319674 w 2741332"/>
                <a:gd name="connsiteY3" fmla="*/ 1510799 h 2208610"/>
                <a:gd name="connsiteX4" fmla="*/ 234613 w 2741332"/>
                <a:gd name="connsiteY4" fmla="*/ 1149292 h 2208610"/>
                <a:gd name="connsiteX5" fmla="*/ 697 w 2741332"/>
                <a:gd name="connsiteY5" fmla="*/ 1106762 h 2208610"/>
                <a:gd name="connsiteX6" fmla="*/ 170818 w 2741332"/>
                <a:gd name="connsiteY6" fmla="*/ 1085497 h 2208610"/>
                <a:gd name="connsiteX7" fmla="*/ 404734 w 2741332"/>
                <a:gd name="connsiteY7" fmla="*/ 1191822 h 2208610"/>
                <a:gd name="connsiteX8" fmla="*/ 511060 w 2741332"/>
                <a:gd name="connsiteY8" fmla="*/ 1383208 h 2208610"/>
                <a:gd name="connsiteX9" fmla="*/ 425999 w 2741332"/>
                <a:gd name="connsiteY9" fmla="*/ 1106762 h 2208610"/>
                <a:gd name="connsiteX10" fmla="*/ 489795 w 2741332"/>
                <a:gd name="connsiteY10" fmla="*/ 787785 h 2208610"/>
                <a:gd name="connsiteX11" fmla="*/ 787506 w 2741332"/>
                <a:gd name="connsiteY11" fmla="*/ 575134 h 2208610"/>
                <a:gd name="connsiteX12" fmla="*/ 787506 w 2741332"/>
                <a:gd name="connsiteY12" fmla="*/ 213627 h 2208610"/>
                <a:gd name="connsiteX13" fmla="*/ 702446 w 2741332"/>
                <a:gd name="connsiteY13" fmla="*/ 192362 h 2208610"/>
                <a:gd name="connsiteX14" fmla="*/ 893832 w 2741332"/>
                <a:gd name="connsiteY14" fmla="*/ 213627 h 2208610"/>
                <a:gd name="connsiteX15" fmla="*/ 957627 w 2741332"/>
                <a:gd name="connsiteY15" fmla="*/ 511339 h 2208610"/>
                <a:gd name="connsiteX16" fmla="*/ 957627 w 2741332"/>
                <a:gd name="connsiteY16" fmla="*/ 702725 h 2208610"/>
                <a:gd name="connsiteX17" fmla="*/ 1191543 w 2741332"/>
                <a:gd name="connsiteY17" fmla="*/ 490073 h 2208610"/>
                <a:gd name="connsiteX18" fmla="*/ 1234074 w 2741332"/>
                <a:gd name="connsiteY18" fmla="*/ 149832 h 2208610"/>
                <a:gd name="connsiteX19" fmla="*/ 1127748 w 2741332"/>
                <a:gd name="connsiteY19" fmla="*/ 976 h 2208610"/>
                <a:gd name="connsiteX20" fmla="*/ 1382930 w 2741332"/>
                <a:gd name="connsiteY20" fmla="*/ 213627 h 2208610"/>
                <a:gd name="connsiteX21" fmla="*/ 1446725 w 2741332"/>
                <a:gd name="connsiteY21" fmla="*/ 447543 h 2208610"/>
                <a:gd name="connsiteX22" fmla="*/ 1446725 w 2741332"/>
                <a:gd name="connsiteY22" fmla="*/ 660194 h 2208610"/>
                <a:gd name="connsiteX23" fmla="*/ 1520408 w 2741332"/>
                <a:gd name="connsiteY23" fmla="*/ 892079 h 2208610"/>
                <a:gd name="connsiteX24" fmla="*/ 1591788 w 2741332"/>
                <a:gd name="connsiteY24" fmla="*/ 957635 h 2208610"/>
                <a:gd name="connsiteX25" fmla="*/ 1605197 w 2741332"/>
                <a:gd name="connsiteY25" fmla="*/ 850767 h 2208610"/>
                <a:gd name="connsiteX26" fmla="*/ 1659376 w 2741332"/>
                <a:gd name="connsiteY26" fmla="*/ 575134 h 2208610"/>
                <a:gd name="connsiteX27" fmla="*/ 1829497 w 2741332"/>
                <a:gd name="connsiteY27" fmla="*/ 319952 h 2208610"/>
                <a:gd name="connsiteX28" fmla="*/ 1914557 w 2741332"/>
                <a:gd name="connsiteY28" fmla="*/ 128566 h 2208610"/>
                <a:gd name="connsiteX29" fmla="*/ 1935823 w 2741332"/>
                <a:gd name="connsiteY29" fmla="*/ 341218 h 2208610"/>
                <a:gd name="connsiteX30" fmla="*/ 1893292 w 2741332"/>
                <a:gd name="connsiteY30" fmla="*/ 553869 h 2208610"/>
                <a:gd name="connsiteX31" fmla="*/ 1978353 w 2741332"/>
                <a:gd name="connsiteY31" fmla="*/ 745255 h 2208610"/>
                <a:gd name="connsiteX32" fmla="*/ 2254799 w 2741332"/>
                <a:gd name="connsiteY32" fmla="*/ 596399 h 2208610"/>
                <a:gd name="connsiteX33" fmla="*/ 2488716 w 2741332"/>
                <a:gd name="connsiteY33" fmla="*/ 532604 h 2208610"/>
                <a:gd name="connsiteX34" fmla="*/ 2403655 w 2741332"/>
                <a:gd name="connsiteY34" fmla="*/ 596399 h 2208610"/>
                <a:gd name="connsiteX35" fmla="*/ 2403655 w 2741332"/>
                <a:gd name="connsiteY35" fmla="*/ 809050 h 2208610"/>
                <a:gd name="connsiteX36" fmla="*/ 2552511 w 2741332"/>
                <a:gd name="connsiteY36" fmla="*/ 936641 h 2208610"/>
                <a:gd name="connsiteX37" fmla="*/ 2722632 w 2741332"/>
                <a:gd name="connsiteY37" fmla="*/ 1213087 h 2208610"/>
                <a:gd name="connsiteX38" fmla="*/ 2722632 w 2741332"/>
                <a:gd name="connsiteY38" fmla="*/ 1744715 h 2208610"/>
                <a:gd name="connsiteX39" fmla="*/ 2595041 w 2741332"/>
                <a:gd name="connsiteY39" fmla="*/ 2063692 h 2208610"/>
                <a:gd name="connsiteX40" fmla="*/ 1999618 w 2741332"/>
                <a:gd name="connsiteY40" fmla="*/ 2191283 h 2208610"/>
                <a:gd name="connsiteX41" fmla="*/ 957627 w 2741332"/>
                <a:gd name="connsiteY41" fmla="*/ 2191283 h 2208610"/>
                <a:gd name="connsiteX0" fmla="*/ 957627 w 2741332"/>
                <a:gd name="connsiteY0" fmla="*/ 2191283 h 2208610"/>
                <a:gd name="connsiteX1" fmla="*/ 617385 w 2741332"/>
                <a:gd name="connsiteY1" fmla="*/ 2191283 h 2208610"/>
                <a:gd name="connsiteX2" fmla="*/ 255878 w 2741332"/>
                <a:gd name="connsiteY2" fmla="*/ 1957366 h 2208610"/>
                <a:gd name="connsiteX3" fmla="*/ 319674 w 2741332"/>
                <a:gd name="connsiteY3" fmla="*/ 1510799 h 2208610"/>
                <a:gd name="connsiteX4" fmla="*/ 234613 w 2741332"/>
                <a:gd name="connsiteY4" fmla="*/ 1149292 h 2208610"/>
                <a:gd name="connsiteX5" fmla="*/ 697 w 2741332"/>
                <a:gd name="connsiteY5" fmla="*/ 1106762 h 2208610"/>
                <a:gd name="connsiteX6" fmla="*/ 170818 w 2741332"/>
                <a:gd name="connsiteY6" fmla="*/ 1085497 h 2208610"/>
                <a:gd name="connsiteX7" fmla="*/ 404734 w 2741332"/>
                <a:gd name="connsiteY7" fmla="*/ 1191822 h 2208610"/>
                <a:gd name="connsiteX8" fmla="*/ 511060 w 2741332"/>
                <a:gd name="connsiteY8" fmla="*/ 1383208 h 2208610"/>
                <a:gd name="connsiteX9" fmla="*/ 425999 w 2741332"/>
                <a:gd name="connsiteY9" fmla="*/ 1106762 h 2208610"/>
                <a:gd name="connsiteX10" fmla="*/ 489795 w 2741332"/>
                <a:gd name="connsiteY10" fmla="*/ 787785 h 2208610"/>
                <a:gd name="connsiteX11" fmla="*/ 787506 w 2741332"/>
                <a:gd name="connsiteY11" fmla="*/ 575134 h 2208610"/>
                <a:gd name="connsiteX12" fmla="*/ 787506 w 2741332"/>
                <a:gd name="connsiteY12" fmla="*/ 213627 h 2208610"/>
                <a:gd name="connsiteX13" fmla="*/ 702446 w 2741332"/>
                <a:gd name="connsiteY13" fmla="*/ 192362 h 2208610"/>
                <a:gd name="connsiteX14" fmla="*/ 893832 w 2741332"/>
                <a:gd name="connsiteY14" fmla="*/ 213627 h 2208610"/>
                <a:gd name="connsiteX15" fmla="*/ 957627 w 2741332"/>
                <a:gd name="connsiteY15" fmla="*/ 511339 h 2208610"/>
                <a:gd name="connsiteX16" fmla="*/ 957627 w 2741332"/>
                <a:gd name="connsiteY16" fmla="*/ 702725 h 2208610"/>
                <a:gd name="connsiteX17" fmla="*/ 1191543 w 2741332"/>
                <a:gd name="connsiteY17" fmla="*/ 490073 h 2208610"/>
                <a:gd name="connsiteX18" fmla="*/ 1234074 w 2741332"/>
                <a:gd name="connsiteY18" fmla="*/ 149832 h 2208610"/>
                <a:gd name="connsiteX19" fmla="*/ 1127748 w 2741332"/>
                <a:gd name="connsiteY19" fmla="*/ 976 h 2208610"/>
                <a:gd name="connsiteX20" fmla="*/ 1382930 w 2741332"/>
                <a:gd name="connsiteY20" fmla="*/ 213627 h 2208610"/>
                <a:gd name="connsiteX21" fmla="*/ 1446725 w 2741332"/>
                <a:gd name="connsiteY21" fmla="*/ 447543 h 2208610"/>
                <a:gd name="connsiteX22" fmla="*/ 1446725 w 2741332"/>
                <a:gd name="connsiteY22" fmla="*/ 660194 h 2208610"/>
                <a:gd name="connsiteX23" fmla="*/ 1520408 w 2741332"/>
                <a:gd name="connsiteY23" fmla="*/ 892079 h 2208610"/>
                <a:gd name="connsiteX24" fmla="*/ 1539370 w 2741332"/>
                <a:gd name="connsiteY24" fmla="*/ 812030 h 2208610"/>
                <a:gd name="connsiteX25" fmla="*/ 1605197 w 2741332"/>
                <a:gd name="connsiteY25" fmla="*/ 850767 h 2208610"/>
                <a:gd name="connsiteX26" fmla="*/ 1659376 w 2741332"/>
                <a:gd name="connsiteY26" fmla="*/ 575134 h 2208610"/>
                <a:gd name="connsiteX27" fmla="*/ 1829497 w 2741332"/>
                <a:gd name="connsiteY27" fmla="*/ 319952 h 2208610"/>
                <a:gd name="connsiteX28" fmla="*/ 1914557 w 2741332"/>
                <a:gd name="connsiteY28" fmla="*/ 128566 h 2208610"/>
                <a:gd name="connsiteX29" fmla="*/ 1935823 w 2741332"/>
                <a:gd name="connsiteY29" fmla="*/ 341218 h 2208610"/>
                <a:gd name="connsiteX30" fmla="*/ 1893292 w 2741332"/>
                <a:gd name="connsiteY30" fmla="*/ 553869 h 2208610"/>
                <a:gd name="connsiteX31" fmla="*/ 1978353 w 2741332"/>
                <a:gd name="connsiteY31" fmla="*/ 745255 h 2208610"/>
                <a:gd name="connsiteX32" fmla="*/ 2254799 w 2741332"/>
                <a:gd name="connsiteY32" fmla="*/ 596399 h 2208610"/>
                <a:gd name="connsiteX33" fmla="*/ 2488716 w 2741332"/>
                <a:gd name="connsiteY33" fmla="*/ 532604 h 2208610"/>
                <a:gd name="connsiteX34" fmla="*/ 2403655 w 2741332"/>
                <a:gd name="connsiteY34" fmla="*/ 596399 h 2208610"/>
                <a:gd name="connsiteX35" fmla="*/ 2403655 w 2741332"/>
                <a:gd name="connsiteY35" fmla="*/ 809050 h 2208610"/>
                <a:gd name="connsiteX36" fmla="*/ 2552511 w 2741332"/>
                <a:gd name="connsiteY36" fmla="*/ 936641 h 2208610"/>
                <a:gd name="connsiteX37" fmla="*/ 2722632 w 2741332"/>
                <a:gd name="connsiteY37" fmla="*/ 1213087 h 2208610"/>
                <a:gd name="connsiteX38" fmla="*/ 2722632 w 2741332"/>
                <a:gd name="connsiteY38" fmla="*/ 1744715 h 2208610"/>
                <a:gd name="connsiteX39" fmla="*/ 2595041 w 2741332"/>
                <a:gd name="connsiteY39" fmla="*/ 2063692 h 2208610"/>
                <a:gd name="connsiteX40" fmla="*/ 1999618 w 2741332"/>
                <a:gd name="connsiteY40" fmla="*/ 2191283 h 2208610"/>
                <a:gd name="connsiteX41" fmla="*/ 957627 w 2741332"/>
                <a:gd name="connsiteY41" fmla="*/ 2191283 h 2208610"/>
                <a:gd name="connsiteX0" fmla="*/ 957627 w 2741332"/>
                <a:gd name="connsiteY0" fmla="*/ 2191283 h 2208610"/>
                <a:gd name="connsiteX1" fmla="*/ 617385 w 2741332"/>
                <a:gd name="connsiteY1" fmla="*/ 2191283 h 2208610"/>
                <a:gd name="connsiteX2" fmla="*/ 255878 w 2741332"/>
                <a:gd name="connsiteY2" fmla="*/ 1957366 h 2208610"/>
                <a:gd name="connsiteX3" fmla="*/ 319674 w 2741332"/>
                <a:gd name="connsiteY3" fmla="*/ 1510799 h 2208610"/>
                <a:gd name="connsiteX4" fmla="*/ 234613 w 2741332"/>
                <a:gd name="connsiteY4" fmla="*/ 1149292 h 2208610"/>
                <a:gd name="connsiteX5" fmla="*/ 697 w 2741332"/>
                <a:gd name="connsiteY5" fmla="*/ 1106762 h 2208610"/>
                <a:gd name="connsiteX6" fmla="*/ 170818 w 2741332"/>
                <a:gd name="connsiteY6" fmla="*/ 1085497 h 2208610"/>
                <a:gd name="connsiteX7" fmla="*/ 404734 w 2741332"/>
                <a:gd name="connsiteY7" fmla="*/ 1191822 h 2208610"/>
                <a:gd name="connsiteX8" fmla="*/ 511060 w 2741332"/>
                <a:gd name="connsiteY8" fmla="*/ 1383208 h 2208610"/>
                <a:gd name="connsiteX9" fmla="*/ 425999 w 2741332"/>
                <a:gd name="connsiteY9" fmla="*/ 1106762 h 2208610"/>
                <a:gd name="connsiteX10" fmla="*/ 489795 w 2741332"/>
                <a:gd name="connsiteY10" fmla="*/ 787785 h 2208610"/>
                <a:gd name="connsiteX11" fmla="*/ 787506 w 2741332"/>
                <a:gd name="connsiteY11" fmla="*/ 575134 h 2208610"/>
                <a:gd name="connsiteX12" fmla="*/ 787506 w 2741332"/>
                <a:gd name="connsiteY12" fmla="*/ 213627 h 2208610"/>
                <a:gd name="connsiteX13" fmla="*/ 702446 w 2741332"/>
                <a:gd name="connsiteY13" fmla="*/ 192362 h 2208610"/>
                <a:gd name="connsiteX14" fmla="*/ 893832 w 2741332"/>
                <a:gd name="connsiteY14" fmla="*/ 213627 h 2208610"/>
                <a:gd name="connsiteX15" fmla="*/ 957627 w 2741332"/>
                <a:gd name="connsiteY15" fmla="*/ 511339 h 2208610"/>
                <a:gd name="connsiteX16" fmla="*/ 957627 w 2741332"/>
                <a:gd name="connsiteY16" fmla="*/ 702725 h 2208610"/>
                <a:gd name="connsiteX17" fmla="*/ 1191543 w 2741332"/>
                <a:gd name="connsiteY17" fmla="*/ 490073 h 2208610"/>
                <a:gd name="connsiteX18" fmla="*/ 1234074 w 2741332"/>
                <a:gd name="connsiteY18" fmla="*/ 149832 h 2208610"/>
                <a:gd name="connsiteX19" fmla="*/ 1127748 w 2741332"/>
                <a:gd name="connsiteY19" fmla="*/ 976 h 2208610"/>
                <a:gd name="connsiteX20" fmla="*/ 1382930 w 2741332"/>
                <a:gd name="connsiteY20" fmla="*/ 213627 h 2208610"/>
                <a:gd name="connsiteX21" fmla="*/ 1446725 w 2741332"/>
                <a:gd name="connsiteY21" fmla="*/ 447543 h 2208610"/>
                <a:gd name="connsiteX22" fmla="*/ 1446725 w 2741332"/>
                <a:gd name="connsiteY22" fmla="*/ 660194 h 2208610"/>
                <a:gd name="connsiteX23" fmla="*/ 1514584 w 2741332"/>
                <a:gd name="connsiteY23" fmla="*/ 758123 h 2208610"/>
                <a:gd name="connsiteX24" fmla="*/ 1539370 w 2741332"/>
                <a:gd name="connsiteY24" fmla="*/ 812030 h 2208610"/>
                <a:gd name="connsiteX25" fmla="*/ 1605197 w 2741332"/>
                <a:gd name="connsiteY25" fmla="*/ 850767 h 2208610"/>
                <a:gd name="connsiteX26" fmla="*/ 1659376 w 2741332"/>
                <a:gd name="connsiteY26" fmla="*/ 575134 h 2208610"/>
                <a:gd name="connsiteX27" fmla="*/ 1829497 w 2741332"/>
                <a:gd name="connsiteY27" fmla="*/ 319952 h 2208610"/>
                <a:gd name="connsiteX28" fmla="*/ 1914557 w 2741332"/>
                <a:gd name="connsiteY28" fmla="*/ 128566 h 2208610"/>
                <a:gd name="connsiteX29" fmla="*/ 1935823 w 2741332"/>
                <a:gd name="connsiteY29" fmla="*/ 341218 h 2208610"/>
                <a:gd name="connsiteX30" fmla="*/ 1893292 w 2741332"/>
                <a:gd name="connsiteY30" fmla="*/ 553869 h 2208610"/>
                <a:gd name="connsiteX31" fmla="*/ 1978353 w 2741332"/>
                <a:gd name="connsiteY31" fmla="*/ 745255 h 2208610"/>
                <a:gd name="connsiteX32" fmla="*/ 2254799 w 2741332"/>
                <a:gd name="connsiteY32" fmla="*/ 596399 h 2208610"/>
                <a:gd name="connsiteX33" fmla="*/ 2488716 w 2741332"/>
                <a:gd name="connsiteY33" fmla="*/ 532604 h 2208610"/>
                <a:gd name="connsiteX34" fmla="*/ 2403655 w 2741332"/>
                <a:gd name="connsiteY34" fmla="*/ 596399 h 2208610"/>
                <a:gd name="connsiteX35" fmla="*/ 2403655 w 2741332"/>
                <a:gd name="connsiteY35" fmla="*/ 809050 h 2208610"/>
                <a:gd name="connsiteX36" fmla="*/ 2552511 w 2741332"/>
                <a:gd name="connsiteY36" fmla="*/ 936641 h 2208610"/>
                <a:gd name="connsiteX37" fmla="*/ 2722632 w 2741332"/>
                <a:gd name="connsiteY37" fmla="*/ 1213087 h 2208610"/>
                <a:gd name="connsiteX38" fmla="*/ 2722632 w 2741332"/>
                <a:gd name="connsiteY38" fmla="*/ 1744715 h 2208610"/>
                <a:gd name="connsiteX39" fmla="*/ 2595041 w 2741332"/>
                <a:gd name="connsiteY39" fmla="*/ 2063692 h 2208610"/>
                <a:gd name="connsiteX40" fmla="*/ 1999618 w 2741332"/>
                <a:gd name="connsiteY40" fmla="*/ 2191283 h 2208610"/>
                <a:gd name="connsiteX41" fmla="*/ 957627 w 2741332"/>
                <a:gd name="connsiteY41" fmla="*/ 2191283 h 2208610"/>
                <a:gd name="connsiteX0" fmla="*/ 957627 w 2741332"/>
                <a:gd name="connsiteY0" fmla="*/ 2191283 h 2208610"/>
                <a:gd name="connsiteX1" fmla="*/ 617385 w 2741332"/>
                <a:gd name="connsiteY1" fmla="*/ 2191283 h 2208610"/>
                <a:gd name="connsiteX2" fmla="*/ 255878 w 2741332"/>
                <a:gd name="connsiteY2" fmla="*/ 1957366 h 2208610"/>
                <a:gd name="connsiteX3" fmla="*/ 319674 w 2741332"/>
                <a:gd name="connsiteY3" fmla="*/ 1510799 h 2208610"/>
                <a:gd name="connsiteX4" fmla="*/ 234613 w 2741332"/>
                <a:gd name="connsiteY4" fmla="*/ 1149292 h 2208610"/>
                <a:gd name="connsiteX5" fmla="*/ 697 w 2741332"/>
                <a:gd name="connsiteY5" fmla="*/ 1106762 h 2208610"/>
                <a:gd name="connsiteX6" fmla="*/ 170818 w 2741332"/>
                <a:gd name="connsiteY6" fmla="*/ 1085497 h 2208610"/>
                <a:gd name="connsiteX7" fmla="*/ 404734 w 2741332"/>
                <a:gd name="connsiteY7" fmla="*/ 1191822 h 2208610"/>
                <a:gd name="connsiteX8" fmla="*/ 511060 w 2741332"/>
                <a:gd name="connsiteY8" fmla="*/ 1383208 h 2208610"/>
                <a:gd name="connsiteX9" fmla="*/ 425999 w 2741332"/>
                <a:gd name="connsiteY9" fmla="*/ 1106762 h 2208610"/>
                <a:gd name="connsiteX10" fmla="*/ 489795 w 2741332"/>
                <a:gd name="connsiteY10" fmla="*/ 787785 h 2208610"/>
                <a:gd name="connsiteX11" fmla="*/ 787506 w 2741332"/>
                <a:gd name="connsiteY11" fmla="*/ 575134 h 2208610"/>
                <a:gd name="connsiteX12" fmla="*/ 787506 w 2741332"/>
                <a:gd name="connsiteY12" fmla="*/ 213627 h 2208610"/>
                <a:gd name="connsiteX13" fmla="*/ 702446 w 2741332"/>
                <a:gd name="connsiteY13" fmla="*/ 192362 h 2208610"/>
                <a:gd name="connsiteX14" fmla="*/ 893832 w 2741332"/>
                <a:gd name="connsiteY14" fmla="*/ 213627 h 2208610"/>
                <a:gd name="connsiteX15" fmla="*/ 957627 w 2741332"/>
                <a:gd name="connsiteY15" fmla="*/ 511339 h 2208610"/>
                <a:gd name="connsiteX16" fmla="*/ 957627 w 2741332"/>
                <a:gd name="connsiteY16" fmla="*/ 702725 h 2208610"/>
                <a:gd name="connsiteX17" fmla="*/ 1191543 w 2741332"/>
                <a:gd name="connsiteY17" fmla="*/ 490073 h 2208610"/>
                <a:gd name="connsiteX18" fmla="*/ 1234074 w 2741332"/>
                <a:gd name="connsiteY18" fmla="*/ 149832 h 2208610"/>
                <a:gd name="connsiteX19" fmla="*/ 1127748 w 2741332"/>
                <a:gd name="connsiteY19" fmla="*/ 976 h 2208610"/>
                <a:gd name="connsiteX20" fmla="*/ 1382930 w 2741332"/>
                <a:gd name="connsiteY20" fmla="*/ 213627 h 2208610"/>
                <a:gd name="connsiteX21" fmla="*/ 1446725 w 2741332"/>
                <a:gd name="connsiteY21" fmla="*/ 447543 h 2208610"/>
                <a:gd name="connsiteX22" fmla="*/ 1446725 w 2741332"/>
                <a:gd name="connsiteY22" fmla="*/ 660194 h 2208610"/>
                <a:gd name="connsiteX23" fmla="*/ 1514584 w 2741332"/>
                <a:gd name="connsiteY23" fmla="*/ 758123 h 2208610"/>
                <a:gd name="connsiteX24" fmla="*/ 1539370 w 2741332"/>
                <a:gd name="connsiteY24" fmla="*/ 812030 h 2208610"/>
                <a:gd name="connsiteX25" fmla="*/ 1558603 w 2741332"/>
                <a:gd name="connsiteY25" fmla="*/ 769228 h 2208610"/>
                <a:gd name="connsiteX26" fmla="*/ 1659376 w 2741332"/>
                <a:gd name="connsiteY26" fmla="*/ 575134 h 2208610"/>
                <a:gd name="connsiteX27" fmla="*/ 1829497 w 2741332"/>
                <a:gd name="connsiteY27" fmla="*/ 319952 h 2208610"/>
                <a:gd name="connsiteX28" fmla="*/ 1914557 w 2741332"/>
                <a:gd name="connsiteY28" fmla="*/ 128566 h 2208610"/>
                <a:gd name="connsiteX29" fmla="*/ 1935823 w 2741332"/>
                <a:gd name="connsiteY29" fmla="*/ 341218 h 2208610"/>
                <a:gd name="connsiteX30" fmla="*/ 1893292 w 2741332"/>
                <a:gd name="connsiteY30" fmla="*/ 553869 h 2208610"/>
                <a:gd name="connsiteX31" fmla="*/ 1978353 w 2741332"/>
                <a:gd name="connsiteY31" fmla="*/ 745255 h 2208610"/>
                <a:gd name="connsiteX32" fmla="*/ 2254799 w 2741332"/>
                <a:gd name="connsiteY32" fmla="*/ 596399 h 2208610"/>
                <a:gd name="connsiteX33" fmla="*/ 2488716 w 2741332"/>
                <a:gd name="connsiteY33" fmla="*/ 532604 h 2208610"/>
                <a:gd name="connsiteX34" fmla="*/ 2403655 w 2741332"/>
                <a:gd name="connsiteY34" fmla="*/ 596399 h 2208610"/>
                <a:gd name="connsiteX35" fmla="*/ 2403655 w 2741332"/>
                <a:gd name="connsiteY35" fmla="*/ 809050 h 2208610"/>
                <a:gd name="connsiteX36" fmla="*/ 2552511 w 2741332"/>
                <a:gd name="connsiteY36" fmla="*/ 936641 h 2208610"/>
                <a:gd name="connsiteX37" fmla="*/ 2722632 w 2741332"/>
                <a:gd name="connsiteY37" fmla="*/ 1213087 h 2208610"/>
                <a:gd name="connsiteX38" fmla="*/ 2722632 w 2741332"/>
                <a:gd name="connsiteY38" fmla="*/ 1744715 h 2208610"/>
                <a:gd name="connsiteX39" fmla="*/ 2595041 w 2741332"/>
                <a:gd name="connsiteY39" fmla="*/ 2063692 h 2208610"/>
                <a:gd name="connsiteX40" fmla="*/ 1999618 w 2741332"/>
                <a:gd name="connsiteY40" fmla="*/ 2191283 h 2208610"/>
                <a:gd name="connsiteX41" fmla="*/ 957627 w 2741332"/>
                <a:gd name="connsiteY41" fmla="*/ 2191283 h 22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2741332" h="2208610">
                  <a:moveTo>
                    <a:pt x="957627" y="2191283"/>
                  </a:moveTo>
                  <a:cubicBezTo>
                    <a:pt x="727255" y="2191283"/>
                    <a:pt x="734343" y="2230269"/>
                    <a:pt x="617385" y="2191283"/>
                  </a:cubicBezTo>
                  <a:cubicBezTo>
                    <a:pt x="500427" y="2152297"/>
                    <a:pt x="305496" y="2070780"/>
                    <a:pt x="255878" y="1957366"/>
                  </a:cubicBezTo>
                  <a:cubicBezTo>
                    <a:pt x="206259" y="1843952"/>
                    <a:pt x="323218" y="1645478"/>
                    <a:pt x="319674" y="1510799"/>
                  </a:cubicBezTo>
                  <a:cubicBezTo>
                    <a:pt x="316130" y="1376120"/>
                    <a:pt x="287776" y="1216631"/>
                    <a:pt x="234613" y="1149292"/>
                  </a:cubicBezTo>
                  <a:cubicBezTo>
                    <a:pt x="181450" y="1081953"/>
                    <a:pt x="11329" y="1117394"/>
                    <a:pt x="697" y="1106762"/>
                  </a:cubicBezTo>
                  <a:cubicBezTo>
                    <a:pt x="-9935" y="1096130"/>
                    <a:pt x="103479" y="1071320"/>
                    <a:pt x="170818" y="1085497"/>
                  </a:cubicBezTo>
                  <a:cubicBezTo>
                    <a:pt x="238157" y="1099674"/>
                    <a:pt x="348027" y="1142204"/>
                    <a:pt x="404734" y="1191822"/>
                  </a:cubicBezTo>
                  <a:cubicBezTo>
                    <a:pt x="461441" y="1241440"/>
                    <a:pt x="507516" y="1397385"/>
                    <a:pt x="511060" y="1383208"/>
                  </a:cubicBezTo>
                  <a:cubicBezTo>
                    <a:pt x="514604" y="1369031"/>
                    <a:pt x="429543" y="1205999"/>
                    <a:pt x="425999" y="1106762"/>
                  </a:cubicBezTo>
                  <a:cubicBezTo>
                    <a:pt x="422455" y="1007525"/>
                    <a:pt x="429544" y="876390"/>
                    <a:pt x="489795" y="787785"/>
                  </a:cubicBezTo>
                  <a:cubicBezTo>
                    <a:pt x="550046" y="699180"/>
                    <a:pt x="737887" y="670827"/>
                    <a:pt x="787506" y="575134"/>
                  </a:cubicBezTo>
                  <a:cubicBezTo>
                    <a:pt x="837125" y="479441"/>
                    <a:pt x="801683" y="277422"/>
                    <a:pt x="787506" y="213627"/>
                  </a:cubicBezTo>
                  <a:cubicBezTo>
                    <a:pt x="773329" y="149832"/>
                    <a:pt x="684725" y="192362"/>
                    <a:pt x="702446" y="192362"/>
                  </a:cubicBezTo>
                  <a:cubicBezTo>
                    <a:pt x="720167" y="192362"/>
                    <a:pt x="851302" y="160464"/>
                    <a:pt x="893832" y="213627"/>
                  </a:cubicBezTo>
                  <a:cubicBezTo>
                    <a:pt x="936362" y="266790"/>
                    <a:pt x="946995" y="429823"/>
                    <a:pt x="957627" y="511339"/>
                  </a:cubicBezTo>
                  <a:cubicBezTo>
                    <a:pt x="968259" y="592855"/>
                    <a:pt x="918641" y="706269"/>
                    <a:pt x="957627" y="702725"/>
                  </a:cubicBezTo>
                  <a:cubicBezTo>
                    <a:pt x="996613" y="699181"/>
                    <a:pt x="1145469" y="582222"/>
                    <a:pt x="1191543" y="490073"/>
                  </a:cubicBezTo>
                  <a:cubicBezTo>
                    <a:pt x="1237618" y="397924"/>
                    <a:pt x="1244706" y="231348"/>
                    <a:pt x="1234074" y="149832"/>
                  </a:cubicBezTo>
                  <a:cubicBezTo>
                    <a:pt x="1223442" y="68316"/>
                    <a:pt x="1102939" y="-9656"/>
                    <a:pt x="1127748" y="976"/>
                  </a:cubicBezTo>
                  <a:cubicBezTo>
                    <a:pt x="1152557" y="11608"/>
                    <a:pt x="1329767" y="139199"/>
                    <a:pt x="1382930" y="213627"/>
                  </a:cubicBezTo>
                  <a:cubicBezTo>
                    <a:pt x="1436093" y="288055"/>
                    <a:pt x="1436093" y="373115"/>
                    <a:pt x="1446725" y="447543"/>
                  </a:cubicBezTo>
                  <a:cubicBezTo>
                    <a:pt x="1457357" y="521971"/>
                    <a:pt x="1435415" y="608431"/>
                    <a:pt x="1446725" y="660194"/>
                  </a:cubicBezTo>
                  <a:cubicBezTo>
                    <a:pt x="1458035" y="711957"/>
                    <a:pt x="1499143" y="732817"/>
                    <a:pt x="1514584" y="758123"/>
                  </a:cubicBezTo>
                  <a:cubicBezTo>
                    <a:pt x="1530025" y="783429"/>
                    <a:pt x="1532034" y="810179"/>
                    <a:pt x="1539370" y="812030"/>
                  </a:cubicBezTo>
                  <a:cubicBezTo>
                    <a:pt x="1546706" y="813881"/>
                    <a:pt x="1538602" y="808711"/>
                    <a:pt x="1558603" y="769228"/>
                  </a:cubicBezTo>
                  <a:cubicBezTo>
                    <a:pt x="1578604" y="729745"/>
                    <a:pt x="1614227" y="650013"/>
                    <a:pt x="1659376" y="575134"/>
                  </a:cubicBezTo>
                  <a:cubicBezTo>
                    <a:pt x="1704525" y="500255"/>
                    <a:pt x="1786967" y="394380"/>
                    <a:pt x="1829497" y="319952"/>
                  </a:cubicBezTo>
                  <a:cubicBezTo>
                    <a:pt x="1872027" y="245524"/>
                    <a:pt x="1896836" y="125022"/>
                    <a:pt x="1914557" y="128566"/>
                  </a:cubicBezTo>
                  <a:cubicBezTo>
                    <a:pt x="1932278" y="132110"/>
                    <a:pt x="1939367" y="270334"/>
                    <a:pt x="1935823" y="341218"/>
                  </a:cubicBezTo>
                  <a:cubicBezTo>
                    <a:pt x="1932279" y="412102"/>
                    <a:pt x="1886204" y="486529"/>
                    <a:pt x="1893292" y="553869"/>
                  </a:cubicBezTo>
                  <a:cubicBezTo>
                    <a:pt x="1900380" y="621208"/>
                    <a:pt x="1918102" y="738167"/>
                    <a:pt x="1978353" y="745255"/>
                  </a:cubicBezTo>
                  <a:cubicBezTo>
                    <a:pt x="2038604" y="752343"/>
                    <a:pt x="2169738" y="631841"/>
                    <a:pt x="2254799" y="596399"/>
                  </a:cubicBezTo>
                  <a:cubicBezTo>
                    <a:pt x="2339860" y="560957"/>
                    <a:pt x="2463907" y="532604"/>
                    <a:pt x="2488716" y="532604"/>
                  </a:cubicBezTo>
                  <a:cubicBezTo>
                    <a:pt x="2513525" y="532604"/>
                    <a:pt x="2417832" y="550325"/>
                    <a:pt x="2403655" y="596399"/>
                  </a:cubicBezTo>
                  <a:cubicBezTo>
                    <a:pt x="2389478" y="642473"/>
                    <a:pt x="2378846" y="752343"/>
                    <a:pt x="2403655" y="809050"/>
                  </a:cubicBezTo>
                  <a:cubicBezTo>
                    <a:pt x="2428464" y="865757"/>
                    <a:pt x="2499348" y="869302"/>
                    <a:pt x="2552511" y="936641"/>
                  </a:cubicBezTo>
                  <a:cubicBezTo>
                    <a:pt x="2605674" y="1003980"/>
                    <a:pt x="2694279" y="1078408"/>
                    <a:pt x="2722632" y="1213087"/>
                  </a:cubicBezTo>
                  <a:cubicBezTo>
                    <a:pt x="2750985" y="1347766"/>
                    <a:pt x="2743897" y="1602948"/>
                    <a:pt x="2722632" y="1744715"/>
                  </a:cubicBezTo>
                  <a:cubicBezTo>
                    <a:pt x="2701367" y="1886482"/>
                    <a:pt x="2715543" y="1989264"/>
                    <a:pt x="2595041" y="2063692"/>
                  </a:cubicBezTo>
                  <a:cubicBezTo>
                    <a:pt x="2474539" y="2138120"/>
                    <a:pt x="2276064" y="2173562"/>
                    <a:pt x="1999618" y="2191283"/>
                  </a:cubicBezTo>
                  <a:cubicBezTo>
                    <a:pt x="1723172" y="2209004"/>
                    <a:pt x="1187999" y="2191283"/>
                    <a:pt x="957627" y="2191283"/>
                  </a:cubicBezTo>
                  <a:close/>
                </a:path>
              </a:pathLst>
            </a:custGeom>
            <a:ln w="38100"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Freeform 69"/>
            <p:cNvSpPr/>
            <p:nvPr/>
          </p:nvSpPr>
          <p:spPr>
            <a:xfrm>
              <a:off x="8713458" y="4494864"/>
              <a:ext cx="2052918" cy="1371600"/>
            </a:xfrm>
            <a:custGeom>
              <a:avLst/>
              <a:gdLst>
                <a:gd name="connsiteX0" fmla="*/ 0 w 1949824"/>
                <a:gd name="connsiteY0" fmla="*/ 1371600 h 1371600"/>
                <a:gd name="connsiteX1" fmla="*/ 268941 w 1949824"/>
                <a:gd name="connsiteY1" fmla="*/ 121024 h 1371600"/>
                <a:gd name="connsiteX2" fmla="*/ 1949824 w 1949824"/>
                <a:gd name="connsiteY2" fmla="*/ 0 h 1371600"/>
                <a:gd name="connsiteX3" fmla="*/ 1653988 w 1949824"/>
                <a:gd name="connsiteY3" fmla="*/ 1210235 h 1371600"/>
                <a:gd name="connsiteX4" fmla="*/ 0 w 1949824"/>
                <a:gd name="connsiteY4" fmla="*/ 1371600 h 137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49824" h="1371600">
                  <a:moveTo>
                    <a:pt x="0" y="1371600"/>
                  </a:moveTo>
                  <a:lnTo>
                    <a:pt x="268941" y="121024"/>
                  </a:lnTo>
                  <a:lnTo>
                    <a:pt x="1949824" y="0"/>
                  </a:lnTo>
                  <a:lnTo>
                    <a:pt x="1653988" y="1210235"/>
                  </a:lnTo>
                  <a:lnTo>
                    <a:pt x="0" y="1371600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 w="3810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Freeform 75"/>
            <p:cNvSpPr/>
            <p:nvPr/>
          </p:nvSpPr>
          <p:spPr>
            <a:xfrm rot="20914491">
              <a:off x="7213627" y="2579862"/>
              <a:ext cx="258888" cy="332055"/>
            </a:xfrm>
            <a:custGeom>
              <a:avLst/>
              <a:gdLst>
                <a:gd name="connsiteX0" fmla="*/ 155531 w 258888"/>
                <a:gd name="connsiteY0" fmla="*/ 4490 h 332055"/>
                <a:gd name="connsiteX1" fmla="*/ 258888 w 258888"/>
                <a:gd name="connsiteY1" fmla="*/ 221006 h 332055"/>
                <a:gd name="connsiteX2" fmla="*/ 249168 w 258888"/>
                <a:gd name="connsiteY2" fmla="*/ 303208 h 332055"/>
                <a:gd name="connsiteX3" fmla="*/ 149046 w 258888"/>
                <a:gd name="connsiteY3" fmla="*/ 296119 h 332055"/>
                <a:gd name="connsiteX4" fmla="*/ 50307 w 258888"/>
                <a:gd name="connsiteY4" fmla="*/ 317021 h 332055"/>
                <a:gd name="connsiteX5" fmla="*/ 20054 w 258888"/>
                <a:gd name="connsiteY5" fmla="*/ 332055 h 332055"/>
                <a:gd name="connsiteX6" fmla="*/ 10172 w 258888"/>
                <a:gd name="connsiteY6" fmla="*/ 307031 h 332055"/>
                <a:gd name="connsiteX7" fmla="*/ 0 w 258888"/>
                <a:gd name="connsiteY7" fmla="*/ 221006 h 332055"/>
                <a:gd name="connsiteX8" fmla="*/ 129444 w 258888"/>
                <a:gd name="connsiteY8" fmla="*/ 0 h 332055"/>
                <a:gd name="connsiteX9" fmla="*/ 155531 w 258888"/>
                <a:gd name="connsiteY9" fmla="*/ 4490 h 332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8888" h="332055">
                  <a:moveTo>
                    <a:pt x="155531" y="4490"/>
                  </a:moveTo>
                  <a:cubicBezTo>
                    <a:pt x="214517" y="25098"/>
                    <a:pt x="258888" y="114205"/>
                    <a:pt x="258888" y="221006"/>
                  </a:cubicBezTo>
                  <a:lnTo>
                    <a:pt x="249168" y="303208"/>
                  </a:lnTo>
                  <a:lnTo>
                    <a:pt x="149046" y="296119"/>
                  </a:lnTo>
                  <a:cubicBezTo>
                    <a:pt x="112995" y="298480"/>
                    <a:pt x="79505" y="305672"/>
                    <a:pt x="50307" y="317021"/>
                  </a:cubicBezTo>
                  <a:lnTo>
                    <a:pt x="20054" y="332055"/>
                  </a:lnTo>
                  <a:lnTo>
                    <a:pt x="10172" y="307031"/>
                  </a:lnTo>
                  <a:cubicBezTo>
                    <a:pt x="3622" y="280591"/>
                    <a:pt x="0" y="251520"/>
                    <a:pt x="0" y="221006"/>
                  </a:cubicBezTo>
                  <a:cubicBezTo>
                    <a:pt x="0" y="98948"/>
                    <a:pt x="57954" y="0"/>
                    <a:pt x="129444" y="0"/>
                  </a:cubicBezTo>
                  <a:cubicBezTo>
                    <a:pt x="138380" y="0"/>
                    <a:pt x="147105" y="1546"/>
                    <a:pt x="155531" y="4490"/>
                  </a:cubicBez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Freeform 77"/>
            <p:cNvSpPr/>
            <p:nvPr/>
          </p:nvSpPr>
          <p:spPr>
            <a:xfrm rot="20914491">
              <a:off x="7819688" y="2486787"/>
              <a:ext cx="258888" cy="295076"/>
            </a:xfrm>
            <a:custGeom>
              <a:avLst/>
              <a:gdLst>
                <a:gd name="connsiteX0" fmla="*/ 155531 w 258888"/>
                <a:gd name="connsiteY0" fmla="*/ 4490 h 295076"/>
                <a:gd name="connsiteX1" fmla="*/ 258888 w 258888"/>
                <a:gd name="connsiteY1" fmla="*/ 221006 h 295076"/>
                <a:gd name="connsiteX2" fmla="*/ 252281 w 258888"/>
                <a:gd name="connsiteY2" fmla="*/ 276875 h 295076"/>
                <a:gd name="connsiteX3" fmla="*/ 221230 w 258888"/>
                <a:gd name="connsiteY3" fmla="*/ 266441 h 295076"/>
                <a:gd name="connsiteX4" fmla="*/ 13556 w 258888"/>
                <a:gd name="connsiteY4" fmla="*/ 291404 h 295076"/>
                <a:gd name="connsiteX5" fmla="*/ 8759 w 258888"/>
                <a:gd name="connsiteY5" fmla="*/ 295076 h 295076"/>
                <a:gd name="connsiteX6" fmla="*/ 0 w 258888"/>
                <a:gd name="connsiteY6" fmla="*/ 221006 h 295076"/>
                <a:gd name="connsiteX7" fmla="*/ 129444 w 258888"/>
                <a:gd name="connsiteY7" fmla="*/ 0 h 295076"/>
                <a:gd name="connsiteX8" fmla="*/ 155531 w 258888"/>
                <a:gd name="connsiteY8" fmla="*/ 4490 h 295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8888" h="295076">
                  <a:moveTo>
                    <a:pt x="155531" y="4490"/>
                  </a:moveTo>
                  <a:cubicBezTo>
                    <a:pt x="214517" y="25098"/>
                    <a:pt x="258888" y="114205"/>
                    <a:pt x="258888" y="221006"/>
                  </a:cubicBezTo>
                  <a:lnTo>
                    <a:pt x="252281" y="276875"/>
                  </a:lnTo>
                  <a:lnTo>
                    <a:pt x="221230" y="266441"/>
                  </a:lnTo>
                  <a:cubicBezTo>
                    <a:pt x="140191" y="250064"/>
                    <a:pt x="63587" y="261133"/>
                    <a:pt x="13556" y="291404"/>
                  </a:cubicBezTo>
                  <a:lnTo>
                    <a:pt x="8759" y="295076"/>
                  </a:lnTo>
                  <a:lnTo>
                    <a:pt x="0" y="221006"/>
                  </a:lnTo>
                  <a:cubicBezTo>
                    <a:pt x="0" y="98948"/>
                    <a:pt x="57954" y="0"/>
                    <a:pt x="129444" y="0"/>
                  </a:cubicBezTo>
                  <a:cubicBezTo>
                    <a:pt x="138380" y="0"/>
                    <a:pt x="147105" y="1546"/>
                    <a:pt x="155531" y="4490"/>
                  </a:cubicBez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Freeform 67"/>
            <p:cNvSpPr/>
            <p:nvPr/>
          </p:nvSpPr>
          <p:spPr>
            <a:xfrm>
              <a:off x="7314532" y="3118644"/>
              <a:ext cx="357284" cy="256739"/>
            </a:xfrm>
            <a:custGeom>
              <a:avLst/>
              <a:gdLst>
                <a:gd name="connsiteX0" fmla="*/ 357284 w 357284"/>
                <a:gd name="connsiteY0" fmla="*/ 0 h 256739"/>
                <a:gd name="connsiteX1" fmla="*/ 73820 w 357284"/>
                <a:gd name="connsiteY1" fmla="*/ 54864 h 256739"/>
                <a:gd name="connsiteX2" fmla="*/ 668 w 357284"/>
                <a:gd name="connsiteY2" fmla="*/ 237744 h 256739"/>
                <a:gd name="connsiteX3" fmla="*/ 101252 w 357284"/>
                <a:gd name="connsiteY3" fmla="*/ 246888 h 256739"/>
                <a:gd name="connsiteX4" fmla="*/ 293276 w 357284"/>
                <a:gd name="connsiteY4" fmla="*/ 201168 h 256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7284" h="256739">
                  <a:moveTo>
                    <a:pt x="357284" y="0"/>
                  </a:moveTo>
                  <a:cubicBezTo>
                    <a:pt x="245270" y="7620"/>
                    <a:pt x="133256" y="15240"/>
                    <a:pt x="73820" y="54864"/>
                  </a:cubicBezTo>
                  <a:cubicBezTo>
                    <a:pt x="14384" y="94488"/>
                    <a:pt x="-3904" y="205740"/>
                    <a:pt x="668" y="237744"/>
                  </a:cubicBezTo>
                  <a:cubicBezTo>
                    <a:pt x="5240" y="269748"/>
                    <a:pt x="52484" y="252984"/>
                    <a:pt x="101252" y="246888"/>
                  </a:cubicBezTo>
                  <a:cubicBezTo>
                    <a:pt x="150020" y="240792"/>
                    <a:pt x="293276" y="201168"/>
                    <a:pt x="293276" y="201168"/>
                  </a:cubicBezTo>
                </a:path>
              </a:pathLst>
            </a:cu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3C651-AC7E-5943-AA33-41BCB6EAF4BA}" type="slidenum">
              <a:rPr lang="en-US" smtClean="0"/>
              <a:pPr/>
              <a:t>62</a:t>
            </a:fld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C9F9AD-2107-884E-9B4D-496936B7984A}" type="datetime1">
              <a:rPr lang="en-US" smtClean="0"/>
              <a:t>4/21/23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527CB16-7E5F-114B-855A-37A2701C5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Bugs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CAA6523-53AF-9944-8C63-E1FA22F06A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Caroline Lemieux --- Expanding the Reach of Fuzzing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E401A00-B129-ED45-9892-D8412883E3A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023"/>
          <a:stretch/>
        </p:blipFill>
        <p:spPr>
          <a:xfrm>
            <a:off x="79384" y="1874935"/>
            <a:ext cx="4369644" cy="4258579"/>
          </a:xfrm>
          <a:prstGeom prst="rect">
            <a:avLst/>
          </a:prstGeom>
          <a:effectLst/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FE725731-1541-334A-B2D0-DAFDAC0992E3}"/>
                  </a:ext>
                </a:extLst>
              </p14:cNvPr>
              <p14:cNvContentPartPr/>
              <p14:nvPr/>
            </p14:nvContentPartPr>
            <p14:xfrm>
              <a:off x="816646" y="3844855"/>
              <a:ext cx="1163520" cy="2941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FE725731-1541-334A-B2D0-DAFDAC0992E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99006" y="3826855"/>
                <a:ext cx="1199160" cy="32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5FB55CAF-9C9F-A54F-8BB8-B46A01650CCE}"/>
                  </a:ext>
                </a:extLst>
              </p14:cNvPr>
              <p14:cNvContentPartPr/>
              <p14:nvPr/>
            </p14:nvContentPartPr>
            <p14:xfrm>
              <a:off x="1924366" y="2879695"/>
              <a:ext cx="1133640" cy="3211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5FB55CAF-9C9F-A54F-8BB8-B46A01650CCE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906366" y="2862055"/>
                <a:ext cx="1169280" cy="35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6A5237AA-DE6B-004E-ABF0-F53FFB9C139A}"/>
                  </a:ext>
                </a:extLst>
              </p14:cNvPr>
              <p14:cNvContentPartPr/>
              <p14:nvPr/>
            </p14:nvContentPartPr>
            <p14:xfrm>
              <a:off x="1744366" y="3233027"/>
              <a:ext cx="471600" cy="53316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6A5237AA-DE6B-004E-ABF0-F53FFB9C139A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726726" y="3215027"/>
                <a:ext cx="507240" cy="568800"/>
              </a:xfrm>
              <a:prstGeom prst="rect">
                <a:avLst/>
              </a:prstGeom>
            </p:spPr>
          </p:pic>
        </mc:Fallback>
      </mc:AlternateContent>
      <p:pic>
        <p:nvPicPr>
          <p:cNvPr id="42" name="Picture 41">
            <a:extLst>
              <a:ext uri="{FF2B5EF4-FFF2-40B4-BE49-F238E27FC236}">
                <a16:creationId xmlns:a16="http://schemas.microsoft.com/office/drawing/2014/main" id="{1F43F6F5-6890-DA4B-9C43-3853062E769D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29016" r="18117"/>
          <a:stretch/>
        </p:blipFill>
        <p:spPr>
          <a:xfrm>
            <a:off x="6282521" y="2610330"/>
            <a:ext cx="5567554" cy="770022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89348882-062C-DA41-BC4B-21814E837E7D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96219" t="25130" r="190" b="-21"/>
          <a:stretch/>
        </p:blipFill>
        <p:spPr>
          <a:xfrm>
            <a:off x="11850075" y="2559849"/>
            <a:ext cx="244080" cy="812406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5132EDE4-8AFF-F449-8EE1-6915F02A51E6}"/>
              </a:ext>
            </a:extLst>
          </p:cNvPr>
          <p:cNvSpPr txBox="1"/>
          <p:nvPr/>
        </p:nvSpPr>
        <p:spPr>
          <a:xfrm>
            <a:off x="7133534" y="2353273"/>
            <a:ext cx="4134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Takes </a:t>
            </a:r>
            <a:r>
              <a:rPr 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1+ minute </a:t>
            </a:r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to report syntax error: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D00836A7-7FAA-0D47-8508-79E315DB03F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588369" y="1347460"/>
            <a:ext cx="955858" cy="95585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40020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C9CF121-2674-AD41-8A32-1D134A1D6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84A6F-723A-7245-9DC7-D82FDBAE027C}" type="slidenum">
              <a:rPr lang="en-US" smtClean="0"/>
              <a:t>63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F0AECB-BF3F-9144-8CCB-E7FDF18019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Caroline Lemieux --- Expanding the Reach of Fuzzing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87C4B0-897E-1F4B-9948-8D5CAE829B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54A156-A481-DB48-9E32-31D81D1C8F4F}" type="datetime1">
              <a:rPr lang="en-US" smtClean="0"/>
              <a:t>4/21/23</a:t>
            </a:fld>
            <a:endParaRPr lang="en-US"/>
          </a:p>
        </p:txBody>
      </p:sp>
      <p:sp>
        <p:nvSpPr>
          <p:cNvPr id="132" name="Title 1">
            <a:extLst>
              <a:ext uri="{FF2B5EF4-FFF2-40B4-BE49-F238E27FC236}">
                <a16:creationId xmlns:a16="http://schemas.microsoft.com/office/drawing/2014/main" id="{321B62D9-5D09-FE42-A685-FD53440B96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425" y="365125"/>
            <a:ext cx="10854813" cy="1325563"/>
          </a:xfrm>
        </p:spPr>
        <p:txBody>
          <a:bodyPr/>
          <a:lstStyle/>
          <a:p>
            <a:r>
              <a:rPr lang="en-US" dirty="0"/>
              <a:t>Fuzzing to Find Performance Bugs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62968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C9CF121-2674-AD41-8A32-1D134A1D6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84A6F-723A-7245-9DC7-D82FDBAE027C}" type="slidenum">
              <a:rPr lang="en-US" smtClean="0"/>
              <a:t>64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F0AECB-BF3F-9144-8CCB-E7FDF18019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Caroline Lemieux --- Expanding the Reach of Fuzzing</a:t>
            </a:r>
            <a:endParaRPr lang="en-US" dirty="0"/>
          </a:p>
        </p:txBody>
      </p:sp>
      <p:sp>
        <p:nvSpPr>
          <p:cNvPr id="113" name="Rounded Rectangle 112">
            <a:extLst>
              <a:ext uri="{FF2B5EF4-FFF2-40B4-BE49-F238E27FC236}">
                <a16:creationId xmlns:a16="http://schemas.microsoft.com/office/drawing/2014/main" id="{FC8D3875-FAF0-AE4A-8700-45F9CD6DE39B}"/>
              </a:ext>
            </a:extLst>
          </p:cNvPr>
          <p:cNvSpPr/>
          <p:nvPr/>
        </p:nvSpPr>
        <p:spPr>
          <a:xfrm>
            <a:off x="4561770" y="2763465"/>
            <a:ext cx="1030013" cy="462455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Input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504D290A-DCE6-F64D-87B7-4A81D183A1D0}"/>
              </a:ext>
            </a:extLst>
          </p:cNvPr>
          <p:cNvSpPr/>
          <p:nvPr/>
        </p:nvSpPr>
        <p:spPr>
          <a:xfrm>
            <a:off x="5697205" y="2671089"/>
            <a:ext cx="9058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mutate</a:t>
            </a:r>
          </a:p>
        </p:txBody>
      </p:sp>
      <p:cxnSp>
        <p:nvCxnSpPr>
          <p:cNvPr id="107" name="!!arrow_execute">
            <a:extLst>
              <a:ext uri="{FF2B5EF4-FFF2-40B4-BE49-F238E27FC236}">
                <a16:creationId xmlns:a16="http://schemas.microsoft.com/office/drawing/2014/main" id="{F1399671-32BC-584D-859F-F8F99976202D}"/>
              </a:ext>
            </a:extLst>
          </p:cNvPr>
          <p:cNvCxnSpPr>
            <a:cxnSpLocks/>
          </p:cNvCxnSpPr>
          <p:nvPr/>
        </p:nvCxnSpPr>
        <p:spPr>
          <a:xfrm>
            <a:off x="8021808" y="2994693"/>
            <a:ext cx="1122192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Rectangle 108">
            <a:extLst>
              <a:ext uri="{FF2B5EF4-FFF2-40B4-BE49-F238E27FC236}">
                <a16:creationId xmlns:a16="http://schemas.microsoft.com/office/drawing/2014/main" id="{61F22C5E-02DD-A34B-AB17-14865FA2C790}"/>
              </a:ext>
            </a:extLst>
          </p:cNvPr>
          <p:cNvSpPr/>
          <p:nvPr/>
        </p:nvSpPr>
        <p:spPr>
          <a:xfrm>
            <a:off x="8021808" y="2683831"/>
            <a:ext cx="9633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execute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87C4B0-897E-1F4B-9948-8D5CAE829B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54A156-A481-DB48-9E32-31D81D1C8F4F}" type="datetime1">
              <a:rPr lang="en-US" smtClean="0"/>
              <a:t>4/21/23</a:t>
            </a:fld>
            <a:endParaRPr lang="en-US"/>
          </a:p>
        </p:txBody>
      </p:sp>
      <p:sp>
        <p:nvSpPr>
          <p:cNvPr id="86" name="Rounded Rectangle 85">
            <a:extLst>
              <a:ext uri="{FF2B5EF4-FFF2-40B4-BE49-F238E27FC236}">
                <a16:creationId xmlns:a16="http://schemas.microsoft.com/office/drawing/2014/main" id="{54E14EAC-5232-FB4E-BAE2-97AE35AC5267}"/>
              </a:ext>
            </a:extLst>
          </p:cNvPr>
          <p:cNvSpPr/>
          <p:nvPr/>
        </p:nvSpPr>
        <p:spPr>
          <a:xfrm>
            <a:off x="6509251" y="2313448"/>
            <a:ext cx="1030013" cy="46245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Input</a:t>
            </a:r>
          </a:p>
        </p:txBody>
      </p:sp>
      <p:sp>
        <p:nvSpPr>
          <p:cNvPr id="88" name="Rounded Rectangle 87">
            <a:extLst>
              <a:ext uri="{FF2B5EF4-FFF2-40B4-BE49-F238E27FC236}">
                <a16:creationId xmlns:a16="http://schemas.microsoft.com/office/drawing/2014/main" id="{6615505A-4D0B-AD47-83EC-B118C4301BBB}"/>
              </a:ext>
            </a:extLst>
          </p:cNvPr>
          <p:cNvSpPr/>
          <p:nvPr/>
        </p:nvSpPr>
        <p:spPr>
          <a:xfrm>
            <a:off x="6661651" y="2465848"/>
            <a:ext cx="1030013" cy="462455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Input</a:t>
            </a:r>
          </a:p>
        </p:txBody>
      </p:sp>
      <p:sp>
        <p:nvSpPr>
          <p:cNvPr id="89" name="Rounded Rectangle 88">
            <a:extLst>
              <a:ext uri="{FF2B5EF4-FFF2-40B4-BE49-F238E27FC236}">
                <a16:creationId xmlns:a16="http://schemas.microsoft.com/office/drawing/2014/main" id="{AFFB58E7-702F-8C44-83F7-3D4796E82BE4}"/>
              </a:ext>
            </a:extLst>
          </p:cNvPr>
          <p:cNvSpPr/>
          <p:nvPr/>
        </p:nvSpPr>
        <p:spPr>
          <a:xfrm>
            <a:off x="6814051" y="2618248"/>
            <a:ext cx="1030013" cy="46245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Input</a:t>
            </a:r>
          </a:p>
        </p:txBody>
      </p:sp>
      <p:sp>
        <p:nvSpPr>
          <p:cNvPr id="90" name="Rounded Rectangle 89">
            <a:extLst>
              <a:ext uri="{FF2B5EF4-FFF2-40B4-BE49-F238E27FC236}">
                <a16:creationId xmlns:a16="http://schemas.microsoft.com/office/drawing/2014/main" id="{C1E8A316-B34E-4F47-BBE5-4823114CE8C0}"/>
              </a:ext>
            </a:extLst>
          </p:cNvPr>
          <p:cNvSpPr/>
          <p:nvPr/>
        </p:nvSpPr>
        <p:spPr>
          <a:xfrm>
            <a:off x="6966451" y="2770648"/>
            <a:ext cx="1030013" cy="462455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Input</a:t>
            </a:r>
            <a:r>
              <a:rPr lang="en-US" baseline="-250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n</a:t>
            </a:r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’</a:t>
            </a:r>
          </a:p>
        </p:txBody>
      </p:sp>
      <p:cxnSp>
        <p:nvCxnSpPr>
          <p:cNvPr id="111" name="!!arrow_mutate">
            <a:extLst>
              <a:ext uri="{FF2B5EF4-FFF2-40B4-BE49-F238E27FC236}">
                <a16:creationId xmlns:a16="http://schemas.microsoft.com/office/drawing/2014/main" id="{B18D3103-5EEE-0B4A-B052-CC0D10874876}"/>
              </a:ext>
            </a:extLst>
          </p:cNvPr>
          <p:cNvCxnSpPr>
            <a:cxnSpLocks/>
          </p:cNvCxnSpPr>
          <p:nvPr/>
        </p:nvCxnSpPr>
        <p:spPr>
          <a:xfrm>
            <a:off x="5642951" y="2994693"/>
            <a:ext cx="1220386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1368DB9-B2F6-264D-9796-C3DE86127947}"/>
              </a:ext>
            </a:extLst>
          </p:cNvPr>
          <p:cNvGrpSpPr/>
          <p:nvPr/>
        </p:nvGrpSpPr>
        <p:grpSpPr>
          <a:xfrm>
            <a:off x="8941982" y="2351981"/>
            <a:ext cx="1299788" cy="1299788"/>
            <a:chOff x="7565191" y="2194798"/>
            <a:chExt cx="2721425" cy="2721425"/>
          </a:xfrm>
        </p:grpSpPr>
        <p:pic>
          <p:nvPicPr>
            <p:cNvPr id="127" name="Content Placeholder 7" descr="Document">
              <a:extLst>
                <a:ext uri="{FF2B5EF4-FFF2-40B4-BE49-F238E27FC236}">
                  <a16:creationId xmlns:a16="http://schemas.microsoft.com/office/drawing/2014/main" id="{52D6C96D-FB63-C54B-9294-788F8D2FBB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565191" y="2194798"/>
              <a:ext cx="2721425" cy="2721425"/>
            </a:xfrm>
            <a:prstGeom prst="rect">
              <a:avLst/>
            </a:prstGeom>
          </p:spPr>
        </p:pic>
        <p:pic>
          <p:nvPicPr>
            <p:cNvPr id="128" name="Graphic 127" descr="Bug">
              <a:extLst>
                <a:ext uri="{FF2B5EF4-FFF2-40B4-BE49-F238E27FC236}">
                  <a16:creationId xmlns:a16="http://schemas.microsoft.com/office/drawing/2014/main" id="{FB9F1201-83F3-5540-9D49-D99F541B5AD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266665" y="3630702"/>
              <a:ext cx="309381" cy="309381"/>
            </a:xfrm>
            <a:prstGeom prst="rect">
              <a:avLst/>
            </a:prstGeom>
          </p:spPr>
        </p:pic>
        <p:pic>
          <p:nvPicPr>
            <p:cNvPr id="129" name="Graphic 128" descr="Bug">
              <a:extLst>
                <a:ext uri="{FF2B5EF4-FFF2-40B4-BE49-F238E27FC236}">
                  <a16:creationId xmlns:a16="http://schemas.microsoft.com/office/drawing/2014/main" id="{4983D369-7B8E-5A4D-B0DB-38CC0C57E36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223856" y="4080208"/>
              <a:ext cx="309381" cy="309381"/>
            </a:xfrm>
            <a:prstGeom prst="rect">
              <a:avLst/>
            </a:prstGeom>
          </p:spPr>
        </p:pic>
        <p:pic>
          <p:nvPicPr>
            <p:cNvPr id="130" name="Graphic 129" descr="Bug">
              <a:extLst>
                <a:ext uri="{FF2B5EF4-FFF2-40B4-BE49-F238E27FC236}">
                  <a16:creationId xmlns:a16="http://schemas.microsoft.com/office/drawing/2014/main" id="{C13A99A9-5D92-7E42-8342-40537BA5093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223856" y="3273323"/>
              <a:ext cx="309381" cy="309381"/>
            </a:xfrm>
            <a:prstGeom prst="rect">
              <a:avLst/>
            </a:prstGeom>
          </p:spPr>
        </p:pic>
      </p:grpSp>
      <p:sp>
        <p:nvSpPr>
          <p:cNvPr id="132" name="Title 1">
            <a:extLst>
              <a:ext uri="{FF2B5EF4-FFF2-40B4-BE49-F238E27FC236}">
                <a16:creationId xmlns:a16="http://schemas.microsoft.com/office/drawing/2014/main" id="{321B62D9-5D09-FE42-A685-FD53440B96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425" y="365125"/>
            <a:ext cx="10854813" cy="1325563"/>
          </a:xfrm>
        </p:spPr>
        <p:txBody>
          <a:bodyPr/>
          <a:lstStyle/>
          <a:p>
            <a:r>
              <a:rPr lang="en-US" dirty="0"/>
              <a:t>Fuzzing to Find Performance Bugs</a:t>
            </a:r>
          </a:p>
        </p:txBody>
      </p: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BE0F7B1B-95F3-A643-9A56-81FDA4DEE66D}"/>
              </a:ext>
            </a:extLst>
          </p:cNvPr>
          <p:cNvCxnSpPr>
            <a:cxnSpLocks/>
            <a:endCxn id="25" idx="3"/>
          </p:cNvCxnSpPr>
          <p:nvPr/>
        </p:nvCxnSpPr>
        <p:spPr>
          <a:xfrm rot="5400000">
            <a:off x="8659080" y="3909038"/>
            <a:ext cx="1347246" cy="518346"/>
          </a:xfrm>
          <a:prstGeom prst="bentConnector2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59B1818-E7E5-E649-A6DD-552805C9031F}"/>
              </a:ext>
            </a:extLst>
          </p:cNvPr>
          <p:cNvGrpSpPr/>
          <p:nvPr/>
        </p:nvGrpSpPr>
        <p:grpSpPr>
          <a:xfrm>
            <a:off x="7129314" y="4052601"/>
            <a:ext cx="1944216" cy="1121266"/>
            <a:chOff x="7822713" y="4173404"/>
            <a:chExt cx="1944216" cy="1121266"/>
          </a:xfrm>
        </p:grpSpPr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D09FE6FD-07CF-914D-A6B7-083F8D54F978}"/>
                </a:ext>
              </a:extLst>
            </p:cNvPr>
            <p:cNvSpPr/>
            <p:nvPr/>
          </p:nvSpPr>
          <p:spPr>
            <a:xfrm>
              <a:off x="7822713" y="4173404"/>
              <a:ext cx="1487016" cy="664066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Segoe UI Symbol" panose="020B0502040204020203" pitchFamily="34" charset="0"/>
                  <a:ea typeface="Segoe UI Symbol" panose="020B0502040204020203" pitchFamily="34" charset="0"/>
                </a:rPr>
                <a:t>Execution Feedback</a:t>
              </a:r>
            </a:p>
          </p:txBody>
        </p:sp>
        <p:sp>
          <p:nvSpPr>
            <p:cNvPr id="23" name="Rounded Rectangle 22">
              <a:extLst>
                <a:ext uri="{FF2B5EF4-FFF2-40B4-BE49-F238E27FC236}">
                  <a16:creationId xmlns:a16="http://schemas.microsoft.com/office/drawing/2014/main" id="{7595F108-3187-D842-A985-BAB4268EE0D6}"/>
                </a:ext>
              </a:extLst>
            </p:cNvPr>
            <p:cNvSpPr/>
            <p:nvPr/>
          </p:nvSpPr>
          <p:spPr>
            <a:xfrm>
              <a:off x="7975113" y="4325804"/>
              <a:ext cx="1487016" cy="664066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Segoe UI Symbol" panose="020B0502040204020203" pitchFamily="34" charset="0"/>
                  <a:ea typeface="Segoe UI Symbol" panose="020B0502040204020203" pitchFamily="34" charset="0"/>
                </a:rPr>
                <a:t>Execution Feedback</a:t>
              </a:r>
            </a:p>
          </p:txBody>
        </p:sp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8D5E76B5-5556-3C41-AC7F-C30EED3BA96A}"/>
                </a:ext>
              </a:extLst>
            </p:cNvPr>
            <p:cNvSpPr/>
            <p:nvPr/>
          </p:nvSpPr>
          <p:spPr>
            <a:xfrm>
              <a:off x="8127513" y="4478204"/>
              <a:ext cx="1487016" cy="664066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Segoe UI Symbol" panose="020B0502040204020203" pitchFamily="34" charset="0"/>
                  <a:ea typeface="Segoe UI Symbol" panose="020B0502040204020203" pitchFamily="34" charset="0"/>
                </a:rPr>
                <a:t>Execution Feedback</a:t>
              </a:r>
            </a:p>
          </p:txBody>
        </p:sp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76716151-C3D9-9E40-9DAC-FF839F74E703}"/>
                </a:ext>
              </a:extLst>
            </p:cNvPr>
            <p:cNvSpPr/>
            <p:nvPr/>
          </p:nvSpPr>
          <p:spPr>
            <a:xfrm>
              <a:off x="8279913" y="4630604"/>
              <a:ext cx="1487016" cy="664066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Segoe UI Symbol" panose="020B0502040204020203" pitchFamily="34" charset="0"/>
                  <a:ea typeface="Segoe UI Symbol" panose="020B0502040204020203" pitchFamily="34" charset="0"/>
                </a:rPr>
                <a:t>Execution Feedback</a:t>
              </a:r>
              <a:r>
                <a:rPr lang="en-US" baseline="-25000" dirty="0">
                  <a:latin typeface="Segoe UI Symbol" panose="020B0502040204020203" pitchFamily="34" charset="0"/>
                  <a:ea typeface="Segoe UI Symbol" panose="020B0502040204020203" pitchFamily="34" charset="0"/>
                </a:rPr>
                <a:t>n</a:t>
              </a:r>
              <a:endParaRPr lang="en-US" dirty="0">
                <a:latin typeface="Segoe UI Symbol" panose="020B0502040204020203" pitchFamily="34" charset="0"/>
                <a:ea typeface="Segoe UI Symbol" panose="020B0502040204020203" pitchFamily="34" charset="0"/>
              </a:endParaRPr>
            </a:p>
          </p:txBody>
        </p:sp>
      </p:grp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FCB2193B-6A44-B149-ADDA-21CC8E9B5C7B}"/>
              </a:ext>
            </a:extLst>
          </p:cNvPr>
          <p:cNvSpPr/>
          <p:nvPr/>
        </p:nvSpPr>
        <p:spPr>
          <a:xfrm>
            <a:off x="3323932" y="4442008"/>
            <a:ext cx="1030013" cy="462455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Input</a:t>
            </a:r>
            <a:r>
              <a:rPr lang="en-US" baseline="-250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2</a:t>
            </a:r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’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560EC973-B98A-834E-9371-B29CD15A1432}"/>
              </a:ext>
            </a:extLst>
          </p:cNvPr>
          <p:cNvSpPr/>
          <p:nvPr/>
        </p:nvSpPr>
        <p:spPr>
          <a:xfrm>
            <a:off x="3442238" y="4611773"/>
            <a:ext cx="1030013" cy="462455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Input</a:t>
            </a:r>
            <a:r>
              <a:rPr lang="en-US" baseline="-250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n</a:t>
            </a:r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’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E040577-0FF8-3E48-835C-A48516A248C8}"/>
              </a:ext>
            </a:extLst>
          </p:cNvPr>
          <p:cNvCxnSpPr>
            <a:cxnSpLocks/>
            <a:endCxn id="28" idx="3"/>
          </p:cNvCxnSpPr>
          <p:nvPr/>
        </p:nvCxnSpPr>
        <p:spPr>
          <a:xfrm flipH="1">
            <a:off x="4472251" y="4841834"/>
            <a:ext cx="3114263" cy="1167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E31123D6-436B-BB4C-8072-B74683A542BA}"/>
              </a:ext>
            </a:extLst>
          </p:cNvPr>
          <p:cNvSpPr/>
          <p:nvPr/>
        </p:nvSpPr>
        <p:spPr>
          <a:xfrm>
            <a:off x="4627932" y="4492081"/>
            <a:ext cx="23970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Interesting Feedback?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C8BCC2F-0F21-5844-8E7C-3A6EEFE5C616}"/>
              </a:ext>
            </a:extLst>
          </p:cNvPr>
          <p:cNvCxnSpPr>
            <a:cxnSpLocks/>
            <a:stCxn id="38" idx="3"/>
          </p:cNvCxnSpPr>
          <p:nvPr/>
        </p:nvCxnSpPr>
        <p:spPr>
          <a:xfrm flipV="1">
            <a:off x="3258486" y="2994693"/>
            <a:ext cx="1303284" cy="1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AB4885A7-0144-E448-A762-4409C98F3D93}"/>
              </a:ext>
            </a:extLst>
          </p:cNvPr>
          <p:cNvSpPr/>
          <p:nvPr/>
        </p:nvSpPr>
        <p:spPr>
          <a:xfrm>
            <a:off x="3624245" y="2657627"/>
            <a:ext cx="5998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pick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89B7C5B-A9FB-5145-B7E1-BC81ECC233F5}"/>
              </a:ext>
            </a:extLst>
          </p:cNvPr>
          <p:cNvCxnSpPr>
            <a:cxnSpLocks/>
          </p:cNvCxnSpPr>
          <p:nvPr/>
        </p:nvCxnSpPr>
        <p:spPr>
          <a:xfrm>
            <a:off x="865343" y="2942596"/>
            <a:ext cx="800181" cy="1"/>
          </a:xfrm>
          <a:prstGeom prst="straightConnector1">
            <a:avLst/>
          </a:prstGeom>
          <a:ln w="317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3A82263B-5490-BE49-A64D-D3186D8E79EE}"/>
              </a:ext>
            </a:extLst>
          </p:cNvPr>
          <p:cNvSpPr/>
          <p:nvPr/>
        </p:nvSpPr>
        <p:spPr>
          <a:xfrm>
            <a:off x="904017" y="2558971"/>
            <a:ext cx="7393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Initial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10D73CDE-04E2-5E4A-A679-5E89D68DA59B}"/>
              </a:ext>
            </a:extLst>
          </p:cNvPr>
          <p:cNvSpPr/>
          <p:nvPr/>
        </p:nvSpPr>
        <p:spPr>
          <a:xfrm>
            <a:off x="1771273" y="2306266"/>
            <a:ext cx="1030013" cy="462455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Input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39DF879E-9F17-F84E-A1A1-7EE92B66C2E5}"/>
              </a:ext>
            </a:extLst>
          </p:cNvPr>
          <p:cNvSpPr/>
          <p:nvPr/>
        </p:nvSpPr>
        <p:spPr>
          <a:xfrm>
            <a:off x="1923673" y="2458666"/>
            <a:ext cx="1030013" cy="462455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50800" dist="12700" dir="13500000" algn="b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Input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D9A54C10-C2DC-7D48-B4C9-F32A6FE075A4}"/>
              </a:ext>
            </a:extLst>
          </p:cNvPr>
          <p:cNvSpPr/>
          <p:nvPr/>
        </p:nvSpPr>
        <p:spPr>
          <a:xfrm>
            <a:off x="2076073" y="2611066"/>
            <a:ext cx="1030013" cy="462455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outerShdw blurRad="50800" dist="12700" dir="13500000" algn="b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Input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7B48E0C6-B968-1041-8D0C-18595CF6DBBA}"/>
              </a:ext>
            </a:extLst>
          </p:cNvPr>
          <p:cNvSpPr/>
          <p:nvPr/>
        </p:nvSpPr>
        <p:spPr>
          <a:xfrm>
            <a:off x="2228473" y="2763466"/>
            <a:ext cx="1030013" cy="462455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50800" dist="12700" dir="13500000" algn="b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Input</a:t>
            </a:r>
          </a:p>
        </p:txBody>
      </p:sp>
      <p:cxnSp>
        <p:nvCxnSpPr>
          <p:cNvPr id="40" name="Elbow Connector 39">
            <a:extLst>
              <a:ext uri="{FF2B5EF4-FFF2-40B4-BE49-F238E27FC236}">
                <a16:creationId xmlns:a16="http://schemas.microsoft.com/office/drawing/2014/main" id="{14BBF7AE-7A01-DE4F-8106-6B17B55EEE80}"/>
              </a:ext>
            </a:extLst>
          </p:cNvPr>
          <p:cNvCxnSpPr>
            <a:cxnSpLocks/>
          </p:cNvCxnSpPr>
          <p:nvPr/>
        </p:nvCxnSpPr>
        <p:spPr>
          <a:xfrm rot="10800000">
            <a:off x="2743480" y="3225921"/>
            <a:ext cx="698758" cy="1617080"/>
          </a:xfrm>
          <a:prstGeom prst="bentConnector2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AC94E951-BC21-9842-AF4B-B480F5CC0FF1}"/>
              </a:ext>
            </a:extLst>
          </p:cNvPr>
          <p:cNvSpPr/>
          <p:nvPr/>
        </p:nvSpPr>
        <p:spPr>
          <a:xfrm>
            <a:off x="2124202" y="3863731"/>
            <a:ext cx="6289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save</a:t>
            </a:r>
          </a:p>
        </p:txBody>
      </p:sp>
      <p:sp>
        <p:nvSpPr>
          <p:cNvPr id="43" name="Rectangular Callout 42">
            <a:extLst>
              <a:ext uri="{FF2B5EF4-FFF2-40B4-BE49-F238E27FC236}">
                <a16:creationId xmlns:a16="http://schemas.microsoft.com/office/drawing/2014/main" id="{5193C9E7-CA2A-2A44-A8A6-54F0DF347A34}"/>
              </a:ext>
            </a:extLst>
          </p:cNvPr>
          <p:cNvSpPr/>
          <p:nvPr/>
        </p:nvSpPr>
        <p:spPr>
          <a:xfrm>
            <a:off x="7849673" y="5512579"/>
            <a:ext cx="2890045" cy="481093"/>
          </a:xfrm>
          <a:prstGeom prst="wedgeRectCallout">
            <a:avLst>
              <a:gd name="adj1" fmla="val -25940"/>
              <a:gd name="adj2" fmla="val -121066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Execution time of input</a:t>
            </a:r>
          </a:p>
        </p:txBody>
      </p:sp>
      <p:sp>
        <p:nvSpPr>
          <p:cNvPr id="44" name="Rectangular Callout 43">
            <a:extLst>
              <a:ext uri="{FF2B5EF4-FFF2-40B4-BE49-F238E27FC236}">
                <a16:creationId xmlns:a16="http://schemas.microsoft.com/office/drawing/2014/main" id="{F3E7A2B7-3F34-6F46-A1AB-1661FC7F0C3D}"/>
              </a:ext>
            </a:extLst>
          </p:cNvPr>
          <p:cNvSpPr/>
          <p:nvPr/>
        </p:nvSpPr>
        <p:spPr>
          <a:xfrm>
            <a:off x="4001286" y="5444137"/>
            <a:ext cx="2890045" cy="481093"/>
          </a:xfrm>
          <a:prstGeom prst="wedgeRectCallout">
            <a:avLst>
              <a:gd name="adj1" fmla="val 23691"/>
              <a:gd name="adj2" fmla="val -162061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Input executes for longer?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62459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4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C9CF121-2674-AD41-8A32-1D134A1D6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84A6F-723A-7245-9DC7-D82FDBAE027C}" type="slidenum">
              <a:rPr lang="en-US" smtClean="0"/>
              <a:t>65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F0AECB-BF3F-9144-8CCB-E7FDF18019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Caroline Lemieux --- Expanding the Reach of Fuzzing</a:t>
            </a:r>
            <a:endParaRPr lang="en-US" dirty="0"/>
          </a:p>
        </p:txBody>
      </p:sp>
      <p:sp>
        <p:nvSpPr>
          <p:cNvPr id="113" name="Rounded Rectangle 112">
            <a:extLst>
              <a:ext uri="{FF2B5EF4-FFF2-40B4-BE49-F238E27FC236}">
                <a16:creationId xmlns:a16="http://schemas.microsoft.com/office/drawing/2014/main" id="{FC8D3875-FAF0-AE4A-8700-45F9CD6DE39B}"/>
              </a:ext>
            </a:extLst>
          </p:cNvPr>
          <p:cNvSpPr/>
          <p:nvPr/>
        </p:nvSpPr>
        <p:spPr>
          <a:xfrm>
            <a:off x="4561770" y="2763465"/>
            <a:ext cx="1030013" cy="462455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Input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504D290A-DCE6-F64D-87B7-4A81D183A1D0}"/>
              </a:ext>
            </a:extLst>
          </p:cNvPr>
          <p:cNvSpPr/>
          <p:nvPr/>
        </p:nvSpPr>
        <p:spPr>
          <a:xfrm>
            <a:off x="5697205" y="2671089"/>
            <a:ext cx="9058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mutate</a:t>
            </a:r>
          </a:p>
        </p:txBody>
      </p:sp>
      <p:cxnSp>
        <p:nvCxnSpPr>
          <p:cNvPr id="107" name="!!arrow_execute">
            <a:extLst>
              <a:ext uri="{FF2B5EF4-FFF2-40B4-BE49-F238E27FC236}">
                <a16:creationId xmlns:a16="http://schemas.microsoft.com/office/drawing/2014/main" id="{F1399671-32BC-584D-859F-F8F99976202D}"/>
              </a:ext>
            </a:extLst>
          </p:cNvPr>
          <p:cNvCxnSpPr>
            <a:cxnSpLocks/>
          </p:cNvCxnSpPr>
          <p:nvPr/>
        </p:nvCxnSpPr>
        <p:spPr>
          <a:xfrm>
            <a:off x="8021808" y="2994693"/>
            <a:ext cx="1122192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Rectangle 108">
            <a:extLst>
              <a:ext uri="{FF2B5EF4-FFF2-40B4-BE49-F238E27FC236}">
                <a16:creationId xmlns:a16="http://schemas.microsoft.com/office/drawing/2014/main" id="{61F22C5E-02DD-A34B-AB17-14865FA2C790}"/>
              </a:ext>
            </a:extLst>
          </p:cNvPr>
          <p:cNvSpPr/>
          <p:nvPr/>
        </p:nvSpPr>
        <p:spPr>
          <a:xfrm>
            <a:off x="8021808" y="2683831"/>
            <a:ext cx="9633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execute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87C4B0-897E-1F4B-9948-8D5CAE829B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04A8-2F6F-E945-BFE7-0C22C5B58E1B}" type="datetime1">
              <a:rPr lang="en-US" smtClean="0"/>
              <a:t>4/21/23</a:t>
            </a:fld>
            <a:endParaRPr lang="en-US"/>
          </a:p>
        </p:txBody>
      </p:sp>
      <p:sp>
        <p:nvSpPr>
          <p:cNvPr id="86" name="Rounded Rectangle 85">
            <a:extLst>
              <a:ext uri="{FF2B5EF4-FFF2-40B4-BE49-F238E27FC236}">
                <a16:creationId xmlns:a16="http://schemas.microsoft.com/office/drawing/2014/main" id="{54E14EAC-5232-FB4E-BAE2-97AE35AC5267}"/>
              </a:ext>
            </a:extLst>
          </p:cNvPr>
          <p:cNvSpPr/>
          <p:nvPr/>
        </p:nvSpPr>
        <p:spPr>
          <a:xfrm>
            <a:off x="6509251" y="2313448"/>
            <a:ext cx="1030013" cy="46245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Input</a:t>
            </a:r>
          </a:p>
        </p:txBody>
      </p:sp>
      <p:sp>
        <p:nvSpPr>
          <p:cNvPr id="88" name="Rounded Rectangle 87">
            <a:extLst>
              <a:ext uri="{FF2B5EF4-FFF2-40B4-BE49-F238E27FC236}">
                <a16:creationId xmlns:a16="http://schemas.microsoft.com/office/drawing/2014/main" id="{6615505A-4D0B-AD47-83EC-B118C4301BBB}"/>
              </a:ext>
            </a:extLst>
          </p:cNvPr>
          <p:cNvSpPr/>
          <p:nvPr/>
        </p:nvSpPr>
        <p:spPr>
          <a:xfrm>
            <a:off x="6661651" y="2465848"/>
            <a:ext cx="1030013" cy="462455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Input</a:t>
            </a:r>
          </a:p>
        </p:txBody>
      </p:sp>
      <p:sp>
        <p:nvSpPr>
          <p:cNvPr id="89" name="Rounded Rectangle 88">
            <a:extLst>
              <a:ext uri="{FF2B5EF4-FFF2-40B4-BE49-F238E27FC236}">
                <a16:creationId xmlns:a16="http://schemas.microsoft.com/office/drawing/2014/main" id="{AFFB58E7-702F-8C44-83F7-3D4796E82BE4}"/>
              </a:ext>
            </a:extLst>
          </p:cNvPr>
          <p:cNvSpPr/>
          <p:nvPr/>
        </p:nvSpPr>
        <p:spPr>
          <a:xfrm>
            <a:off x="6814051" y="2618248"/>
            <a:ext cx="1030013" cy="46245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Input</a:t>
            </a:r>
          </a:p>
        </p:txBody>
      </p:sp>
      <p:sp>
        <p:nvSpPr>
          <p:cNvPr id="90" name="Rounded Rectangle 89">
            <a:extLst>
              <a:ext uri="{FF2B5EF4-FFF2-40B4-BE49-F238E27FC236}">
                <a16:creationId xmlns:a16="http://schemas.microsoft.com/office/drawing/2014/main" id="{C1E8A316-B34E-4F47-BBE5-4823114CE8C0}"/>
              </a:ext>
            </a:extLst>
          </p:cNvPr>
          <p:cNvSpPr/>
          <p:nvPr/>
        </p:nvSpPr>
        <p:spPr>
          <a:xfrm>
            <a:off x="6966451" y="2770648"/>
            <a:ext cx="1030013" cy="462455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Input</a:t>
            </a:r>
            <a:r>
              <a:rPr lang="en-US" baseline="-250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n</a:t>
            </a:r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’</a:t>
            </a:r>
          </a:p>
        </p:txBody>
      </p:sp>
      <p:cxnSp>
        <p:nvCxnSpPr>
          <p:cNvPr id="111" name="!!arrow_mutate">
            <a:extLst>
              <a:ext uri="{FF2B5EF4-FFF2-40B4-BE49-F238E27FC236}">
                <a16:creationId xmlns:a16="http://schemas.microsoft.com/office/drawing/2014/main" id="{B18D3103-5EEE-0B4A-B052-CC0D10874876}"/>
              </a:ext>
            </a:extLst>
          </p:cNvPr>
          <p:cNvCxnSpPr>
            <a:cxnSpLocks/>
          </p:cNvCxnSpPr>
          <p:nvPr/>
        </p:nvCxnSpPr>
        <p:spPr>
          <a:xfrm>
            <a:off x="5642951" y="2994693"/>
            <a:ext cx="1220386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1368DB9-B2F6-264D-9796-C3DE86127947}"/>
              </a:ext>
            </a:extLst>
          </p:cNvPr>
          <p:cNvGrpSpPr/>
          <p:nvPr/>
        </p:nvGrpSpPr>
        <p:grpSpPr>
          <a:xfrm>
            <a:off x="8941982" y="2351981"/>
            <a:ext cx="1299788" cy="1299788"/>
            <a:chOff x="7565191" y="2194798"/>
            <a:chExt cx="2721425" cy="2721425"/>
          </a:xfrm>
        </p:grpSpPr>
        <p:pic>
          <p:nvPicPr>
            <p:cNvPr id="127" name="Content Placeholder 7" descr="Document">
              <a:extLst>
                <a:ext uri="{FF2B5EF4-FFF2-40B4-BE49-F238E27FC236}">
                  <a16:creationId xmlns:a16="http://schemas.microsoft.com/office/drawing/2014/main" id="{52D6C96D-FB63-C54B-9294-788F8D2FBB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565191" y="2194798"/>
              <a:ext cx="2721425" cy="2721425"/>
            </a:xfrm>
            <a:prstGeom prst="rect">
              <a:avLst/>
            </a:prstGeom>
          </p:spPr>
        </p:pic>
        <p:pic>
          <p:nvPicPr>
            <p:cNvPr id="128" name="Graphic 127" descr="Bug">
              <a:extLst>
                <a:ext uri="{FF2B5EF4-FFF2-40B4-BE49-F238E27FC236}">
                  <a16:creationId xmlns:a16="http://schemas.microsoft.com/office/drawing/2014/main" id="{FB9F1201-83F3-5540-9D49-D99F541B5AD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266665" y="3630702"/>
              <a:ext cx="309381" cy="309381"/>
            </a:xfrm>
            <a:prstGeom prst="rect">
              <a:avLst/>
            </a:prstGeom>
          </p:spPr>
        </p:pic>
        <p:pic>
          <p:nvPicPr>
            <p:cNvPr id="129" name="Graphic 128" descr="Bug">
              <a:extLst>
                <a:ext uri="{FF2B5EF4-FFF2-40B4-BE49-F238E27FC236}">
                  <a16:creationId xmlns:a16="http://schemas.microsoft.com/office/drawing/2014/main" id="{4983D369-7B8E-5A4D-B0DB-38CC0C57E36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223856" y="4080208"/>
              <a:ext cx="309381" cy="309381"/>
            </a:xfrm>
            <a:prstGeom prst="rect">
              <a:avLst/>
            </a:prstGeom>
          </p:spPr>
        </p:pic>
        <p:pic>
          <p:nvPicPr>
            <p:cNvPr id="130" name="Graphic 129" descr="Bug">
              <a:extLst>
                <a:ext uri="{FF2B5EF4-FFF2-40B4-BE49-F238E27FC236}">
                  <a16:creationId xmlns:a16="http://schemas.microsoft.com/office/drawing/2014/main" id="{C13A99A9-5D92-7E42-8342-40537BA5093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223856" y="3273323"/>
              <a:ext cx="309381" cy="309381"/>
            </a:xfrm>
            <a:prstGeom prst="rect">
              <a:avLst/>
            </a:prstGeom>
          </p:spPr>
        </p:pic>
      </p:grpSp>
      <p:sp>
        <p:nvSpPr>
          <p:cNvPr id="132" name="Title 1">
            <a:extLst>
              <a:ext uri="{FF2B5EF4-FFF2-40B4-BE49-F238E27FC236}">
                <a16:creationId xmlns:a16="http://schemas.microsoft.com/office/drawing/2014/main" id="{321B62D9-5D09-FE42-A685-FD53440B96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425" y="365125"/>
            <a:ext cx="10854813" cy="1325563"/>
          </a:xfrm>
        </p:spPr>
        <p:txBody>
          <a:bodyPr/>
          <a:lstStyle/>
          <a:p>
            <a:r>
              <a:rPr lang="en-US" dirty="0"/>
              <a:t>Fuzzing to Find Performance Bugs</a:t>
            </a:r>
          </a:p>
        </p:txBody>
      </p: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BE0F7B1B-95F3-A643-9A56-81FDA4DEE66D}"/>
              </a:ext>
            </a:extLst>
          </p:cNvPr>
          <p:cNvCxnSpPr>
            <a:cxnSpLocks/>
            <a:endCxn id="25" idx="3"/>
          </p:cNvCxnSpPr>
          <p:nvPr/>
        </p:nvCxnSpPr>
        <p:spPr>
          <a:xfrm rot="5400000">
            <a:off x="8659080" y="3909038"/>
            <a:ext cx="1347246" cy="518346"/>
          </a:xfrm>
          <a:prstGeom prst="bentConnector2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59B1818-E7E5-E649-A6DD-552805C9031F}"/>
              </a:ext>
            </a:extLst>
          </p:cNvPr>
          <p:cNvGrpSpPr/>
          <p:nvPr/>
        </p:nvGrpSpPr>
        <p:grpSpPr>
          <a:xfrm>
            <a:off x="7129314" y="4052601"/>
            <a:ext cx="1944216" cy="1121266"/>
            <a:chOff x="7822713" y="4173404"/>
            <a:chExt cx="1944216" cy="1121266"/>
          </a:xfrm>
        </p:grpSpPr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D09FE6FD-07CF-914D-A6B7-083F8D54F978}"/>
                </a:ext>
              </a:extLst>
            </p:cNvPr>
            <p:cNvSpPr/>
            <p:nvPr/>
          </p:nvSpPr>
          <p:spPr>
            <a:xfrm>
              <a:off x="7822713" y="4173404"/>
              <a:ext cx="1487016" cy="664066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Segoe UI Symbol" panose="020B0502040204020203" pitchFamily="34" charset="0"/>
                  <a:ea typeface="Segoe UI Symbol" panose="020B0502040204020203" pitchFamily="34" charset="0"/>
                </a:rPr>
                <a:t>Execution Feedback</a:t>
              </a:r>
            </a:p>
          </p:txBody>
        </p:sp>
        <p:sp>
          <p:nvSpPr>
            <p:cNvPr id="23" name="Rounded Rectangle 22">
              <a:extLst>
                <a:ext uri="{FF2B5EF4-FFF2-40B4-BE49-F238E27FC236}">
                  <a16:creationId xmlns:a16="http://schemas.microsoft.com/office/drawing/2014/main" id="{7595F108-3187-D842-A985-BAB4268EE0D6}"/>
                </a:ext>
              </a:extLst>
            </p:cNvPr>
            <p:cNvSpPr/>
            <p:nvPr/>
          </p:nvSpPr>
          <p:spPr>
            <a:xfrm>
              <a:off x="7975113" y="4325804"/>
              <a:ext cx="1487016" cy="664066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Segoe UI Symbol" panose="020B0502040204020203" pitchFamily="34" charset="0"/>
                  <a:ea typeface="Segoe UI Symbol" panose="020B0502040204020203" pitchFamily="34" charset="0"/>
                </a:rPr>
                <a:t>Execution Feedback</a:t>
              </a:r>
            </a:p>
          </p:txBody>
        </p:sp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8D5E76B5-5556-3C41-AC7F-C30EED3BA96A}"/>
                </a:ext>
              </a:extLst>
            </p:cNvPr>
            <p:cNvSpPr/>
            <p:nvPr/>
          </p:nvSpPr>
          <p:spPr>
            <a:xfrm>
              <a:off x="8127513" y="4478204"/>
              <a:ext cx="1487016" cy="664066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Segoe UI Symbol" panose="020B0502040204020203" pitchFamily="34" charset="0"/>
                  <a:ea typeface="Segoe UI Symbol" panose="020B0502040204020203" pitchFamily="34" charset="0"/>
                </a:rPr>
                <a:t>Execution Feedback</a:t>
              </a:r>
            </a:p>
          </p:txBody>
        </p:sp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76716151-C3D9-9E40-9DAC-FF839F74E703}"/>
                </a:ext>
              </a:extLst>
            </p:cNvPr>
            <p:cNvSpPr/>
            <p:nvPr/>
          </p:nvSpPr>
          <p:spPr>
            <a:xfrm>
              <a:off x="8279913" y="4630604"/>
              <a:ext cx="1487016" cy="664066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Segoe UI Symbol" panose="020B0502040204020203" pitchFamily="34" charset="0"/>
                  <a:ea typeface="Segoe UI Symbol" panose="020B0502040204020203" pitchFamily="34" charset="0"/>
                </a:rPr>
                <a:t>Execution Feedback</a:t>
              </a:r>
              <a:r>
                <a:rPr lang="en-US" baseline="-25000" dirty="0">
                  <a:latin typeface="Segoe UI Symbol" panose="020B0502040204020203" pitchFamily="34" charset="0"/>
                  <a:ea typeface="Segoe UI Symbol" panose="020B0502040204020203" pitchFamily="34" charset="0"/>
                </a:rPr>
                <a:t>n</a:t>
              </a:r>
              <a:endParaRPr lang="en-US" dirty="0">
                <a:latin typeface="Segoe UI Symbol" panose="020B0502040204020203" pitchFamily="34" charset="0"/>
                <a:ea typeface="Segoe UI Symbol" panose="020B0502040204020203" pitchFamily="34" charset="0"/>
              </a:endParaRPr>
            </a:p>
          </p:txBody>
        </p:sp>
      </p:grp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FCB2193B-6A44-B149-ADDA-21CC8E9B5C7B}"/>
              </a:ext>
            </a:extLst>
          </p:cNvPr>
          <p:cNvSpPr/>
          <p:nvPr/>
        </p:nvSpPr>
        <p:spPr>
          <a:xfrm>
            <a:off x="3323932" y="4442008"/>
            <a:ext cx="1030013" cy="462455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Input</a:t>
            </a:r>
            <a:r>
              <a:rPr lang="en-US" baseline="-250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2</a:t>
            </a:r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’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560EC973-B98A-834E-9371-B29CD15A1432}"/>
              </a:ext>
            </a:extLst>
          </p:cNvPr>
          <p:cNvSpPr/>
          <p:nvPr/>
        </p:nvSpPr>
        <p:spPr>
          <a:xfrm>
            <a:off x="3442238" y="4611773"/>
            <a:ext cx="1030013" cy="462455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Input</a:t>
            </a:r>
            <a:r>
              <a:rPr lang="en-US" baseline="-250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n</a:t>
            </a:r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’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E040577-0FF8-3E48-835C-A48516A248C8}"/>
              </a:ext>
            </a:extLst>
          </p:cNvPr>
          <p:cNvCxnSpPr>
            <a:cxnSpLocks/>
            <a:endCxn id="28" idx="3"/>
          </p:cNvCxnSpPr>
          <p:nvPr/>
        </p:nvCxnSpPr>
        <p:spPr>
          <a:xfrm flipH="1">
            <a:off x="4472251" y="4841834"/>
            <a:ext cx="3114263" cy="1167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E31123D6-436B-BB4C-8072-B74683A542BA}"/>
              </a:ext>
            </a:extLst>
          </p:cNvPr>
          <p:cNvSpPr/>
          <p:nvPr/>
        </p:nvSpPr>
        <p:spPr>
          <a:xfrm>
            <a:off x="4627932" y="4492081"/>
            <a:ext cx="23970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Interesting Feedback?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C8BCC2F-0F21-5844-8E7C-3A6EEFE5C616}"/>
              </a:ext>
            </a:extLst>
          </p:cNvPr>
          <p:cNvCxnSpPr>
            <a:cxnSpLocks/>
            <a:stCxn id="38" idx="3"/>
          </p:cNvCxnSpPr>
          <p:nvPr/>
        </p:nvCxnSpPr>
        <p:spPr>
          <a:xfrm flipV="1">
            <a:off x="3258486" y="2994693"/>
            <a:ext cx="1303284" cy="1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AB4885A7-0144-E448-A762-4409C98F3D93}"/>
              </a:ext>
            </a:extLst>
          </p:cNvPr>
          <p:cNvSpPr/>
          <p:nvPr/>
        </p:nvSpPr>
        <p:spPr>
          <a:xfrm>
            <a:off x="3624245" y="2657627"/>
            <a:ext cx="5998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pick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89B7C5B-A9FB-5145-B7E1-BC81ECC233F5}"/>
              </a:ext>
            </a:extLst>
          </p:cNvPr>
          <p:cNvCxnSpPr>
            <a:cxnSpLocks/>
          </p:cNvCxnSpPr>
          <p:nvPr/>
        </p:nvCxnSpPr>
        <p:spPr>
          <a:xfrm>
            <a:off x="865343" y="2942596"/>
            <a:ext cx="800181" cy="1"/>
          </a:xfrm>
          <a:prstGeom prst="straightConnector1">
            <a:avLst/>
          </a:prstGeom>
          <a:ln w="317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3A82263B-5490-BE49-A64D-D3186D8E79EE}"/>
              </a:ext>
            </a:extLst>
          </p:cNvPr>
          <p:cNvSpPr/>
          <p:nvPr/>
        </p:nvSpPr>
        <p:spPr>
          <a:xfrm>
            <a:off x="904017" y="2558971"/>
            <a:ext cx="7393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Initial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10D73CDE-04E2-5E4A-A679-5E89D68DA59B}"/>
              </a:ext>
            </a:extLst>
          </p:cNvPr>
          <p:cNvSpPr/>
          <p:nvPr/>
        </p:nvSpPr>
        <p:spPr>
          <a:xfrm>
            <a:off x="1771273" y="2306266"/>
            <a:ext cx="1030013" cy="462455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Input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39DF879E-9F17-F84E-A1A1-7EE92B66C2E5}"/>
              </a:ext>
            </a:extLst>
          </p:cNvPr>
          <p:cNvSpPr/>
          <p:nvPr/>
        </p:nvSpPr>
        <p:spPr>
          <a:xfrm>
            <a:off x="1923673" y="2458666"/>
            <a:ext cx="1030013" cy="462455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50800" dist="12700" dir="13500000" algn="b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Input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D9A54C10-C2DC-7D48-B4C9-F32A6FE075A4}"/>
              </a:ext>
            </a:extLst>
          </p:cNvPr>
          <p:cNvSpPr/>
          <p:nvPr/>
        </p:nvSpPr>
        <p:spPr>
          <a:xfrm>
            <a:off x="2076073" y="2611066"/>
            <a:ext cx="1030013" cy="462455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outerShdw blurRad="50800" dist="12700" dir="13500000" algn="b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Input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7B48E0C6-B968-1041-8D0C-18595CF6DBBA}"/>
              </a:ext>
            </a:extLst>
          </p:cNvPr>
          <p:cNvSpPr/>
          <p:nvPr/>
        </p:nvSpPr>
        <p:spPr>
          <a:xfrm>
            <a:off x="2228473" y="2763466"/>
            <a:ext cx="1030013" cy="462455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50800" dist="12700" dir="13500000" algn="b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Input</a:t>
            </a:r>
          </a:p>
        </p:txBody>
      </p:sp>
      <p:cxnSp>
        <p:nvCxnSpPr>
          <p:cNvPr id="40" name="Elbow Connector 39">
            <a:extLst>
              <a:ext uri="{FF2B5EF4-FFF2-40B4-BE49-F238E27FC236}">
                <a16:creationId xmlns:a16="http://schemas.microsoft.com/office/drawing/2014/main" id="{14BBF7AE-7A01-DE4F-8106-6B17B55EEE80}"/>
              </a:ext>
            </a:extLst>
          </p:cNvPr>
          <p:cNvCxnSpPr>
            <a:cxnSpLocks/>
          </p:cNvCxnSpPr>
          <p:nvPr/>
        </p:nvCxnSpPr>
        <p:spPr>
          <a:xfrm rot="10800000">
            <a:off x="2743480" y="3225921"/>
            <a:ext cx="698758" cy="1617080"/>
          </a:xfrm>
          <a:prstGeom prst="bentConnector2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AC94E951-BC21-9842-AF4B-B480F5CC0FF1}"/>
              </a:ext>
            </a:extLst>
          </p:cNvPr>
          <p:cNvSpPr/>
          <p:nvPr/>
        </p:nvSpPr>
        <p:spPr>
          <a:xfrm>
            <a:off x="2124202" y="3863731"/>
            <a:ext cx="6289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save</a:t>
            </a:r>
          </a:p>
        </p:txBody>
      </p:sp>
      <p:sp>
        <p:nvSpPr>
          <p:cNvPr id="43" name="Rectangular Callout 42">
            <a:extLst>
              <a:ext uri="{FF2B5EF4-FFF2-40B4-BE49-F238E27FC236}">
                <a16:creationId xmlns:a16="http://schemas.microsoft.com/office/drawing/2014/main" id="{5193C9E7-CA2A-2A44-A8A6-54F0DF347A34}"/>
              </a:ext>
            </a:extLst>
          </p:cNvPr>
          <p:cNvSpPr/>
          <p:nvPr/>
        </p:nvSpPr>
        <p:spPr>
          <a:xfrm>
            <a:off x="7849673" y="5512579"/>
            <a:ext cx="2890045" cy="481093"/>
          </a:xfrm>
          <a:prstGeom prst="wedgeRectCallout">
            <a:avLst>
              <a:gd name="adj1" fmla="val -25940"/>
              <a:gd name="adj2" fmla="val -121066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Execution time of input</a:t>
            </a:r>
          </a:p>
        </p:txBody>
      </p:sp>
      <p:sp>
        <p:nvSpPr>
          <p:cNvPr id="44" name="Rectangular Callout 43">
            <a:extLst>
              <a:ext uri="{FF2B5EF4-FFF2-40B4-BE49-F238E27FC236}">
                <a16:creationId xmlns:a16="http://schemas.microsoft.com/office/drawing/2014/main" id="{F3E7A2B7-3F34-6F46-A1AB-1661FC7F0C3D}"/>
              </a:ext>
            </a:extLst>
          </p:cNvPr>
          <p:cNvSpPr/>
          <p:nvPr/>
        </p:nvSpPr>
        <p:spPr>
          <a:xfrm>
            <a:off x="4001286" y="5444137"/>
            <a:ext cx="2890045" cy="481093"/>
          </a:xfrm>
          <a:prstGeom prst="wedgeRectCallout">
            <a:avLst>
              <a:gd name="adj1" fmla="val 23691"/>
              <a:gd name="adj2" fmla="val -162061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Input executes for longer?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51C2CEA4-6B03-1944-9139-42F8A1917893}"/>
              </a:ext>
            </a:extLst>
          </p:cNvPr>
          <p:cNvSpPr/>
          <p:nvPr/>
        </p:nvSpPr>
        <p:spPr>
          <a:xfrm>
            <a:off x="120906" y="365125"/>
            <a:ext cx="12058421" cy="5882607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337AC2FC-4078-2B4F-93D2-AC9A8602D296}"/>
              </a:ext>
            </a:extLst>
          </p:cNvPr>
          <p:cNvSpPr/>
          <p:nvPr/>
        </p:nvSpPr>
        <p:spPr>
          <a:xfrm>
            <a:off x="3517955" y="3203163"/>
            <a:ext cx="5308814" cy="943369"/>
          </a:xfrm>
          <a:prstGeom prst="rect">
            <a:avLst/>
          </a:prstGeom>
          <a:ln w="381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Single-objective fuzzing </a:t>
            </a:r>
          </a:p>
          <a:p>
            <a:pPr algn="ctr"/>
            <a:r>
              <a:rPr lang="en-US" sz="2800" dirty="0">
                <a:solidFill>
                  <a:schemeClr val="tx1"/>
                </a:solidFill>
                <a:latin typeface="Segoe UI Symbol" panose="020B0502040204020203" pitchFamily="34" charset="0"/>
                <a:ea typeface="Segoe UI Symbol" panose="020B0502040204020203" pitchFamily="34" charset="0"/>
                <a:sym typeface="Wingdings" pitchFamily="2" charset="2"/>
              </a:rPr>
              <a:t> Gets stuck in local maxima</a:t>
            </a:r>
            <a:endParaRPr lang="en-US" sz="2800" dirty="0">
              <a:solidFill>
                <a:schemeClr val="tx1"/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0196336-AC2D-814F-8C4E-3603542F380F}"/>
              </a:ext>
            </a:extLst>
          </p:cNvPr>
          <p:cNvSpPr txBox="1"/>
          <p:nvPr/>
        </p:nvSpPr>
        <p:spPr>
          <a:xfrm>
            <a:off x="2675480" y="2543773"/>
            <a:ext cx="1630575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800" b="1" dirty="0">
                <a:solidFill>
                  <a:schemeClr val="accent2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✗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24163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941894" cy="4351338"/>
          </a:xfrm>
        </p:spPr>
        <p:txBody>
          <a:bodyPr>
            <a:normAutofit/>
          </a:bodyPr>
          <a:lstStyle/>
          <a:p>
            <a:r>
              <a:rPr lang="en-US" dirty="0">
                <a:cs typeface="Helvetica" charset="0"/>
              </a:rPr>
              <a:t>Count frequency of words in string</a:t>
            </a:r>
          </a:p>
          <a:p>
            <a:endParaRPr lang="en-US" dirty="0">
              <a:cs typeface="Helvetica" charset="0"/>
            </a:endParaRPr>
          </a:p>
          <a:p>
            <a:endParaRPr lang="en-US" dirty="0">
              <a:cs typeface="Helvetica" charset="0"/>
            </a:endParaRPr>
          </a:p>
          <a:p>
            <a:endParaRPr lang="en-US" dirty="0">
              <a:cs typeface="Helvetica" charset="0"/>
            </a:endParaRPr>
          </a:p>
          <a:p>
            <a:endParaRPr lang="en-US" dirty="0">
              <a:cs typeface="Helvetica" charset="0"/>
            </a:endParaRPr>
          </a:p>
          <a:p>
            <a:endParaRPr lang="en-US" dirty="0">
              <a:cs typeface="Helvetica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1094606" y="2669916"/>
            <a:ext cx="3356610" cy="53640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the quick brown the dog</a:t>
            </a:r>
          </a:p>
        </p:txBody>
      </p:sp>
      <p:sp>
        <p:nvSpPr>
          <p:cNvPr id="40" name="Rectangle 39"/>
          <p:cNvSpPr/>
          <p:nvPr/>
        </p:nvSpPr>
        <p:spPr>
          <a:xfrm>
            <a:off x="1094606" y="3614010"/>
            <a:ext cx="3356610" cy="117074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brown: 1</a:t>
            </a:r>
          </a:p>
          <a:p>
            <a:r>
              <a:rPr lang="en-US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dog: 1</a:t>
            </a:r>
          </a:p>
          <a:p>
            <a:r>
              <a:rPr lang="en-US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quick: 1</a:t>
            </a:r>
          </a:p>
          <a:p>
            <a:r>
              <a:rPr lang="en-US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the: 2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094606" y="2281333"/>
            <a:ext cx="764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  <a:cs typeface="Helvetica" charset="0"/>
              </a:rPr>
              <a:t>input: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1052881" y="3252811"/>
            <a:ext cx="922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  <a:cs typeface="Helvetica" charset="0"/>
              </a:rPr>
              <a:t>output: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3C651-AC7E-5943-AA33-41BCB6EAF4BA}" type="slidenum">
              <a:rPr lang="en-US" smtClean="0"/>
              <a:pPr/>
              <a:t>66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Program: Word Frequency (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wf</a:t>
            </a:r>
            <a:r>
              <a:rPr lang="en-US" dirty="0"/>
              <a:t>)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93105-F106-0B44-8DDA-E30B7905C68B}" type="datetime1">
              <a:rPr lang="en-US" smtClean="0"/>
              <a:t>4/21/23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A11AEB9-6C97-3F41-8411-82491EACF0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Caroline Lemieux --- Expanding the Reach of Fuzzing</a:t>
            </a:r>
          </a:p>
        </p:txBody>
      </p:sp>
    </p:spTree>
    <p:extLst>
      <p:ext uri="{BB962C8B-B14F-4D97-AF65-F5344CB8AC3E}">
        <p14:creationId xmlns:p14="http://schemas.microsoft.com/office/powerpoint/2010/main" val="3614649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941894" cy="4351338"/>
          </a:xfrm>
        </p:spPr>
        <p:txBody>
          <a:bodyPr>
            <a:normAutofit/>
          </a:bodyPr>
          <a:lstStyle/>
          <a:p>
            <a:r>
              <a:rPr lang="en-US" dirty="0">
                <a:cs typeface="Helvetica" charset="0"/>
              </a:rPr>
              <a:t>Count frequency of words in string</a:t>
            </a:r>
          </a:p>
          <a:p>
            <a:endParaRPr lang="en-US" dirty="0">
              <a:cs typeface="Helvetica" charset="0"/>
            </a:endParaRPr>
          </a:p>
          <a:p>
            <a:endParaRPr lang="en-US" dirty="0">
              <a:cs typeface="Helvetica" charset="0"/>
            </a:endParaRPr>
          </a:p>
          <a:p>
            <a:endParaRPr lang="en-US" dirty="0">
              <a:cs typeface="Helvetica" charset="0"/>
            </a:endParaRPr>
          </a:p>
          <a:p>
            <a:endParaRPr lang="en-US" dirty="0">
              <a:cs typeface="Helvetica" charset="0"/>
            </a:endParaRPr>
          </a:p>
          <a:p>
            <a:endParaRPr lang="en-US" dirty="0">
              <a:cs typeface="Helvetica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1094606" y="2669916"/>
            <a:ext cx="3356610" cy="53640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the quick brown the dog</a:t>
            </a:r>
          </a:p>
        </p:txBody>
      </p:sp>
      <p:sp>
        <p:nvSpPr>
          <p:cNvPr id="40" name="Rectangle 39"/>
          <p:cNvSpPr/>
          <p:nvPr/>
        </p:nvSpPr>
        <p:spPr>
          <a:xfrm>
            <a:off x="1094606" y="3614010"/>
            <a:ext cx="3356610" cy="117074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brown: 1</a:t>
            </a:r>
          </a:p>
          <a:p>
            <a:r>
              <a:rPr lang="en-US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dog: 1</a:t>
            </a:r>
          </a:p>
          <a:p>
            <a:r>
              <a:rPr lang="en-US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quick: 1</a:t>
            </a:r>
          </a:p>
          <a:p>
            <a:r>
              <a:rPr lang="en-US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the: 2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094606" y="2281333"/>
            <a:ext cx="764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  <a:cs typeface="Helvetica" charset="0"/>
              </a:rPr>
              <a:t>input: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1052881" y="3252811"/>
            <a:ext cx="922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  <a:cs typeface="Helvetica" charset="0"/>
              </a:rPr>
              <a:t>output: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6655084" y="1500233"/>
            <a:ext cx="4522812" cy="4869291"/>
            <a:chOff x="7188020" y="1576206"/>
            <a:chExt cx="4522812" cy="4863904"/>
          </a:xfrm>
        </p:grpSpPr>
        <p:sp>
          <p:nvSpPr>
            <p:cNvPr id="28" name="Alternate Process 27"/>
            <p:cNvSpPr/>
            <p:nvPr/>
          </p:nvSpPr>
          <p:spPr>
            <a:xfrm>
              <a:off x="8407626" y="1576206"/>
              <a:ext cx="2147929" cy="456371"/>
            </a:xfrm>
            <a:prstGeom prst="flowChartAlternate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rgbClr val="FFC000"/>
                  </a:solidFill>
                  <a:latin typeface="Consolas" charset="0"/>
                  <a:ea typeface="Consolas" charset="0"/>
                  <a:cs typeface="Consolas" charset="0"/>
                </a:rPr>
                <a:t>for</a:t>
              </a:r>
              <a:r>
                <a:rPr lang="en-US" sz="1600" dirty="0">
                  <a:latin typeface="Consolas" charset="0"/>
                  <a:ea typeface="Consolas" charset="0"/>
                  <a:cs typeface="Consolas" charset="0"/>
                </a:rPr>
                <a:t> word </a:t>
              </a:r>
              <a:r>
                <a:rPr lang="en-US" sz="1600" dirty="0">
                  <a:solidFill>
                    <a:srgbClr val="FFC000"/>
                  </a:solidFill>
                  <a:latin typeface="Consolas" charset="0"/>
                  <a:ea typeface="Consolas" charset="0"/>
                  <a:cs typeface="Consolas" charset="0"/>
                </a:rPr>
                <a:t>in</a:t>
              </a:r>
              <a:r>
                <a:rPr lang="en-US" sz="1600" dirty="0">
                  <a:latin typeface="Consolas" charset="0"/>
                  <a:ea typeface="Consolas" charset="0"/>
                  <a:cs typeface="Consolas" charset="0"/>
                </a:rPr>
                <a:t> words</a:t>
              </a:r>
            </a:p>
          </p:txBody>
        </p:sp>
        <p:sp>
          <p:nvSpPr>
            <p:cNvPr id="29" name="Alternate Process 28"/>
            <p:cNvSpPr/>
            <p:nvPr/>
          </p:nvSpPr>
          <p:spPr>
            <a:xfrm>
              <a:off x="8304582" y="3207830"/>
              <a:ext cx="2354016" cy="479815"/>
            </a:xfrm>
            <a:prstGeom prst="flowChartAlternate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rgbClr val="FFC000"/>
                  </a:solidFill>
                  <a:latin typeface="Consolas" charset="0"/>
                  <a:ea typeface="Consolas" charset="0"/>
                  <a:cs typeface="Consolas" charset="0"/>
                </a:rPr>
                <a:t>while </a:t>
              </a:r>
              <a:r>
                <a:rPr lang="en-US" sz="1600" dirty="0">
                  <a:latin typeface="Consolas" charset="0"/>
                  <a:ea typeface="Consolas" charset="0"/>
                  <a:cs typeface="Consolas" charset="0"/>
                </a:rPr>
                <a:t>entry != </a:t>
              </a:r>
              <a:r>
                <a:rPr lang="en-US" sz="1600" dirty="0">
                  <a:solidFill>
                    <a:srgbClr val="FFC000"/>
                  </a:solidFill>
                  <a:latin typeface="Consolas" charset="0"/>
                  <a:ea typeface="Consolas" charset="0"/>
                  <a:cs typeface="Consolas" charset="0"/>
                </a:rPr>
                <a:t>None</a:t>
              </a:r>
            </a:p>
          </p:txBody>
        </p:sp>
        <p:sp>
          <p:nvSpPr>
            <p:cNvPr id="30" name="Alternate Process 29"/>
            <p:cNvSpPr/>
            <p:nvPr/>
          </p:nvSpPr>
          <p:spPr>
            <a:xfrm>
              <a:off x="8184573" y="4077604"/>
              <a:ext cx="2592177" cy="479815"/>
            </a:xfrm>
            <a:prstGeom prst="flowChartAlternate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rgbClr val="FFC000"/>
                  </a:solidFill>
                  <a:latin typeface="Consolas" charset="0"/>
                  <a:ea typeface="Consolas" charset="0"/>
                  <a:cs typeface="Consolas" charset="0"/>
                </a:rPr>
                <a:t>if</a:t>
              </a:r>
              <a:r>
                <a:rPr lang="en-US" sz="1600" dirty="0">
                  <a:latin typeface="Consolas" charset="0"/>
                  <a:ea typeface="Consolas" charset="0"/>
                  <a:cs typeface="Consolas" charset="0"/>
                </a:rPr>
                <a:t> </a:t>
              </a:r>
              <a:r>
                <a:rPr lang="en-US" sz="1600" dirty="0" err="1">
                  <a:latin typeface="Consolas" charset="0"/>
                  <a:ea typeface="Consolas" charset="0"/>
                  <a:cs typeface="Consolas" charset="0"/>
                </a:rPr>
                <a:t>entry.word</a:t>
              </a:r>
              <a:r>
                <a:rPr lang="en-US" sz="1600" dirty="0">
                  <a:latin typeface="Consolas" charset="0"/>
                  <a:ea typeface="Consolas" charset="0"/>
                  <a:cs typeface="Consolas" charset="0"/>
                </a:rPr>
                <a:t> == word</a:t>
              </a: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7188020" y="5032575"/>
              <a:ext cx="2207743" cy="380675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Consolas" charset="0"/>
                  <a:ea typeface="Consolas" charset="0"/>
                  <a:cs typeface="Consolas" charset="0"/>
                </a:rPr>
                <a:t>entry = </a:t>
              </a:r>
              <a:r>
                <a:rPr lang="en-US" sz="1600" dirty="0" err="1">
                  <a:latin typeface="Consolas" charset="0"/>
                  <a:ea typeface="Consolas" charset="0"/>
                  <a:cs typeface="Consolas" charset="0"/>
                </a:rPr>
                <a:t>entry.next</a:t>
              </a:r>
              <a:endParaRPr lang="en-US" sz="1600" dirty="0">
                <a:latin typeface="Consolas" charset="0"/>
                <a:ea typeface="Consolas" charset="0"/>
                <a:cs typeface="Consolas" charset="0"/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9606364" y="5023414"/>
              <a:ext cx="2104468" cy="514747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err="1">
                  <a:latin typeface="Consolas" charset="0"/>
                  <a:ea typeface="Consolas" charset="0"/>
                  <a:cs typeface="Consolas" charset="0"/>
                </a:rPr>
                <a:t>entry.count</a:t>
              </a:r>
              <a:r>
                <a:rPr lang="en-US" sz="1600" dirty="0">
                  <a:latin typeface="Consolas" charset="0"/>
                  <a:ea typeface="Consolas" charset="0"/>
                  <a:cs typeface="Consolas" charset="0"/>
                </a:rPr>
                <a:t> += 1</a:t>
              </a:r>
            </a:p>
            <a:p>
              <a:pPr algn="ctr"/>
              <a:r>
                <a:rPr lang="en-US" sz="1600" dirty="0">
                  <a:solidFill>
                    <a:srgbClr val="FFC000"/>
                  </a:solidFill>
                  <a:latin typeface="Consolas" charset="0"/>
                  <a:ea typeface="Consolas" charset="0"/>
                  <a:cs typeface="Consolas" charset="0"/>
                </a:rPr>
                <a:t>break</a:t>
              </a: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8348742" y="2214923"/>
              <a:ext cx="2265696" cy="584259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Consolas" charset="0"/>
                  <a:ea typeface="Consolas" charset="0"/>
                  <a:cs typeface="Consolas" charset="0"/>
                </a:rPr>
                <a:t>id = </a:t>
              </a:r>
              <a:r>
                <a:rPr lang="en-US" sz="1600" i="1" dirty="0">
                  <a:solidFill>
                    <a:srgbClr val="92D050"/>
                  </a:solidFill>
                  <a:latin typeface="Consolas" charset="0"/>
                  <a:ea typeface="Consolas" charset="0"/>
                  <a:cs typeface="Consolas" charset="0"/>
                </a:rPr>
                <a:t>hash</a:t>
              </a:r>
              <a:r>
                <a:rPr lang="en-US" sz="1600" dirty="0">
                  <a:latin typeface="Consolas" charset="0"/>
                  <a:ea typeface="Consolas" charset="0"/>
                  <a:cs typeface="Consolas" charset="0"/>
                </a:rPr>
                <a:t>(word)</a:t>
              </a:r>
            </a:p>
            <a:p>
              <a:pPr algn="ctr"/>
              <a:r>
                <a:rPr lang="en-US" sz="1600" dirty="0">
                  <a:latin typeface="Consolas" charset="0"/>
                  <a:ea typeface="Consolas" charset="0"/>
                  <a:cs typeface="Consolas" charset="0"/>
                </a:rPr>
                <a:t>entry = table[id]</a:t>
              </a: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7595224" y="5739473"/>
              <a:ext cx="3770873" cy="700637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>
                  <a:latin typeface="Consolas" charset="0"/>
                  <a:ea typeface="Consolas" charset="0"/>
                  <a:cs typeface="Consolas" charset="0"/>
                </a:rPr>
                <a:t>table[id] = </a:t>
              </a:r>
              <a:r>
                <a:rPr lang="en-US" sz="1600" dirty="0">
                  <a:solidFill>
                    <a:srgbClr val="FFC000"/>
                  </a:solidFill>
                  <a:latin typeface="Consolas" charset="0"/>
                  <a:ea typeface="Consolas" charset="0"/>
                  <a:cs typeface="Consolas" charset="0"/>
                </a:rPr>
                <a:t>new </a:t>
              </a:r>
              <a:r>
                <a:rPr lang="en-US" sz="1600" i="1" dirty="0">
                  <a:solidFill>
                    <a:srgbClr val="92D050"/>
                  </a:solidFill>
                  <a:latin typeface="Consolas" charset="0"/>
                  <a:ea typeface="Consolas" charset="0"/>
                  <a:cs typeface="Consolas" charset="0"/>
                </a:rPr>
                <a:t>entry</a:t>
              </a:r>
              <a:r>
                <a:rPr lang="en-US" sz="1600" dirty="0">
                  <a:latin typeface="Consolas" charset="0"/>
                  <a:ea typeface="Consolas" charset="0"/>
                  <a:cs typeface="Consolas" charset="0"/>
                </a:rPr>
                <a:t>(</a:t>
              </a:r>
              <a:r>
                <a:rPr lang="en-US" sz="1600" i="1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word</a:t>
              </a:r>
              <a:r>
                <a:rPr lang="en-US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=</a:t>
              </a:r>
              <a:r>
                <a:rPr lang="en-US" sz="1600" dirty="0">
                  <a:latin typeface="Consolas" charset="0"/>
                  <a:ea typeface="Consolas" charset="0"/>
                  <a:cs typeface="Consolas" charset="0"/>
                </a:rPr>
                <a:t>word, </a:t>
              </a:r>
            </a:p>
            <a:p>
              <a:r>
                <a:rPr lang="en-US" sz="1600" i="1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        count</a:t>
              </a:r>
              <a:r>
                <a:rPr lang="en-US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=</a:t>
              </a:r>
              <a:r>
                <a:rPr lang="en-US" sz="1600" dirty="0">
                  <a:latin typeface="Consolas" charset="0"/>
                  <a:ea typeface="Consolas" charset="0"/>
                  <a:cs typeface="Consolas" charset="0"/>
                </a:rPr>
                <a:t>1, </a:t>
              </a:r>
              <a:r>
                <a:rPr lang="en-US" sz="1600" i="1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next</a:t>
              </a:r>
              <a:r>
                <a:rPr lang="en-US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=</a:t>
              </a:r>
              <a:r>
                <a:rPr lang="en-US" sz="1600" dirty="0">
                  <a:latin typeface="Consolas" charset="0"/>
                  <a:ea typeface="Consolas" charset="0"/>
                  <a:cs typeface="Consolas" charset="0"/>
                </a:rPr>
                <a:t>table[id]) </a:t>
              </a:r>
            </a:p>
          </p:txBody>
        </p:sp>
        <p:cxnSp>
          <p:nvCxnSpPr>
            <p:cNvPr id="36" name="Straight Arrow Connector 35"/>
            <p:cNvCxnSpPr/>
            <p:nvPr/>
          </p:nvCxnSpPr>
          <p:spPr>
            <a:xfrm flipH="1">
              <a:off x="9481590" y="2032577"/>
              <a:ext cx="1" cy="18234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/>
            <p:nvPr/>
          </p:nvCxnSpPr>
          <p:spPr>
            <a:xfrm>
              <a:off x="9481590" y="2799182"/>
              <a:ext cx="0" cy="4086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/>
            <p:nvPr/>
          </p:nvCxnSpPr>
          <p:spPr>
            <a:xfrm flipH="1">
              <a:off x="9480662" y="3687645"/>
              <a:ext cx="928" cy="38995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/>
            <p:nvPr/>
          </p:nvCxnSpPr>
          <p:spPr>
            <a:xfrm>
              <a:off x="9480662" y="4557419"/>
              <a:ext cx="1177936" cy="46599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/>
            <p:nvPr/>
          </p:nvCxnSpPr>
          <p:spPr>
            <a:xfrm flipH="1">
              <a:off x="8291892" y="4557419"/>
              <a:ext cx="1188770" cy="47515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Elbow Connector 44"/>
            <p:cNvCxnSpPr/>
            <p:nvPr/>
          </p:nvCxnSpPr>
          <p:spPr>
            <a:xfrm rot="10800000" flipV="1">
              <a:off x="7595224" y="3447738"/>
              <a:ext cx="709358" cy="2642054"/>
            </a:xfrm>
            <a:prstGeom prst="bentConnector3">
              <a:avLst>
                <a:gd name="adj1" fmla="val 175194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Elbow Connector 45"/>
            <p:cNvCxnSpPr/>
            <p:nvPr/>
          </p:nvCxnSpPr>
          <p:spPr>
            <a:xfrm flipH="1" flipV="1">
              <a:off x="10555555" y="1804392"/>
              <a:ext cx="810542" cy="4285400"/>
            </a:xfrm>
            <a:prstGeom prst="bentConnector3">
              <a:avLst>
                <a:gd name="adj1" fmla="val -739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Elbow Connector 46"/>
            <p:cNvCxnSpPr/>
            <p:nvPr/>
          </p:nvCxnSpPr>
          <p:spPr>
            <a:xfrm flipH="1" flipV="1">
              <a:off x="10555555" y="1804392"/>
              <a:ext cx="1155277" cy="3476396"/>
            </a:xfrm>
            <a:prstGeom prst="bentConnector3">
              <a:avLst>
                <a:gd name="adj1" fmla="val -21791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/>
            <p:cNvSpPr txBox="1"/>
            <p:nvPr/>
          </p:nvSpPr>
          <p:spPr>
            <a:xfrm>
              <a:off x="9135927" y="3711865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accent1"/>
                  </a:solidFill>
                  <a:latin typeface="Consolas" charset="0"/>
                  <a:ea typeface="Consolas" charset="0"/>
                  <a:cs typeface="Consolas" charset="0"/>
                </a:rPr>
                <a:t>T</a:t>
              </a: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10448341" y="4681334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accent1"/>
                  </a:solidFill>
                  <a:latin typeface="Consolas" charset="0"/>
                  <a:ea typeface="Consolas" charset="0"/>
                  <a:cs typeface="Consolas" charset="0"/>
                </a:rPr>
                <a:t>T</a:t>
              </a:r>
              <a:endParaRPr lang="en-US" sz="1400" dirty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8020531" y="3171950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accent1"/>
                  </a:solidFill>
                  <a:latin typeface="Consolas" charset="0"/>
                  <a:ea typeface="Consolas" charset="0"/>
                  <a:cs typeface="Consolas" charset="0"/>
                </a:rPr>
                <a:t>F</a:t>
              </a: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8349145" y="4684529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accent1"/>
                  </a:solidFill>
                  <a:latin typeface="Consolas" charset="0"/>
                  <a:ea typeface="Consolas" charset="0"/>
                  <a:cs typeface="Consolas" charset="0"/>
                </a:rPr>
                <a:t>F</a:t>
              </a:r>
            </a:p>
          </p:txBody>
        </p:sp>
        <p:cxnSp>
          <p:nvCxnSpPr>
            <p:cNvPr id="52" name="Elbow Connector 51"/>
            <p:cNvCxnSpPr/>
            <p:nvPr/>
          </p:nvCxnSpPr>
          <p:spPr>
            <a:xfrm rot="5400000" flipH="1" flipV="1">
              <a:off x="7424487" y="3956731"/>
              <a:ext cx="1335769" cy="797599"/>
            </a:xfrm>
            <a:prstGeom prst="bentConnector3">
              <a:avLst>
                <a:gd name="adj1" fmla="val 8226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3C651-AC7E-5943-AA33-41BCB6EAF4BA}" type="slidenum">
              <a:rPr lang="en-US" smtClean="0"/>
              <a:pPr/>
              <a:t>67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Program: Word Frequency (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wf</a:t>
            </a:r>
            <a:r>
              <a:rPr lang="en-US" dirty="0"/>
              <a:t>)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907ED-1E5D-2C45-AB57-F735F39FC480}" type="datetime1">
              <a:rPr lang="en-US" smtClean="0"/>
              <a:t>4/21/23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04AA6E1-BF20-7541-8D4C-522A6B3D9B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Caroline Lemieux --- Expanding the Reach of Fuzzing</a:t>
            </a:r>
          </a:p>
        </p:txBody>
      </p:sp>
    </p:spTree>
    <p:extLst>
      <p:ext uri="{BB962C8B-B14F-4D97-AF65-F5344CB8AC3E}">
        <p14:creationId xmlns:p14="http://schemas.microsoft.com/office/powerpoint/2010/main" val="245638853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16877C1D-222C-CA41-AE68-DC01D3ADA1A8}"/>
              </a:ext>
            </a:extLst>
          </p:cNvPr>
          <p:cNvGrpSpPr/>
          <p:nvPr/>
        </p:nvGrpSpPr>
        <p:grpSpPr>
          <a:xfrm>
            <a:off x="6655084" y="1500233"/>
            <a:ext cx="4522812" cy="4869291"/>
            <a:chOff x="7188020" y="1576206"/>
            <a:chExt cx="4522812" cy="4863904"/>
          </a:xfrm>
        </p:grpSpPr>
        <p:sp>
          <p:nvSpPr>
            <p:cNvPr id="32" name="Alternate Process 31">
              <a:extLst>
                <a:ext uri="{FF2B5EF4-FFF2-40B4-BE49-F238E27FC236}">
                  <a16:creationId xmlns:a16="http://schemas.microsoft.com/office/drawing/2014/main" id="{2249E60E-1960-EC47-AACA-D7111A1C2F36}"/>
                </a:ext>
              </a:extLst>
            </p:cNvPr>
            <p:cNvSpPr/>
            <p:nvPr/>
          </p:nvSpPr>
          <p:spPr>
            <a:xfrm>
              <a:off x="8407626" y="1576206"/>
              <a:ext cx="2147929" cy="456371"/>
            </a:xfrm>
            <a:prstGeom prst="flowChartAlternate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rgbClr val="FFC000"/>
                  </a:solidFill>
                  <a:latin typeface="Consolas" charset="0"/>
                  <a:ea typeface="Consolas" charset="0"/>
                  <a:cs typeface="Consolas" charset="0"/>
                </a:rPr>
                <a:t>for</a:t>
              </a:r>
              <a:r>
                <a:rPr lang="en-US" sz="1600" dirty="0">
                  <a:latin typeface="Consolas" charset="0"/>
                  <a:ea typeface="Consolas" charset="0"/>
                  <a:cs typeface="Consolas" charset="0"/>
                </a:rPr>
                <a:t> word </a:t>
              </a:r>
              <a:r>
                <a:rPr lang="en-US" sz="1600" dirty="0">
                  <a:solidFill>
                    <a:srgbClr val="FFC000"/>
                  </a:solidFill>
                  <a:latin typeface="Consolas" charset="0"/>
                  <a:ea typeface="Consolas" charset="0"/>
                  <a:cs typeface="Consolas" charset="0"/>
                </a:rPr>
                <a:t>in</a:t>
              </a:r>
              <a:r>
                <a:rPr lang="en-US" sz="1600" dirty="0">
                  <a:latin typeface="Consolas" charset="0"/>
                  <a:ea typeface="Consolas" charset="0"/>
                  <a:cs typeface="Consolas" charset="0"/>
                </a:rPr>
                <a:t> words</a:t>
              </a:r>
            </a:p>
          </p:txBody>
        </p:sp>
        <p:sp>
          <p:nvSpPr>
            <p:cNvPr id="33" name="Alternate Process 32">
              <a:extLst>
                <a:ext uri="{FF2B5EF4-FFF2-40B4-BE49-F238E27FC236}">
                  <a16:creationId xmlns:a16="http://schemas.microsoft.com/office/drawing/2014/main" id="{16C4371C-9D69-F748-B5A5-82A588CB8127}"/>
                </a:ext>
              </a:extLst>
            </p:cNvPr>
            <p:cNvSpPr/>
            <p:nvPr/>
          </p:nvSpPr>
          <p:spPr>
            <a:xfrm>
              <a:off x="8304582" y="3207830"/>
              <a:ext cx="2354016" cy="479815"/>
            </a:xfrm>
            <a:prstGeom prst="flowChartAlternate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rgbClr val="FFC000"/>
                  </a:solidFill>
                  <a:latin typeface="Consolas" charset="0"/>
                  <a:ea typeface="Consolas" charset="0"/>
                  <a:cs typeface="Consolas" charset="0"/>
                </a:rPr>
                <a:t>while </a:t>
              </a:r>
              <a:r>
                <a:rPr lang="en-US" sz="1600" dirty="0">
                  <a:latin typeface="Consolas" charset="0"/>
                  <a:ea typeface="Consolas" charset="0"/>
                  <a:cs typeface="Consolas" charset="0"/>
                </a:rPr>
                <a:t>entry != </a:t>
              </a:r>
              <a:r>
                <a:rPr lang="en-US" sz="1600" dirty="0">
                  <a:solidFill>
                    <a:srgbClr val="FFC000"/>
                  </a:solidFill>
                  <a:latin typeface="Consolas" charset="0"/>
                  <a:ea typeface="Consolas" charset="0"/>
                  <a:cs typeface="Consolas" charset="0"/>
                </a:rPr>
                <a:t>None</a:t>
              </a:r>
            </a:p>
          </p:txBody>
        </p:sp>
        <p:sp>
          <p:nvSpPr>
            <p:cNvPr id="34" name="Alternate Process 33">
              <a:extLst>
                <a:ext uri="{FF2B5EF4-FFF2-40B4-BE49-F238E27FC236}">
                  <a16:creationId xmlns:a16="http://schemas.microsoft.com/office/drawing/2014/main" id="{5F531118-B1BF-E84F-A024-0A9D1202DF90}"/>
                </a:ext>
              </a:extLst>
            </p:cNvPr>
            <p:cNvSpPr/>
            <p:nvPr/>
          </p:nvSpPr>
          <p:spPr>
            <a:xfrm>
              <a:off x="8184573" y="4077604"/>
              <a:ext cx="2592177" cy="479815"/>
            </a:xfrm>
            <a:prstGeom prst="flowChartAlternate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rgbClr val="FFC000"/>
                  </a:solidFill>
                  <a:latin typeface="Consolas" charset="0"/>
                  <a:ea typeface="Consolas" charset="0"/>
                  <a:cs typeface="Consolas" charset="0"/>
                </a:rPr>
                <a:t>if</a:t>
              </a:r>
              <a:r>
                <a:rPr lang="en-US" sz="1600" dirty="0">
                  <a:latin typeface="Consolas" charset="0"/>
                  <a:ea typeface="Consolas" charset="0"/>
                  <a:cs typeface="Consolas" charset="0"/>
                </a:rPr>
                <a:t> </a:t>
              </a:r>
              <a:r>
                <a:rPr lang="en-US" sz="1600" dirty="0" err="1">
                  <a:latin typeface="Consolas" charset="0"/>
                  <a:ea typeface="Consolas" charset="0"/>
                  <a:cs typeface="Consolas" charset="0"/>
                </a:rPr>
                <a:t>entry.word</a:t>
              </a:r>
              <a:r>
                <a:rPr lang="en-US" sz="1600" dirty="0">
                  <a:latin typeface="Consolas" charset="0"/>
                  <a:ea typeface="Consolas" charset="0"/>
                  <a:cs typeface="Consolas" charset="0"/>
                </a:rPr>
                <a:t> == word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EB0CE9C9-4682-4048-A246-82F489C6C9A7}"/>
                </a:ext>
              </a:extLst>
            </p:cNvPr>
            <p:cNvSpPr/>
            <p:nvPr/>
          </p:nvSpPr>
          <p:spPr>
            <a:xfrm>
              <a:off x="7188020" y="5032575"/>
              <a:ext cx="2207743" cy="380675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Consolas" charset="0"/>
                  <a:ea typeface="Consolas" charset="0"/>
                  <a:cs typeface="Consolas" charset="0"/>
                </a:rPr>
                <a:t>entry = </a:t>
              </a:r>
              <a:r>
                <a:rPr lang="en-US" sz="1600" dirty="0" err="1">
                  <a:latin typeface="Consolas" charset="0"/>
                  <a:ea typeface="Consolas" charset="0"/>
                  <a:cs typeface="Consolas" charset="0"/>
                </a:rPr>
                <a:t>entry.next</a:t>
              </a:r>
              <a:endParaRPr lang="en-US" sz="1600" dirty="0">
                <a:latin typeface="Consolas" charset="0"/>
                <a:ea typeface="Consolas" charset="0"/>
                <a:cs typeface="Consolas" charset="0"/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6EEE9CDD-60CE-C740-9775-6DC89EACA448}"/>
                </a:ext>
              </a:extLst>
            </p:cNvPr>
            <p:cNvSpPr/>
            <p:nvPr/>
          </p:nvSpPr>
          <p:spPr>
            <a:xfrm>
              <a:off x="9606364" y="5023414"/>
              <a:ext cx="2104468" cy="514747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err="1">
                  <a:latin typeface="Consolas" charset="0"/>
                  <a:ea typeface="Consolas" charset="0"/>
                  <a:cs typeface="Consolas" charset="0"/>
                </a:rPr>
                <a:t>entry.count</a:t>
              </a:r>
              <a:r>
                <a:rPr lang="en-US" sz="1600" dirty="0">
                  <a:latin typeface="Consolas" charset="0"/>
                  <a:ea typeface="Consolas" charset="0"/>
                  <a:cs typeface="Consolas" charset="0"/>
                </a:rPr>
                <a:t> += 1</a:t>
              </a:r>
            </a:p>
            <a:p>
              <a:pPr algn="ctr"/>
              <a:r>
                <a:rPr lang="en-US" sz="1600" dirty="0">
                  <a:solidFill>
                    <a:srgbClr val="FFC000"/>
                  </a:solidFill>
                  <a:latin typeface="Consolas" charset="0"/>
                  <a:ea typeface="Consolas" charset="0"/>
                  <a:cs typeface="Consolas" charset="0"/>
                </a:rPr>
                <a:t>break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6049A431-2429-9D43-BB2E-8DE5151A03C4}"/>
                </a:ext>
              </a:extLst>
            </p:cNvPr>
            <p:cNvSpPr/>
            <p:nvPr/>
          </p:nvSpPr>
          <p:spPr>
            <a:xfrm>
              <a:off x="8348742" y="2214923"/>
              <a:ext cx="2265696" cy="584259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Consolas" charset="0"/>
                  <a:ea typeface="Consolas" charset="0"/>
                  <a:cs typeface="Consolas" charset="0"/>
                </a:rPr>
                <a:t>id = </a:t>
              </a:r>
              <a:r>
                <a:rPr lang="en-US" sz="1600" i="1" dirty="0">
                  <a:solidFill>
                    <a:srgbClr val="92D050"/>
                  </a:solidFill>
                  <a:latin typeface="Consolas" charset="0"/>
                  <a:ea typeface="Consolas" charset="0"/>
                  <a:cs typeface="Consolas" charset="0"/>
                </a:rPr>
                <a:t>hash</a:t>
              </a:r>
              <a:r>
                <a:rPr lang="en-US" sz="1600" dirty="0">
                  <a:latin typeface="Consolas" charset="0"/>
                  <a:ea typeface="Consolas" charset="0"/>
                  <a:cs typeface="Consolas" charset="0"/>
                </a:rPr>
                <a:t>(word)</a:t>
              </a:r>
            </a:p>
            <a:p>
              <a:pPr algn="ctr"/>
              <a:r>
                <a:rPr lang="en-US" sz="1600" dirty="0">
                  <a:latin typeface="Consolas" charset="0"/>
                  <a:ea typeface="Consolas" charset="0"/>
                  <a:cs typeface="Consolas" charset="0"/>
                </a:rPr>
                <a:t>entry = table[id]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8E23C7DC-911E-4D4B-A52F-BCBF3187A92A}"/>
                </a:ext>
              </a:extLst>
            </p:cNvPr>
            <p:cNvSpPr/>
            <p:nvPr/>
          </p:nvSpPr>
          <p:spPr>
            <a:xfrm>
              <a:off x="7595224" y="5739473"/>
              <a:ext cx="3770873" cy="700637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>
                  <a:latin typeface="Consolas" charset="0"/>
                  <a:ea typeface="Consolas" charset="0"/>
                  <a:cs typeface="Consolas" charset="0"/>
                </a:rPr>
                <a:t>table[id] = </a:t>
              </a:r>
              <a:r>
                <a:rPr lang="en-US" sz="1600" dirty="0">
                  <a:solidFill>
                    <a:srgbClr val="FFC000"/>
                  </a:solidFill>
                  <a:latin typeface="Consolas" charset="0"/>
                  <a:ea typeface="Consolas" charset="0"/>
                  <a:cs typeface="Consolas" charset="0"/>
                </a:rPr>
                <a:t>new </a:t>
              </a:r>
              <a:r>
                <a:rPr lang="en-US" sz="1600" i="1" dirty="0">
                  <a:solidFill>
                    <a:srgbClr val="92D050"/>
                  </a:solidFill>
                  <a:latin typeface="Consolas" charset="0"/>
                  <a:ea typeface="Consolas" charset="0"/>
                  <a:cs typeface="Consolas" charset="0"/>
                </a:rPr>
                <a:t>entry</a:t>
              </a:r>
              <a:r>
                <a:rPr lang="en-US" sz="1600" dirty="0">
                  <a:latin typeface="Consolas" charset="0"/>
                  <a:ea typeface="Consolas" charset="0"/>
                  <a:cs typeface="Consolas" charset="0"/>
                </a:rPr>
                <a:t>(</a:t>
              </a:r>
              <a:r>
                <a:rPr lang="en-US" sz="1600" i="1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word</a:t>
              </a:r>
              <a:r>
                <a:rPr lang="en-US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=</a:t>
              </a:r>
              <a:r>
                <a:rPr lang="en-US" sz="1600" dirty="0">
                  <a:latin typeface="Consolas" charset="0"/>
                  <a:ea typeface="Consolas" charset="0"/>
                  <a:cs typeface="Consolas" charset="0"/>
                </a:rPr>
                <a:t>word, </a:t>
              </a:r>
            </a:p>
            <a:p>
              <a:r>
                <a:rPr lang="en-US" sz="1600" i="1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        count</a:t>
              </a:r>
              <a:r>
                <a:rPr lang="en-US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=</a:t>
              </a:r>
              <a:r>
                <a:rPr lang="en-US" sz="1600" dirty="0">
                  <a:latin typeface="Consolas" charset="0"/>
                  <a:ea typeface="Consolas" charset="0"/>
                  <a:cs typeface="Consolas" charset="0"/>
                </a:rPr>
                <a:t>1, </a:t>
              </a:r>
              <a:r>
                <a:rPr lang="en-US" sz="1600" i="1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next</a:t>
              </a:r>
              <a:r>
                <a:rPr lang="en-US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=</a:t>
              </a:r>
              <a:r>
                <a:rPr lang="en-US" sz="1600" dirty="0">
                  <a:latin typeface="Consolas" charset="0"/>
                  <a:ea typeface="Consolas" charset="0"/>
                  <a:cs typeface="Consolas" charset="0"/>
                </a:rPr>
                <a:t>table[id]) </a:t>
              </a: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29DDC013-9FD0-6E41-A90A-444EDF4C392E}"/>
                </a:ext>
              </a:extLst>
            </p:cNvPr>
            <p:cNvCxnSpPr/>
            <p:nvPr/>
          </p:nvCxnSpPr>
          <p:spPr>
            <a:xfrm flipH="1">
              <a:off x="9481590" y="2032577"/>
              <a:ext cx="1" cy="18234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8D30707F-8669-9C46-A5DD-4E17CDA06CFD}"/>
                </a:ext>
              </a:extLst>
            </p:cNvPr>
            <p:cNvCxnSpPr/>
            <p:nvPr/>
          </p:nvCxnSpPr>
          <p:spPr>
            <a:xfrm>
              <a:off x="9481590" y="2799182"/>
              <a:ext cx="0" cy="4086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755085AB-C261-6242-B1E8-8F599BE36066}"/>
                </a:ext>
              </a:extLst>
            </p:cNvPr>
            <p:cNvCxnSpPr/>
            <p:nvPr/>
          </p:nvCxnSpPr>
          <p:spPr>
            <a:xfrm flipH="1">
              <a:off x="9480662" y="3687645"/>
              <a:ext cx="928" cy="38995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12D1AA72-C874-CC43-B19F-B10B8D38533D}"/>
                </a:ext>
              </a:extLst>
            </p:cNvPr>
            <p:cNvCxnSpPr/>
            <p:nvPr/>
          </p:nvCxnSpPr>
          <p:spPr>
            <a:xfrm>
              <a:off x="9480662" y="4557419"/>
              <a:ext cx="1177936" cy="46599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F6CA97FD-5F11-D947-A29F-E4E9F44076F8}"/>
                </a:ext>
              </a:extLst>
            </p:cNvPr>
            <p:cNvCxnSpPr/>
            <p:nvPr/>
          </p:nvCxnSpPr>
          <p:spPr>
            <a:xfrm flipH="1">
              <a:off x="8291892" y="4557419"/>
              <a:ext cx="1188770" cy="47515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Elbow Connector 47">
              <a:extLst>
                <a:ext uri="{FF2B5EF4-FFF2-40B4-BE49-F238E27FC236}">
                  <a16:creationId xmlns:a16="http://schemas.microsoft.com/office/drawing/2014/main" id="{6351795D-539F-FF45-AD80-39E23375F127}"/>
                </a:ext>
              </a:extLst>
            </p:cNvPr>
            <p:cNvCxnSpPr/>
            <p:nvPr/>
          </p:nvCxnSpPr>
          <p:spPr>
            <a:xfrm rot="10800000" flipV="1">
              <a:off x="7595224" y="3447738"/>
              <a:ext cx="709358" cy="2642054"/>
            </a:xfrm>
            <a:prstGeom prst="bentConnector3">
              <a:avLst>
                <a:gd name="adj1" fmla="val 175194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Elbow Connector 48">
              <a:extLst>
                <a:ext uri="{FF2B5EF4-FFF2-40B4-BE49-F238E27FC236}">
                  <a16:creationId xmlns:a16="http://schemas.microsoft.com/office/drawing/2014/main" id="{00C6409B-B4F9-354B-BA53-731C10A5547F}"/>
                </a:ext>
              </a:extLst>
            </p:cNvPr>
            <p:cNvCxnSpPr/>
            <p:nvPr/>
          </p:nvCxnSpPr>
          <p:spPr>
            <a:xfrm flipH="1" flipV="1">
              <a:off x="10555555" y="1804392"/>
              <a:ext cx="810542" cy="4285400"/>
            </a:xfrm>
            <a:prstGeom prst="bentConnector3">
              <a:avLst>
                <a:gd name="adj1" fmla="val -739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Elbow Connector 49">
              <a:extLst>
                <a:ext uri="{FF2B5EF4-FFF2-40B4-BE49-F238E27FC236}">
                  <a16:creationId xmlns:a16="http://schemas.microsoft.com/office/drawing/2014/main" id="{D4AFF01E-92F4-2040-88D0-581AF65ABD83}"/>
                </a:ext>
              </a:extLst>
            </p:cNvPr>
            <p:cNvCxnSpPr/>
            <p:nvPr/>
          </p:nvCxnSpPr>
          <p:spPr>
            <a:xfrm flipH="1" flipV="1">
              <a:off x="10555555" y="1804392"/>
              <a:ext cx="1155277" cy="3476396"/>
            </a:xfrm>
            <a:prstGeom prst="bentConnector3">
              <a:avLst>
                <a:gd name="adj1" fmla="val -21791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ADD52BEC-FD59-7042-AFB9-C67256053799}"/>
                </a:ext>
              </a:extLst>
            </p:cNvPr>
            <p:cNvSpPr txBox="1"/>
            <p:nvPr/>
          </p:nvSpPr>
          <p:spPr>
            <a:xfrm>
              <a:off x="9135927" y="3711865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accent1"/>
                  </a:solidFill>
                  <a:latin typeface="Consolas" charset="0"/>
                  <a:ea typeface="Consolas" charset="0"/>
                  <a:cs typeface="Consolas" charset="0"/>
                </a:rPr>
                <a:t>T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1271D98D-2566-8F41-844E-C61140A6B2FF}"/>
                </a:ext>
              </a:extLst>
            </p:cNvPr>
            <p:cNvSpPr txBox="1"/>
            <p:nvPr/>
          </p:nvSpPr>
          <p:spPr>
            <a:xfrm>
              <a:off x="10448341" y="4681334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accent1"/>
                  </a:solidFill>
                  <a:latin typeface="Consolas" charset="0"/>
                  <a:ea typeface="Consolas" charset="0"/>
                  <a:cs typeface="Consolas" charset="0"/>
                </a:rPr>
                <a:t>T</a:t>
              </a:r>
              <a:endParaRPr lang="en-US" sz="1400" dirty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C4366C8F-B14F-714A-AE6D-20C5539A19FF}"/>
                </a:ext>
              </a:extLst>
            </p:cNvPr>
            <p:cNvSpPr txBox="1"/>
            <p:nvPr/>
          </p:nvSpPr>
          <p:spPr>
            <a:xfrm>
              <a:off x="8020531" y="3171950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accent1"/>
                  </a:solidFill>
                  <a:latin typeface="Consolas" charset="0"/>
                  <a:ea typeface="Consolas" charset="0"/>
                  <a:cs typeface="Consolas" charset="0"/>
                </a:rPr>
                <a:t>F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12D4A619-073E-3243-9A0E-76A404BBA79B}"/>
                </a:ext>
              </a:extLst>
            </p:cNvPr>
            <p:cNvSpPr txBox="1"/>
            <p:nvPr/>
          </p:nvSpPr>
          <p:spPr>
            <a:xfrm>
              <a:off x="8349145" y="4684529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accent1"/>
                  </a:solidFill>
                  <a:latin typeface="Consolas" charset="0"/>
                  <a:ea typeface="Consolas" charset="0"/>
                  <a:cs typeface="Consolas" charset="0"/>
                </a:rPr>
                <a:t>F</a:t>
              </a:r>
            </a:p>
          </p:txBody>
        </p:sp>
        <p:cxnSp>
          <p:nvCxnSpPr>
            <p:cNvPr id="55" name="Elbow Connector 54">
              <a:extLst>
                <a:ext uri="{FF2B5EF4-FFF2-40B4-BE49-F238E27FC236}">
                  <a16:creationId xmlns:a16="http://schemas.microsoft.com/office/drawing/2014/main" id="{477C0E1D-DCD4-3F4D-8674-7D5F948EA668}"/>
                </a:ext>
              </a:extLst>
            </p:cNvPr>
            <p:cNvCxnSpPr/>
            <p:nvPr/>
          </p:nvCxnSpPr>
          <p:spPr>
            <a:xfrm rot="5400000" flipH="1" flipV="1">
              <a:off x="7424487" y="3956731"/>
              <a:ext cx="1335769" cy="797599"/>
            </a:xfrm>
            <a:prstGeom prst="bentConnector3">
              <a:avLst>
                <a:gd name="adj1" fmla="val 8226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Oval 35"/>
          <p:cNvSpPr/>
          <p:nvPr/>
        </p:nvSpPr>
        <p:spPr>
          <a:xfrm>
            <a:off x="7154777" y="3206387"/>
            <a:ext cx="258433" cy="252744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nsolas" charset="0"/>
                <a:ea typeface="Consolas" charset="0"/>
                <a:cs typeface="Consolas" charset="0"/>
              </a:rPr>
              <a:t>A</a:t>
            </a:r>
          </a:p>
        </p:txBody>
      </p:sp>
      <p:sp>
        <p:nvSpPr>
          <p:cNvPr id="37" name="Oval 36"/>
          <p:cNvSpPr/>
          <p:nvPr/>
        </p:nvSpPr>
        <p:spPr>
          <a:xfrm>
            <a:off x="8845610" y="3650695"/>
            <a:ext cx="258433" cy="252744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tIns="91440" rtlCol="0" anchor="ctr"/>
          <a:lstStyle/>
          <a:p>
            <a:pPr algn="ctr"/>
            <a:r>
              <a:rPr lang="en-US" dirty="0">
                <a:latin typeface="Consolas" charset="0"/>
                <a:ea typeface="Consolas" charset="0"/>
                <a:cs typeface="Consolas" charset="0"/>
              </a:rPr>
              <a:t>B</a:t>
            </a:r>
          </a:p>
        </p:txBody>
      </p:sp>
      <p:sp>
        <p:nvSpPr>
          <p:cNvPr id="38" name="Oval 37"/>
          <p:cNvSpPr/>
          <p:nvPr/>
        </p:nvSpPr>
        <p:spPr>
          <a:xfrm>
            <a:off x="8260916" y="4582983"/>
            <a:ext cx="258433" cy="252744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Consolas" charset="0"/>
                <a:ea typeface="Consolas" charset="0"/>
                <a:cs typeface="Consolas" charset="0"/>
              </a:rPr>
              <a:t>C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9" name="Oval 38"/>
          <p:cNvSpPr/>
          <p:nvPr/>
        </p:nvSpPr>
        <p:spPr>
          <a:xfrm>
            <a:off x="9570670" y="4581068"/>
            <a:ext cx="258433" cy="252744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Consolas" charset="0"/>
                <a:ea typeface="Consolas" charset="0"/>
                <a:cs typeface="Consolas" charset="0"/>
              </a:rPr>
              <a:t>D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3C651-AC7E-5943-AA33-41BCB6EAF4BA}" type="slidenum">
              <a:rPr lang="en-US" smtClean="0"/>
              <a:pPr/>
              <a:t>68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wf</a:t>
            </a:r>
            <a:r>
              <a:rPr lang="en-US" dirty="0"/>
              <a:t> Performance Response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6BD0A-E0B2-BF42-A1F4-9491DD189C47}" type="datetime1">
              <a:rPr lang="en-US" smtClean="0"/>
              <a:t>4/21/23</a:t>
            </a:fld>
            <a:endParaRPr lang="en-US"/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D6D06D18-71E8-594A-A4CD-0AFEE9304A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4057" y="1523451"/>
            <a:ext cx="5687252" cy="1788166"/>
          </a:xfrm>
        </p:spPr>
        <p:txBody>
          <a:bodyPr/>
          <a:lstStyle/>
          <a:p>
            <a:r>
              <a:rPr lang="en-US" sz="2400" dirty="0">
                <a:cs typeface="Helvetica" charset="0"/>
              </a:rPr>
              <a:t>Usual case:</a:t>
            </a:r>
          </a:p>
          <a:p>
            <a:endParaRPr lang="en-US" sz="2400" dirty="0">
              <a:cs typeface="Helvetica" charset="0"/>
            </a:endParaRPr>
          </a:p>
          <a:p>
            <a:endParaRPr lang="en-US" sz="2400" dirty="0">
              <a:cs typeface="Helvetica" charset="0"/>
            </a:endParaRPr>
          </a:p>
          <a:p>
            <a:endParaRPr lang="en-US" sz="2400" dirty="0">
              <a:cs typeface="Helvetica" charset="0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A4518749-7DC8-5544-B9B3-394718B6CD8F}"/>
              </a:ext>
            </a:extLst>
          </p:cNvPr>
          <p:cNvSpPr/>
          <p:nvPr/>
        </p:nvSpPr>
        <p:spPr>
          <a:xfrm>
            <a:off x="981333" y="1967853"/>
            <a:ext cx="3356610" cy="53640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the quick brown the dog</a:t>
            </a:r>
          </a:p>
        </p:txBody>
      </p:sp>
      <p:graphicFrame>
        <p:nvGraphicFramePr>
          <p:cNvPr id="57" name="Table 56">
            <a:extLst>
              <a:ext uri="{FF2B5EF4-FFF2-40B4-BE49-F238E27FC236}">
                <a16:creationId xmlns:a16="http://schemas.microsoft.com/office/drawing/2014/main" id="{2B1694D7-ECF2-5741-A9CC-E22960E3E1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7135008"/>
              </p:ext>
            </p:extLst>
          </p:nvPr>
        </p:nvGraphicFramePr>
        <p:xfrm>
          <a:off x="4738207" y="1477229"/>
          <a:ext cx="1271160" cy="15240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5740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71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980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Symbol" panose="020B0502040204020203" pitchFamily="34" charset="0"/>
                          <a:ea typeface="Segoe UI Symbol" panose="020B0502040204020203" pitchFamily="34" charset="0"/>
                          <a:cs typeface="Helvetica" charset="0"/>
                        </a:rPr>
                        <a:t>Edge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Symbol" panose="020B0502040204020203" pitchFamily="34" charset="0"/>
                          <a:ea typeface="Segoe UI Symbol" panose="020B0502040204020203" pitchFamily="34" charset="0"/>
                          <a:cs typeface="Helvetica" charset="0"/>
                        </a:rPr>
                        <a:t># Hits</a:t>
                      </a: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980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Consolas" charset="0"/>
                          <a:ea typeface="Consolas" charset="0"/>
                          <a:cs typeface="Consolas" charset="0"/>
                        </a:rPr>
                        <a:t>A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 Symbol" panose="020B0502040204020203" pitchFamily="34" charset="0"/>
                        <a:ea typeface="Segoe UI Symbol" panose="020B0502040204020203" pitchFamily="34" charset="0"/>
                        <a:cs typeface="Helvetica" charset="0"/>
                      </a:endParaRP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980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Consolas" charset="0"/>
                          <a:ea typeface="Consolas" charset="0"/>
                          <a:cs typeface="Consolas" charset="0"/>
                        </a:rPr>
                        <a:t>B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 Symbol" panose="020B0502040204020203" pitchFamily="34" charset="0"/>
                        <a:ea typeface="Segoe UI Symbol" panose="020B0502040204020203" pitchFamily="34" charset="0"/>
                        <a:cs typeface="Helvetica" charset="0"/>
                      </a:endParaRP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980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Consolas" charset="0"/>
                          <a:ea typeface="Consolas" charset="0"/>
                          <a:cs typeface="Consolas" charset="0"/>
                        </a:rPr>
                        <a:t>C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 Symbol" panose="020B0502040204020203" pitchFamily="34" charset="0"/>
                        <a:ea typeface="Segoe UI Symbol" panose="020B0502040204020203" pitchFamily="34" charset="0"/>
                        <a:cs typeface="Helvetica" charset="0"/>
                      </a:endParaRP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808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Consolas" charset="0"/>
                          <a:ea typeface="Consolas" charset="0"/>
                          <a:cs typeface="Consolas" charset="0"/>
                        </a:rPr>
                        <a:t>D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 Symbol" panose="020B0502040204020203" pitchFamily="34" charset="0"/>
                        <a:ea typeface="Segoe UI Symbol" panose="020B0502040204020203" pitchFamily="34" charset="0"/>
                        <a:cs typeface="Helvetica" charset="0"/>
                      </a:endParaRP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C0C48DF-6A4D-F341-97B9-9EF009EFC9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Caroline Lemieux --- Expanding the Reach of Fuzzing</a:t>
            </a:r>
          </a:p>
        </p:txBody>
      </p:sp>
    </p:spTree>
    <p:extLst>
      <p:ext uri="{BB962C8B-B14F-4D97-AF65-F5344CB8AC3E}">
        <p14:creationId xmlns:p14="http://schemas.microsoft.com/office/powerpoint/2010/main" val="3713501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2BE8E-C801-5C44-A641-01A5CA71A5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Work: Find Bug-Inducing Inputs</a:t>
            </a:r>
          </a:p>
        </p:txBody>
      </p:sp>
      <p:pic>
        <p:nvPicPr>
          <p:cNvPr id="8" name="Content Placeholder 7" descr="Document">
            <a:extLst>
              <a:ext uri="{FF2B5EF4-FFF2-40B4-BE49-F238E27FC236}">
                <a16:creationId xmlns:a16="http://schemas.microsoft.com/office/drawing/2014/main" id="{AE6BA357-96BF-694B-8F48-153D544381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28160" y="1690688"/>
            <a:ext cx="3535680" cy="353568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0EDCB7-7775-804D-AD4B-F0B0576F15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9A0F1-FFD1-724E-B010-494029CA76FA}" type="datetime1">
              <a:rPr lang="en-US" smtClean="0"/>
              <a:t>4/21/23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9DCBDB-F4A8-B342-88C8-012E984A46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Caroline Lemieux --- Expanding the Reach of Fuzzing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7330F0-9362-B743-9639-3EE57694D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9A0EA-CFA7-AC46-B8D1-7520C822D2F1}" type="slidenum">
              <a:rPr lang="en-US" smtClean="0"/>
              <a:t>6</a:t>
            </a:fld>
            <a:endParaRPr lang="en-US"/>
          </a:p>
        </p:txBody>
      </p:sp>
      <p:pic>
        <p:nvPicPr>
          <p:cNvPr id="16" name="Graphic 15" descr="Bug">
            <a:extLst>
              <a:ext uri="{FF2B5EF4-FFF2-40B4-BE49-F238E27FC236}">
                <a16:creationId xmlns:a16="http://schemas.microsoft.com/office/drawing/2014/main" id="{B382FD5B-1610-E647-87F4-1B9372C4D4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39516" y="3556217"/>
            <a:ext cx="401948" cy="401948"/>
          </a:xfrm>
          <a:prstGeom prst="rect">
            <a:avLst/>
          </a:prstGeom>
        </p:spPr>
      </p:pic>
      <p:pic>
        <p:nvPicPr>
          <p:cNvPr id="17" name="Graphic 16" descr="Bug">
            <a:extLst>
              <a:ext uri="{FF2B5EF4-FFF2-40B4-BE49-F238E27FC236}">
                <a16:creationId xmlns:a16="http://schemas.microsoft.com/office/drawing/2014/main" id="{77135F22-0855-F144-850C-C5C3FDE991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83100" y="4140216"/>
            <a:ext cx="401948" cy="401948"/>
          </a:xfrm>
          <a:prstGeom prst="rect">
            <a:avLst/>
          </a:prstGeom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567B0951-B1F3-274A-89F0-3C0711793C0D}"/>
              </a:ext>
            </a:extLst>
          </p:cNvPr>
          <p:cNvSpPr/>
          <p:nvPr/>
        </p:nvSpPr>
        <p:spPr>
          <a:xfrm>
            <a:off x="1741275" y="3178218"/>
            <a:ext cx="1683811" cy="755997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Input</a:t>
            </a:r>
          </a:p>
        </p:txBody>
      </p:sp>
      <p:cxnSp>
        <p:nvCxnSpPr>
          <p:cNvPr id="11" name="!!dis">
            <a:extLst>
              <a:ext uri="{FF2B5EF4-FFF2-40B4-BE49-F238E27FC236}">
                <a16:creationId xmlns:a16="http://schemas.microsoft.com/office/drawing/2014/main" id="{C65DA239-3C1E-6E41-918E-D27430A626D5}"/>
              </a:ext>
            </a:extLst>
          </p:cNvPr>
          <p:cNvCxnSpPr>
            <a:cxnSpLocks/>
          </p:cNvCxnSpPr>
          <p:nvPr/>
        </p:nvCxnSpPr>
        <p:spPr>
          <a:xfrm flipV="1">
            <a:off x="3532806" y="3556216"/>
            <a:ext cx="1303284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phic 11" descr="Bug">
            <a:extLst>
              <a:ext uri="{FF2B5EF4-FFF2-40B4-BE49-F238E27FC236}">
                <a16:creationId xmlns:a16="http://schemas.microsoft.com/office/drawing/2014/main" id="{A7BCC7CD-B8A8-8F45-A3FA-8DD873C71E6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37378" y="2839417"/>
            <a:ext cx="694944" cy="694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404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16877C1D-222C-CA41-AE68-DC01D3ADA1A8}"/>
              </a:ext>
            </a:extLst>
          </p:cNvPr>
          <p:cNvGrpSpPr/>
          <p:nvPr/>
        </p:nvGrpSpPr>
        <p:grpSpPr>
          <a:xfrm>
            <a:off x="6655084" y="1500233"/>
            <a:ext cx="4522812" cy="4869291"/>
            <a:chOff x="7188020" y="1576206"/>
            <a:chExt cx="4522812" cy="4863904"/>
          </a:xfrm>
        </p:grpSpPr>
        <p:sp>
          <p:nvSpPr>
            <p:cNvPr id="32" name="Alternate Process 31">
              <a:extLst>
                <a:ext uri="{FF2B5EF4-FFF2-40B4-BE49-F238E27FC236}">
                  <a16:creationId xmlns:a16="http://schemas.microsoft.com/office/drawing/2014/main" id="{2249E60E-1960-EC47-AACA-D7111A1C2F36}"/>
                </a:ext>
              </a:extLst>
            </p:cNvPr>
            <p:cNvSpPr/>
            <p:nvPr/>
          </p:nvSpPr>
          <p:spPr>
            <a:xfrm>
              <a:off x="8407626" y="1576206"/>
              <a:ext cx="2147929" cy="456371"/>
            </a:xfrm>
            <a:prstGeom prst="flowChartAlternate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rgbClr val="FFC000"/>
                  </a:solidFill>
                  <a:latin typeface="Consolas" charset="0"/>
                  <a:ea typeface="Consolas" charset="0"/>
                  <a:cs typeface="Consolas" charset="0"/>
                </a:rPr>
                <a:t>for</a:t>
              </a:r>
              <a:r>
                <a:rPr lang="en-US" sz="1600" dirty="0">
                  <a:latin typeface="Consolas" charset="0"/>
                  <a:ea typeface="Consolas" charset="0"/>
                  <a:cs typeface="Consolas" charset="0"/>
                </a:rPr>
                <a:t> word </a:t>
              </a:r>
              <a:r>
                <a:rPr lang="en-US" sz="1600" dirty="0">
                  <a:solidFill>
                    <a:srgbClr val="FFC000"/>
                  </a:solidFill>
                  <a:latin typeface="Consolas" charset="0"/>
                  <a:ea typeface="Consolas" charset="0"/>
                  <a:cs typeface="Consolas" charset="0"/>
                </a:rPr>
                <a:t>in</a:t>
              </a:r>
              <a:r>
                <a:rPr lang="en-US" sz="1600" dirty="0">
                  <a:latin typeface="Consolas" charset="0"/>
                  <a:ea typeface="Consolas" charset="0"/>
                  <a:cs typeface="Consolas" charset="0"/>
                </a:rPr>
                <a:t> words</a:t>
              </a:r>
            </a:p>
          </p:txBody>
        </p:sp>
        <p:sp>
          <p:nvSpPr>
            <p:cNvPr id="33" name="Alternate Process 32">
              <a:extLst>
                <a:ext uri="{FF2B5EF4-FFF2-40B4-BE49-F238E27FC236}">
                  <a16:creationId xmlns:a16="http://schemas.microsoft.com/office/drawing/2014/main" id="{16C4371C-9D69-F748-B5A5-82A588CB8127}"/>
                </a:ext>
              </a:extLst>
            </p:cNvPr>
            <p:cNvSpPr/>
            <p:nvPr/>
          </p:nvSpPr>
          <p:spPr>
            <a:xfrm>
              <a:off x="8304582" y="3207830"/>
              <a:ext cx="2354016" cy="479815"/>
            </a:xfrm>
            <a:prstGeom prst="flowChartAlternate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rgbClr val="FFC000"/>
                  </a:solidFill>
                  <a:latin typeface="Consolas" charset="0"/>
                  <a:ea typeface="Consolas" charset="0"/>
                  <a:cs typeface="Consolas" charset="0"/>
                </a:rPr>
                <a:t>while </a:t>
              </a:r>
              <a:r>
                <a:rPr lang="en-US" sz="1600" dirty="0">
                  <a:latin typeface="Consolas" charset="0"/>
                  <a:ea typeface="Consolas" charset="0"/>
                  <a:cs typeface="Consolas" charset="0"/>
                </a:rPr>
                <a:t>entry != </a:t>
              </a:r>
              <a:r>
                <a:rPr lang="en-US" sz="1600" dirty="0">
                  <a:solidFill>
                    <a:srgbClr val="FFC000"/>
                  </a:solidFill>
                  <a:latin typeface="Consolas" charset="0"/>
                  <a:ea typeface="Consolas" charset="0"/>
                  <a:cs typeface="Consolas" charset="0"/>
                </a:rPr>
                <a:t>None</a:t>
              </a:r>
            </a:p>
          </p:txBody>
        </p:sp>
        <p:sp>
          <p:nvSpPr>
            <p:cNvPr id="34" name="Alternate Process 33">
              <a:extLst>
                <a:ext uri="{FF2B5EF4-FFF2-40B4-BE49-F238E27FC236}">
                  <a16:creationId xmlns:a16="http://schemas.microsoft.com/office/drawing/2014/main" id="{5F531118-B1BF-E84F-A024-0A9D1202DF90}"/>
                </a:ext>
              </a:extLst>
            </p:cNvPr>
            <p:cNvSpPr/>
            <p:nvPr/>
          </p:nvSpPr>
          <p:spPr>
            <a:xfrm>
              <a:off x="8184573" y="4077604"/>
              <a:ext cx="2592177" cy="479815"/>
            </a:xfrm>
            <a:prstGeom prst="flowChartAlternate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rgbClr val="FFC000"/>
                  </a:solidFill>
                  <a:latin typeface="Consolas" charset="0"/>
                  <a:ea typeface="Consolas" charset="0"/>
                  <a:cs typeface="Consolas" charset="0"/>
                </a:rPr>
                <a:t>if</a:t>
              </a:r>
              <a:r>
                <a:rPr lang="en-US" sz="1600" dirty="0">
                  <a:latin typeface="Consolas" charset="0"/>
                  <a:ea typeface="Consolas" charset="0"/>
                  <a:cs typeface="Consolas" charset="0"/>
                </a:rPr>
                <a:t> </a:t>
              </a:r>
              <a:r>
                <a:rPr lang="en-US" sz="1600" dirty="0" err="1">
                  <a:latin typeface="Consolas" charset="0"/>
                  <a:ea typeface="Consolas" charset="0"/>
                  <a:cs typeface="Consolas" charset="0"/>
                </a:rPr>
                <a:t>entry.word</a:t>
              </a:r>
              <a:r>
                <a:rPr lang="en-US" sz="1600" dirty="0">
                  <a:latin typeface="Consolas" charset="0"/>
                  <a:ea typeface="Consolas" charset="0"/>
                  <a:cs typeface="Consolas" charset="0"/>
                </a:rPr>
                <a:t> == word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EB0CE9C9-4682-4048-A246-82F489C6C9A7}"/>
                </a:ext>
              </a:extLst>
            </p:cNvPr>
            <p:cNvSpPr/>
            <p:nvPr/>
          </p:nvSpPr>
          <p:spPr>
            <a:xfrm>
              <a:off x="7188020" y="5032575"/>
              <a:ext cx="2207743" cy="380675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Consolas" charset="0"/>
                  <a:ea typeface="Consolas" charset="0"/>
                  <a:cs typeface="Consolas" charset="0"/>
                </a:rPr>
                <a:t>entry = </a:t>
              </a:r>
              <a:r>
                <a:rPr lang="en-US" sz="1600" dirty="0" err="1">
                  <a:latin typeface="Consolas" charset="0"/>
                  <a:ea typeface="Consolas" charset="0"/>
                  <a:cs typeface="Consolas" charset="0"/>
                </a:rPr>
                <a:t>entry.next</a:t>
              </a:r>
              <a:endParaRPr lang="en-US" sz="1600" dirty="0">
                <a:latin typeface="Consolas" charset="0"/>
                <a:ea typeface="Consolas" charset="0"/>
                <a:cs typeface="Consolas" charset="0"/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6EEE9CDD-60CE-C740-9775-6DC89EACA448}"/>
                </a:ext>
              </a:extLst>
            </p:cNvPr>
            <p:cNvSpPr/>
            <p:nvPr/>
          </p:nvSpPr>
          <p:spPr>
            <a:xfrm>
              <a:off x="9606364" y="5023414"/>
              <a:ext cx="2104468" cy="514747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err="1">
                  <a:latin typeface="Consolas" charset="0"/>
                  <a:ea typeface="Consolas" charset="0"/>
                  <a:cs typeface="Consolas" charset="0"/>
                </a:rPr>
                <a:t>entry.count</a:t>
              </a:r>
              <a:r>
                <a:rPr lang="en-US" sz="1600" dirty="0">
                  <a:latin typeface="Consolas" charset="0"/>
                  <a:ea typeface="Consolas" charset="0"/>
                  <a:cs typeface="Consolas" charset="0"/>
                </a:rPr>
                <a:t> += 1</a:t>
              </a:r>
            </a:p>
            <a:p>
              <a:pPr algn="ctr"/>
              <a:r>
                <a:rPr lang="en-US" sz="1600" dirty="0">
                  <a:solidFill>
                    <a:srgbClr val="FFC000"/>
                  </a:solidFill>
                  <a:latin typeface="Consolas" charset="0"/>
                  <a:ea typeface="Consolas" charset="0"/>
                  <a:cs typeface="Consolas" charset="0"/>
                </a:rPr>
                <a:t>break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6049A431-2429-9D43-BB2E-8DE5151A03C4}"/>
                </a:ext>
              </a:extLst>
            </p:cNvPr>
            <p:cNvSpPr/>
            <p:nvPr/>
          </p:nvSpPr>
          <p:spPr>
            <a:xfrm>
              <a:off x="8348742" y="2214923"/>
              <a:ext cx="2265696" cy="584259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Consolas" charset="0"/>
                  <a:ea typeface="Consolas" charset="0"/>
                  <a:cs typeface="Consolas" charset="0"/>
                </a:rPr>
                <a:t>id = </a:t>
              </a:r>
              <a:r>
                <a:rPr lang="en-US" sz="1600" i="1" dirty="0">
                  <a:solidFill>
                    <a:srgbClr val="92D050"/>
                  </a:solidFill>
                  <a:latin typeface="Consolas" charset="0"/>
                  <a:ea typeface="Consolas" charset="0"/>
                  <a:cs typeface="Consolas" charset="0"/>
                </a:rPr>
                <a:t>hash</a:t>
              </a:r>
              <a:r>
                <a:rPr lang="en-US" sz="1600" dirty="0">
                  <a:latin typeface="Consolas" charset="0"/>
                  <a:ea typeface="Consolas" charset="0"/>
                  <a:cs typeface="Consolas" charset="0"/>
                </a:rPr>
                <a:t>(word)</a:t>
              </a:r>
            </a:p>
            <a:p>
              <a:pPr algn="ctr"/>
              <a:r>
                <a:rPr lang="en-US" sz="1600" dirty="0">
                  <a:latin typeface="Consolas" charset="0"/>
                  <a:ea typeface="Consolas" charset="0"/>
                  <a:cs typeface="Consolas" charset="0"/>
                </a:rPr>
                <a:t>entry = table[id]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8E23C7DC-911E-4D4B-A52F-BCBF3187A92A}"/>
                </a:ext>
              </a:extLst>
            </p:cNvPr>
            <p:cNvSpPr/>
            <p:nvPr/>
          </p:nvSpPr>
          <p:spPr>
            <a:xfrm>
              <a:off x="7595224" y="5739473"/>
              <a:ext cx="3770873" cy="700637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>
                  <a:latin typeface="Consolas" charset="0"/>
                  <a:ea typeface="Consolas" charset="0"/>
                  <a:cs typeface="Consolas" charset="0"/>
                </a:rPr>
                <a:t>table[id] = </a:t>
              </a:r>
              <a:r>
                <a:rPr lang="en-US" sz="1600" dirty="0">
                  <a:solidFill>
                    <a:srgbClr val="FFC000"/>
                  </a:solidFill>
                  <a:latin typeface="Consolas" charset="0"/>
                  <a:ea typeface="Consolas" charset="0"/>
                  <a:cs typeface="Consolas" charset="0"/>
                </a:rPr>
                <a:t>new </a:t>
              </a:r>
              <a:r>
                <a:rPr lang="en-US" sz="1600" i="1" dirty="0">
                  <a:solidFill>
                    <a:srgbClr val="92D050"/>
                  </a:solidFill>
                  <a:latin typeface="Consolas" charset="0"/>
                  <a:ea typeface="Consolas" charset="0"/>
                  <a:cs typeface="Consolas" charset="0"/>
                </a:rPr>
                <a:t>entry</a:t>
              </a:r>
              <a:r>
                <a:rPr lang="en-US" sz="1600" dirty="0">
                  <a:latin typeface="Consolas" charset="0"/>
                  <a:ea typeface="Consolas" charset="0"/>
                  <a:cs typeface="Consolas" charset="0"/>
                </a:rPr>
                <a:t>(</a:t>
              </a:r>
              <a:r>
                <a:rPr lang="en-US" sz="1600" i="1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word</a:t>
              </a:r>
              <a:r>
                <a:rPr lang="en-US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=</a:t>
              </a:r>
              <a:r>
                <a:rPr lang="en-US" sz="1600" dirty="0">
                  <a:latin typeface="Consolas" charset="0"/>
                  <a:ea typeface="Consolas" charset="0"/>
                  <a:cs typeface="Consolas" charset="0"/>
                </a:rPr>
                <a:t>word, </a:t>
              </a:r>
            </a:p>
            <a:p>
              <a:r>
                <a:rPr lang="en-US" sz="1600" i="1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        count</a:t>
              </a:r>
              <a:r>
                <a:rPr lang="en-US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=</a:t>
              </a:r>
              <a:r>
                <a:rPr lang="en-US" sz="1600" dirty="0">
                  <a:latin typeface="Consolas" charset="0"/>
                  <a:ea typeface="Consolas" charset="0"/>
                  <a:cs typeface="Consolas" charset="0"/>
                </a:rPr>
                <a:t>1, </a:t>
              </a:r>
              <a:r>
                <a:rPr lang="en-US" sz="1600" i="1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next</a:t>
              </a:r>
              <a:r>
                <a:rPr lang="en-US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=</a:t>
              </a:r>
              <a:r>
                <a:rPr lang="en-US" sz="1600" dirty="0">
                  <a:latin typeface="Consolas" charset="0"/>
                  <a:ea typeface="Consolas" charset="0"/>
                  <a:cs typeface="Consolas" charset="0"/>
                </a:rPr>
                <a:t>table[id]) </a:t>
              </a: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29DDC013-9FD0-6E41-A90A-444EDF4C392E}"/>
                </a:ext>
              </a:extLst>
            </p:cNvPr>
            <p:cNvCxnSpPr/>
            <p:nvPr/>
          </p:nvCxnSpPr>
          <p:spPr>
            <a:xfrm flipH="1">
              <a:off x="9481590" y="2032577"/>
              <a:ext cx="1" cy="18234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8D30707F-8669-9C46-A5DD-4E17CDA06CFD}"/>
                </a:ext>
              </a:extLst>
            </p:cNvPr>
            <p:cNvCxnSpPr/>
            <p:nvPr/>
          </p:nvCxnSpPr>
          <p:spPr>
            <a:xfrm>
              <a:off x="9481590" y="2799182"/>
              <a:ext cx="0" cy="4086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755085AB-C261-6242-B1E8-8F599BE36066}"/>
                </a:ext>
              </a:extLst>
            </p:cNvPr>
            <p:cNvCxnSpPr/>
            <p:nvPr/>
          </p:nvCxnSpPr>
          <p:spPr>
            <a:xfrm flipH="1">
              <a:off x="9480662" y="3687645"/>
              <a:ext cx="928" cy="38995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12D1AA72-C874-CC43-B19F-B10B8D38533D}"/>
                </a:ext>
              </a:extLst>
            </p:cNvPr>
            <p:cNvCxnSpPr/>
            <p:nvPr/>
          </p:nvCxnSpPr>
          <p:spPr>
            <a:xfrm>
              <a:off x="9480662" y="4557419"/>
              <a:ext cx="1177936" cy="46599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F6CA97FD-5F11-D947-A29F-E4E9F44076F8}"/>
                </a:ext>
              </a:extLst>
            </p:cNvPr>
            <p:cNvCxnSpPr/>
            <p:nvPr/>
          </p:nvCxnSpPr>
          <p:spPr>
            <a:xfrm flipH="1">
              <a:off x="8291892" y="4557419"/>
              <a:ext cx="1188770" cy="47515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Elbow Connector 47">
              <a:extLst>
                <a:ext uri="{FF2B5EF4-FFF2-40B4-BE49-F238E27FC236}">
                  <a16:creationId xmlns:a16="http://schemas.microsoft.com/office/drawing/2014/main" id="{6351795D-539F-FF45-AD80-39E23375F127}"/>
                </a:ext>
              </a:extLst>
            </p:cNvPr>
            <p:cNvCxnSpPr/>
            <p:nvPr/>
          </p:nvCxnSpPr>
          <p:spPr>
            <a:xfrm rot="10800000" flipV="1">
              <a:off x="7595224" y="3447738"/>
              <a:ext cx="709358" cy="2642054"/>
            </a:xfrm>
            <a:prstGeom prst="bentConnector3">
              <a:avLst>
                <a:gd name="adj1" fmla="val 175194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Elbow Connector 48">
              <a:extLst>
                <a:ext uri="{FF2B5EF4-FFF2-40B4-BE49-F238E27FC236}">
                  <a16:creationId xmlns:a16="http://schemas.microsoft.com/office/drawing/2014/main" id="{00C6409B-B4F9-354B-BA53-731C10A5547F}"/>
                </a:ext>
              </a:extLst>
            </p:cNvPr>
            <p:cNvCxnSpPr/>
            <p:nvPr/>
          </p:nvCxnSpPr>
          <p:spPr>
            <a:xfrm flipH="1" flipV="1">
              <a:off x="10555555" y="1804392"/>
              <a:ext cx="810542" cy="4285400"/>
            </a:xfrm>
            <a:prstGeom prst="bentConnector3">
              <a:avLst>
                <a:gd name="adj1" fmla="val -739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Elbow Connector 49">
              <a:extLst>
                <a:ext uri="{FF2B5EF4-FFF2-40B4-BE49-F238E27FC236}">
                  <a16:creationId xmlns:a16="http://schemas.microsoft.com/office/drawing/2014/main" id="{D4AFF01E-92F4-2040-88D0-581AF65ABD83}"/>
                </a:ext>
              </a:extLst>
            </p:cNvPr>
            <p:cNvCxnSpPr/>
            <p:nvPr/>
          </p:nvCxnSpPr>
          <p:spPr>
            <a:xfrm flipH="1" flipV="1">
              <a:off x="10555555" y="1804392"/>
              <a:ext cx="1155277" cy="3476396"/>
            </a:xfrm>
            <a:prstGeom prst="bentConnector3">
              <a:avLst>
                <a:gd name="adj1" fmla="val -21791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ADD52BEC-FD59-7042-AFB9-C67256053799}"/>
                </a:ext>
              </a:extLst>
            </p:cNvPr>
            <p:cNvSpPr txBox="1"/>
            <p:nvPr/>
          </p:nvSpPr>
          <p:spPr>
            <a:xfrm>
              <a:off x="9135927" y="3711865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accent1"/>
                  </a:solidFill>
                  <a:latin typeface="Consolas" charset="0"/>
                  <a:ea typeface="Consolas" charset="0"/>
                  <a:cs typeface="Consolas" charset="0"/>
                </a:rPr>
                <a:t>T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1271D98D-2566-8F41-844E-C61140A6B2FF}"/>
                </a:ext>
              </a:extLst>
            </p:cNvPr>
            <p:cNvSpPr txBox="1"/>
            <p:nvPr/>
          </p:nvSpPr>
          <p:spPr>
            <a:xfrm>
              <a:off x="10448341" y="4681334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accent1"/>
                  </a:solidFill>
                  <a:latin typeface="Consolas" charset="0"/>
                  <a:ea typeface="Consolas" charset="0"/>
                  <a:cs typeface="Consolas" charset="0"/>
                </a:rPr>
                <a:t>T</a:t>
              </a:r>
              <a:endParaRPr lang="en-US" sz="1400" dirty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C4366C8F-B14F-714A-AE6D-20C5539A19FF}"/>
                </a:ext>
              </a:extLst>
            </p:cNvPr>
            <p:cNvSpPr txBox="1"/>
            <p:nvPr/>
          </p:nvSpPr>
          <p:spPr>
            <a:xfrm>
              <a:off x="8020531" y="3171950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accent1"/>
                  </a:solidFill>
                  <a:latin typeface="Consolas" charset="0"/>
                  <a:ea typeface="Consolas" charset="0"/>
                  <a:cs typeface="Consolas" charset="0"/>
                </a:rPr>
                <a:t>F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12D4A619-073E-3243-9A0E-76A404BBA79B}"/>
                </a:ext>
              </a:extLst>
            </p:cNvPr>
            <p:cNvSpPr txBox="1"/>
            <p:nvPr/>
          </p:nvSpPr>
          <p:spPr>
            <a:xfrm>
              <a:off x="8349145" y="4684529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accent1"/>
                  </a:solidFill>
                  <a:latin typeface="Consolas" charset="0"/>
                  <a:ea typeface="Consolas" charset="0"/>
                  <a:cs typeface="Consolas" charset="0"/>
                </a:rPr>
                <a:t>F</a:t>
              </a:r>
            </a:p>
          </p:txBody>
        </p:sp>
        <p:cxnSp>
          <p:nvCxnSpPr>
            <p:cNvPr id="55" name="Elbow Connector 54">
              <a:extLst>
                <a:ext uri="{FF2B5EF4-FFF2-40B4-BE49-F238E27FC236}">
                  <a16:creationId xmlns:a16="http://schemas.microsoft.com/office/drawing/2014/main" id="{477C0E1D-DCD4-3F4D-8674-7D5F948EA668}"/>
                </a:ext>
              </a:extLst>
            </p:cNvPr>
            <p:cNvCxnSpPr/>
            <p:nvPr/>
          </p:nvCxnSpPr>
          <p:spPr>
            <a:xfrm rot="5400000" flipH="1" flipV="1">
              <a:off x="7424487" y="3956731"/>
              <a:ext cx="1335769" cy="797599"/>
            </a:xfrm>
            <a:prstGeom prst="bentConnector3">
              <a:avLst>
                <a:gd name="adj1" fmla="val 8226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Oval 35"/>
          <p:cNvSpPr/>
          <p:nvPr/>
        </p:nvSpPr>
        <p:spPr>
          <a:xfrm>
            <a:off x="7154777" y="3206387"/>
            <a:ext cx="258433" cy="252744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nsolas" charset="0"/>
                <a:ea typeface="Consolas" charset="0"/>
                <a:cs typeface="Consolas" charset="0"/>
              </a:rPr>
              <a:t>A</a:t>
            </a:r>
          </a:p>
        </p:txBody>
      </p:sp>
      <p:sp>
        <p:nvSpPr>
          <p:cNvPr id="37" name="Oval 36"/>
          <p:cNvSpPr/>
          <p:nvPr/>
        </p:nvSpPr>
        <p:spPr>
          <a:xfrm>
            <a:off x="8845610" y="3650695"/>
            <a:ext cx="258433" cy="252744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tIns="91440" rtlCol="0" anchor="ctr"/>
          <a:lstStyle/>
          <a:p>
            <a:pPr algn="ctr"/>
            <a:r>
              <a:rPr lang="en-US" dirty="0">
                <a:latin typeface="Consolas" charset="0"/>
                <a:ea typeface="Consolas" charset="0"/>
                <a:cs typeface="Consolas" charset="0"/>
              </a:rPr>
              <a:t>B</a:t>
            </a:r>
          </a:p>
        </p:txBody>
      </p:sp>
      <p:sp>
        <p:nvSpPr>
          <p:cNvPr id="38" name="Oval 37"/>
          <p:cNvSpPr/>
          <p:nvPr/>
        </p:nvSpPr>
        <p:spPr>
          <a:xfrm>
            <a:off x="8260916" y="4582983"/>
            <a:ext cx="258433" cy="252744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Consolas" charset="0"/>
                <a:ea typeface="Consolas" charset="0"/>
                <a:cs typeface="Consolas" charset="0"/>
              </a:rPr>
              <a:t>C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9" name="Oval 38"/>
          <p:cNvSpPr/>
          <p:nvPr/>
        </p:nvSpPr>
        <p:spPr>
          <a:xfrm>
            <a:off x="9570670" y="4581068"/>
            <a:ext cx="258433" cy="252744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Consolas" charset="0"/>
                <a:ea typeface="Consolas" charset="0"/>
                <a:cs typeface="Consolas" charset="0"/>
              </a:rPr>
              <a:t>D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3C651-AC7E-5943-AA33-41BCB6EAF4BA}" type="slidenum">
              <a:rPr lang="en-US" smtClean="0"/>
              <a:pPr/>
              <a:t>69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wf</a:t>
            </a:r>
            <a:r>
              <a:rPr lang="en-US" dirty="0"/>
              <a:t> Performance Response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15F2CF-EACB-CA4F-8F2C-0456B82E84E5}" type="datetime1">
              <a:rPr lang="en-US" smtClean="0"/>
              <a:t>4/21/23</a:t>
            </a:fld>
            <a:endParaRPr lang="en-US"/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D6D06D18-71E8-594A-A4CD-0AFEE9304A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4057" y="1523451"/>
            <a:ext cx="5687252" cy="1788166"/>
          </a:xfrm>
        </p:spPr>
        <p:txBody>
          <a:bodyPr/>
          <a:lstStyle/>
          <a:p>
            <a:r>
              <a:rPr lang="en-US" sz="2400" dirty="0">
                <a:cs typeface="Helvetica" charset="0"/>
              </a:rPr>
              <a:t>Usual case:</a:t>
            </a:r>
          </a:p>
          <a:p>
            <a:endParaRPr lang="en-US" sz="2400" dirty="0">
              <a:cs typeface="Helvetica" charset="0"/>
            </a:endParaRPr>
          </a:p>
          <a:p>
            <a:endParaRPr lang="en-US" sz="2400" dirty="0">
              <a:cs typeface="Helvetica" charset="0"/>
            </a:endParaRPr>
          </a:p>
          <a:p>
            <a:endParaRPr lang="en-US" sz="2400" dirty="0">
              <a:cs typeface="Helvetica" charset="0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A4518749-7DC8-5544-B9B3-394718B6CD8F}"/>
              </a:ext>
            </a:extLst>
          </p:cNvPr>
          <p:cNvSpPr/>
          <p:nvPr/>
        </p:nvSpPr>
        <p:spPr>
          <a:xfrm>
            <a:off x="981333" y="1967853"/>
            <a:ext cx="3356610" cy="53640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the quick brown the dog</a:t>
            </a:r>
          </a:p>
        </p:txBody>
      </p:sp>
      <p:graphicFrame>
        <p:nvGraphicFramePr>
          <p:cNvPr id="57" name="Table 56">
            <a:extLst>
              <a:ext uri="{FF2B5EF4-FFF2-40B4-BE49-F238E27FC236}">
                <a16:creationId xmlns:a16="http://schemas.microsoft.com/office/drawing/2014/main" id="{2B1694D7-ECF2-5741-A9CC-E22960E3E1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2680857"/>
              </p:ext>
            </p:extLst>
          </p:nvPr>
        </p:nvGraphicFramePr>
        <p:xfrm>
          <a:off x="4738207" y="1477229"/>
          <a:ext cx="1271160" cy="15240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5740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71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980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Symbol" panose="020B0502040204020203" pitchFamily="34" charset="0"/>
                          <a:ea typeface="Segoe UI Symbol" panose="020B0502040204020203" pitchFamily="34" charset="0"/>
                          <a:cs typeface="Helvetica" charset="0"/>
                        </a:rPr>
                        <a:t>Edge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Symbol" panose="020B0502040204020203" pitchFamily="34" charset="0"/>
                          <a:ea typeface="Segoe UI Symbol" panose="020B0502040204020203" pitchFamily="34" charset="0"/>
                          <a:cs typeface="Helvetica" charset="0"/>
                        </a:rPr>
                        <a:t># Hits</a:t>
                      </a: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980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Consolas" charset="0"/>
                          <a:ea typeface="Consolas" charset="0"/>
                          <a:cs typeface="Consolas" charset="0"/>
                        </a:rPr>
                        <a:t>A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Symbol" panose="020B0502040204020203" pitchFamily="34" charset="0"/>
                          <a:ea typeface="Segoe UI Symbol" panose="020B0502040204020203" pitchFamily="34" charset="0"/>
                          <a:cs typeface="Helvetica" charset="0"/>
                        </a:rPr>
                        <a:t>4</a:t>
                      </a: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980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Consolas" charset="0"/>
                          <a:ea typeface="Consolas" charset="0"/>
                          <a:cs typeface="Consolas" charset="0"/>
                        </a:rPr>
                        <a:t>B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 Symbol" panose="020B0502040204020203" pitchFamily="34" charset="0"/>
                        <a:ea typeface="Segoe UI Symbol" panose="020B0502040204020203" pitchFamily="34" charset="0"/>
                        <a:cs typeface="Helvetica" charset="0"/>
                      </a:endParaRP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980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Consolas" charset="0"/>
                          <a:ea typeface="Consolas" charset="0"/>
                          <a:cs typeface="Consolas" charset="0"/>
                        </a:rPr>
                        <a:t>C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 Symbol" panose="020B0502040204020203" pitchFamily="34" charset="0"/>
                        <a:ea typeface="Segoe UI Symbol" panose="020B0502040204020203" pitchFamily="34" charset="0"/>
                        <a:cs typeface="Helvetica" charset="0"/>
                      </a:endParaRP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808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Consolas" charset="0"/>
                          <a:ea typeface="Consolas" charset="0"/>
                          <a:cs typeface="Consolas" charset="0"/>
                        </a:rPr>
                        <a:t>D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 Symbol" panose="020B0502040204020203" pitchFamily="34" charset="0"/>
                        <a:ea typeface="Segoe UI Symbol" panose="020B0502040204020203" pitchFamily="34" charset="0"/>
                        <a:cs typeface="Helvetica" charset="0"/>
                      </a:endParaRP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8" name="TextBox 57">
            <a:extLst>
              <a:ext uri="{FF2B5EF4-FFF2-40B4-BE49-F238E27FC236}">
                <a16:creationId xmlns:a16="http://schemas.microsoft.com/office/drawing/2014/main" id="{B29B5158-3925-FB4A-9A6C-380DAC0C9102}"/>
              </a:ext>
            </a:extLst>
          </p:cNvPr>
          <p:cNvSpPr txBox="1"/>
          <p:nvPr/>
        </p:nvSpPr>
        <p:spPr>
          <a:xfrm>
            <a:off x="6881122" y="316095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  <a:cs typeface="Helvetica" charset="0"/>
              </a:rPr>
              <a:t>4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56EFEA3-A715-D946-B941-A79DD1D01E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Caroline Lemieux --- Expanding the Reach of Fuzzing</a:t>
            </a:r>
          </a:p>
        </p:txBody>
      </p:sp>
    </p:spTree>
    <p:extLst>
      <p:ext uri="{BB962C8B-B14F-4D97-AF65-F5344CB8AC3E}">
        <p14:creationId xmlns:p14="http://schemas.microsoft.com/office/powerpoint/2010/main" val="425021744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16877C1D-222C-CA41-AE68-DC01D3ADA1A8}"/>
              </a:ext>
            </a:extLst>
          </p:cNvPr>
          <p:cNvGrpSpPr/>
          <p:nvPr/>
        </p:nvGrpSpPr>
        <p:grpSpPr>
          <a:xfrm>
            <a:off x="6655084" y="1500233"/>
            <a:ext cx="4522812" cy="4869291"/>
            <a:chOff x="7188020" y="1576206"/>
            <a:chExt cx="4522812" cy="4863904"/>
          </a:xfrm>
        </p:grpSpPr>
        <p:sp>
          <p:nvSpPr>
            <p:cNvPr id="32" name="Alternate Process 31">
              <a:extLst>
                <a:ext uri="{FF2B5EF4-FFF2-40B4-BE49-F238E27FC236}">
                  <a16:creationId xmlns:a16="http://schemas.microsoft.com/office/drawing/2014/main" id="{2249E60E-1960-EC47-AACA-D7111A1C2F36}"/>
                </a:ext>
              </a:extLst>
            </p:cNvPr>
            <p:cNvSpPr/>
            <p:nvPr/>
          </p:nvSpPr>
          <p:spPr>
            <a:xfrm>
              <a:off x="8407626" y="1576206"/>
              <a:ext cx="2147929" cy="456371"/>
            </a:xfrm>
            <a:prstGeom prst="flowChartAlternate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rgbClr val="FFC000"/>
                  </a:solidFill>
                  <a:latin typeface="Consolas" charset="0"/>
                  <a:ea typeface="Consolas" charset="0"/>
                  <a:cs typeface="Consolas" charset="0"/>
                </a:rPr>
                <a:t>for</a:t>
              </a:r>
              <a:r>
                <a:rPr lang="en-US" sz="1600" dirty="0">
                  <a:latin typeface="Consolas" charset="0"/>
                  <a:ea typeface="Consolas" charset="0"/>
                  <a:cs typeface="Consolas" charset="0"/>
                </a:rPr>
                <a:t> word </a:t>
              </a:r>
              <a:r>
                <a:rPr lang="en-US" sz="1600" dirty="0">
                  <a:solidFill>
                    <a:srgbClr val="FFC000"/>
                  </a:solidFill>
                  <a:latin typeface="Consolas" charset="0"/>
                  <a:ea typeface="Consolas" charset="0"/>
                  <a:cs typeface="Consolas" charset="0"/>
                </a:rPr>
                <a:t>in</a:t>
              </a:r>
              <a:r>
                <a:rPr lang="en-US" sz="1600" dirty="0">
                  <a:latin typeface="Consolas" charset="0"/>
                  <a:ea typeface="Consolas" charset="0"/>
                  <a:cs typeface="Consolas" charset="0"/>
                </a:rPr>
                <a:t> words</a:t>
              </a:r>
            </a:p>
          </p:txBody>
        </p:sp>
        <p:sp>
          <p:nvSpPr>
            <p:cNvPr id="33" name="Alternate Process 32">
              <a:extLst>
                <a:ext uri="{FF2B5EF4-FFF2-40B4-BE49-F238E27FC236}">
                  <a16:creationId xmlns:a16="http://schemas.microsoft.com/office/drawing/2014/main" id="{16C4371C-9D69-F748-B5A5-82A588CB8127}"/>
                </a:ext>
              </a:extLst>
            </p:cNvPr>
            <p:cNvSpPr/>
            <p:nvPr/>
          </p:nvSpPr>
          <p:spPr>
            <a:xfrm>
              <a:off x="8304582" y="3207830"/>
              <a:ext cx="2354016" cy="479815"/>
            </a:xfrm>
            <a:prstGeom prst="flowChartAlternate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rgbClr val="FFC000"/>
                  </a:solidFill>
                  <a:latin typeface="Consolas" charset="0"/>
                  <a:ea typeface="Consolas" charset="0"/>
                  <a:cs typeface="Consolas" charset="0"/>
                </a:rPr>
                <a:t>while </a:t>
              </a:r>
              <a:r>
                <a:rPr lang="en-US" sz="1600" dirty="0">
                  <a:latin typeface="Consolas" charset="0"/>
                  <a:ea typeface="Consolas" charset="0"/>
                  <a:cs typeface="Consolas" charset="0"/>
                </a:rPr>
                <a:t>entry != </a:t>
              </a:r>
              <a:r>
                <a:rPr lang="en-US" sz="1600" dirty="0">
                  <a:solidFill>
                    <a:srgbClr val="FFC000"/>
                  </a:solidFill>
                  <a:latin typeface="Consolas" charset="0"/>
                  <a:ea typeface="Consolas" charset="0"/>
                  <a:cs typeface="Consolas" charset="0"/>
                </a:rPr>
                <a:t>None</a:t>
              </a:r>
            </a:p>
          </p:txBody>
        </p:sp>
        <p:sp>
          <p:nvSpPr>
            <p:cNvPr id="34" name="Alternate Process 33">
              <a:extLst>
                <a:ext uri="{FF2B5EF4-FFF2-40B4-BE49-F238E27FC236}">
                  <a16:creationId xmlns:a16="http://schemas.microsoft.com/office/drawing/2014/main" id="{5F531118-B1BF-E84F-A024-0A9D1202DF90}"/>
                </a:ext>
              </a:extLst>
            </p:cNvPr>
            <p:cNvSpPr/>
            <p:nvPr/>
          </p:nvSpPr>
          <p:spPr>
            <a:xfrm>
              <a:off x="8184573" y="4077604"/>
              <a:ext cx="2592177" cy="479815"/>
            </a:xfrm>
            <a:prstGeom prst="flowChartAlternate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rgbClr val="FFC000"/>
                  </a:solidFill>
                  <a:latin typeface="Consolas" charset="0"/>
                  <a:ea typeface="Consolas" charset="0"/>
                  <a:cs typeface="Consolas" charset="0"/>
                </a:rPr>
                <a:t>if</a:t>
              </a:r>
              <a:r>
                <a:rPr lang="en-US" sz="1600" dirty="0">
                  <a:latin typeface="Consolas" charset="0"/>
                  <a:ea typeface="Consolas" charset="0"/>
                  <a:cs typeface="Consolas" charset="0"/>
                </a:rPr>
                <a:t> </a:t>
              </a:r>
              <a:r>
                <a:rPr lang="en-US" sz="1600" dirty="0" err="1">
                  <a:latin typeface="Consolas" charset="0"/>
                  <a:ea typeface="Consolas" charset="0"/>
                  <a:cs typeface="Consolas" charset="0"/>
                </a:rPr>
                <a:t>entry.word</a:t>
              </a:r>
              <a:r>
                <a:rPr lang="en-US" sz="1600" dirty="0">
                  <a:latin typeface="Consolas" charset="0"/>
                  <a:ea typeface="Consolas" charset="0"/>
                  <a:cs typeface="Consolas" charset="0"/>
                </a:rPr>
                <a:t> == word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EB0CE9C9-4682-4048-A246-82F489C6C9A7}"/>
                </a:ext>
              </a:extLst>
            </p:cNvPr>
            <p:cNvSpPr/>
            <p:nvPr/>
          </p:nvSpPr>
          <p:spPr>
            <a:xfrm>
              <a:off x="7188020" y="5032575"/>
              <a:ext cx="2207743" cy="380675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Consolas" charset="0"/>
                  <a:ea typeface="Consolas" charset="0"/>
                  <a:cs typeface="Consolas" charset="0"/>
                </a:rPr>
                <a:t>entry = </a:t>
              </a:r>
              <a:r>
                <a:rPr lang="en-US" sz="1600" dirty="0" err="1">
                  <a:latin typeface="Consolas" charset="0"/>
                  <a:ea typeface="Consolas" charset="0"/>
                  <a:cs typeface="Consolas" charset="0"/>
                </a:rPr>
                <a:t>entry.next</a:t>
              </a:r>
              <a:endParaRPr lang="en-US" sz="1600" dirty="0">
                <a:latin typeface="Consolas" charset="0"/>
                <a:ea typeface="Consolas" charset="0"/>
                <a:cs typeface="Consolas" charset="0"/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6EEE9CDD-60CE-C740-9775-6DC89EACA448}"/>
                </a:ext>
              </a:extLst>
            </p:cNvPr>
            <p:cNvSpPr/>
            <p:nvPr/>
          </p:nvSpPr>
          <p:spPr>
            <a:xfrm>
              <a:off x="9606364" y="5023414"/>
              <a:ext cx="2104468" cy="514747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err="1">
                  <a:latin typeface="Consolas" charset="0"/>
                  <a:ea typeface="Consolas" charset="0"/>
                  <a:cs typeface="Consolas" charset="0"/>
                </a:rPr>
                <a:t>entry.count</a:t>
              </a:r>
              <a:r>
                <a:rPr lang="en-US" sz="1600" dirty="0">
                  <a:latin typeface="Consolas" charset="0"/>
                  <a:ea typeface="Consolas" charset="0"/>
                  <a:cs typeface="Consolas" charset="0"/>
                </a:rPr>
                <a:t> += 1</a:t>
              </a:r>
            </a:p>
            <a:p>
              <a:pPr algn="ctr"/>
              <a:r>
                <a:rPr lang="en-US" sz="1600" dirty="0">
                  <a:solidFill>
                    <a:srgbClr val="FFC000"/>
                  </a:solidFill>
                  <a:latin typeface="Consolas" charset="0"/>
                  <a:ea typeface="Consolas" charset="0"/>
                  <a:cs typeface="Consolas" charset="0"/>
                </a:rPr>
                <a:t>break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6049A431-2429-9D43-BB2E-8DE5151A03C4}"/>
                </a:ext>
              </a:extLst>
            </p:cNvPr>
            <p:cNvSpPr/>
            <p:nvPr/>
          </p:nvSpPr>
          <p:spPr>
            <a:xfrm>
              <a:off x="8348742" y="2214923"/>
              <a:ext cx="2265696" cy="584259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Consolas" charset="0"/>
                  <a:ea typeface="Consolas" charset="0"/>
                  <a:cs typeface="Consolas" charset="0"/>
                </a:rPr>
                <a:t>id = </a:t>
              </a:r>
              <a:r>
                <a:rPr lang="en-US" sz="1600" i="1" dirty="0">
                  <a:solidFill>
                    <a:srgbClr val="92D050"/>
                  </a:solidFill>
                  <a:latin typeface="Consolas" charset="0"/>
                  <a:ea typeface="Consolas" charset="0"/>
                  <a:cs typeface="Consolas" charset="0"/>
                </a:rPr>
                <a:t>hash</a:t>
              </a:r>
              <a:r>
                <a:rPr lang="en-US" sz="1600" dirty="0">
                  <a:latin typeface="Consolas" charset="0"/>
                  <a:ea typeface="Consolas" charset="0"/>
                  <a:cs typeface="Consolas" charset="0"/>
                </a:rPr>
                <a:t>(word)</a:t>
              </a:r>
            </a:p>
            <a:p>
              <a:pPr algn="ctr"/>
              <a:r>
                <a:rPr lang="en-US" sz="1600" dirty="0">
                  <a:latin typeface="Consolas" charset="0"/>
                  <a:ea typeface="Consolas" charset="0"/>
                  <a:cs typeface="Consolas" charset="0"/>
                </a:rPr>
                <a:t>entry = table[id]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8E23C7DC-911E-4D4B-A52F-BCBF3187A92A}"/>
                </a:ext>
              </a:extLst>
            </p:cNvPr>
            <p:cNvSpPr/>
            <p:nvPr/>
          </p:nvSpPr>
          <p:spPr>
            <a:xfrm>
              <a:off x="7595224" y="5739473"/>
              <a:ext cx="3770873" cy="700637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>
                  <a:latin typeface="Consolas" charset="0"/>
                  <a:ea typeface="Consolas" charset="0"/>
                  <a:cs typeface="Consolas" charset="0"/>
                </a:rPr>
                <a:t>table[id] = </a:t>
              </a:r>
              <a:r>
                <a:rPr lang="en-US" sz="1600" dirty="0">
                  <a:solidFill>
                    <a:srgbClr val="FFC000"/>
                  </a:solidFill>
                  <a:latin typeface="Consolas" charset="0"/>
                  <a:ea typeface="Consolas" charset="0"/>
                  <a:cs typeface="Consolas" charset="0"/>
                </a:rPr>
                <a:t>new </a:t>
              </a:r>
              <a:r>
                <a:rPr lang="en-US" sz="1600" i="1" dirty="0">
                  <a:solidFill>
                    <a:srgbClr val="92D050"/>
                  </a:solidFill>
                  <a:latin typeface="Consolas" charset="0"/>
                  <a:ea typeface="Consolas" charset="0"/>
                  <a:cs typeface="Consolas" charset="0"/>
                </a:rPr>
                <a:t>entry</a:t>
              </a:r>
              <a:r>
                <a:rPr lang="en-US" sz="1600" dirty="0">
                  <a:latin typeface="Consolas" charset="0"/>
                  <a:ea typeface="Consolas" charset="0"/>
                  <a:cs typeface="Consolas" charset="0"/>
                </a:rPr>
                <a:t>(</a:t>
              </a:r>
              <a:r>
                <a:rPr lang="en-US" sz="1600" i="1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word</a:t>
              </a:r>
              <a:r>
                <a:rPr lang="en-US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=</a:t>
              </a:r>
              <a:r>
                <a:rPr lang="en-US" sz="1600" dirty="0">
                  <a:latin typeface="Consolas" charset="0"/>
                  <a:ea typeface="Consolas" charset="0"/>
                  <a:cs typeface="Consolas" charset="0"/>
                </a:rPr>
                <a:t>word, </a:t>
              </a:r>
            </a:p>
            <a:p>
              <a:r>
                <a:rPr lang="en-US" sz="1600" i="1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        count</a:t>
              </a:r>
              <a:r>
                <a:rPr lang="en-US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=</a:t>
              </a:r>
              <a:r>
                <a:rPr lang="en-US" sz="1600" dirty="0">
                  <a:latin typeface="Consolas" charset="0"/>
                  <a:ea typeface="Consolas" charset="0"/>
                  <a:cs typeface="Consolas" charset="0"/>
                </a:rPr>
                <a:t>1, </a:t>
              </a:r>
              <a:r>
                <a:rPr lang="en-US" sz="1600" i="1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next</a:t>
              </a:r>
              <a:r>
                <a:rPr lang="en-US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=</a:t>
              </a:r>
              <a:r>
                <a:rPr lang="en-US" sz="1600" dirty="0">
                  <a:latin typeface="Consolas" charset="0"/>
                  <a:ea typeface="Consolas" charset="0"/>
                  <a:cs typeface="Consolas" charset="0"/>
                </a:rPr>
                <a:t>table[id]) </a:t>
              </a: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29DDC013-9FD0-6E41-A90A-444EDF4C392E}"/>
                </a:ext>
              </a:extLst>
            </p:cNvPr>
            <p:cNvCxnSpPr/>
            <p:nvPr/>
          </p:nvCxnSpPr>
          <p:spPr>
            <a:xfrm flipH="1">
              <a:off x="9481590" y="2032577"/>
              <a:ext cx="1" cy="18234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8D30707F-8669-9C46-A5DD-4E17CDA06CFD}"/>
                </a:ext>
              </a:extLst>
            </p:cNvPr>
            <p:cNvCxnSpPr/>
            <p:nvPr/>
          </p:nvCxnSpPr>
          <p:spPr>
            <a:xfrm>
              <a:off x="9481590" y="2799182"/>
              <a:ext cx="0" cy="4086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755085AB-C261-6242-B1E8-8F599BE36066}"/>
                </a:ext>
              </a:extLst>
            </p:cNvPr>
            <p:cNvCxnSpPr/>
            <p:nvPr/>
          </p:nvCxnSpPr>
          <p:spPr>
            <a:xfrm flipH="1">
              <a:off x="9480662" y="3687645"/>
              <a:ext cx="928" cy="38995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12D1AA72-C874-CC43-B19F-B10B8D38533D}"/>
                </a:ext>
              </a:extLst>
            </p:cNvPr>
            <p:cNvCxnSpPr/>
            <p:nvPr/>
          </p:nvCxnSpPr>
          <p:spPr>
            <a:xfrm>
              <a:off x="9480662" y="4557419"/>
              <a:ext cx="1177936" cy="46599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F6CA97FD-5F11-D947-A29F-E4E9F44076F8}"/>
                </a:ext>
              </a:extLst>
            </p:cNvPr>
            <p:cNvCxnSpPr/>
            <p:nvPr/>
          </p:nvCxnSpPr>
          <p:spPr>
            <a:xfrm flipH="1">
              <a:off x="8291892" y="4557419"/>
              <a:ext cx="1188770" cy="47515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Elbow Connector 47">
              <a:extLst>
                <a:ext uri="{FF2B5EF4-FFF2-40B4-BE49-F238E27FC236}">
                  <a16:creationId xmlns:a16="http://schemas.microsoft.com/office/drawing/2014/main" id="{6351795D-539F-FF45-AD80-39E23375F127}"/>
                </a:ext>
              </a:extLst>
            </p:cNvPr>
            <p:cNvCxnSpPr/>
            <p:nvPr/>
          </p:nvCxnSpPr>
          <p:spPr>
            <a:xfrm rot="10800000" flipV="1">
              <a:off x="7595224" y="3447738"/>
              <a:ext cx="709358" cy="2642054"/>
            </a:xfrm>
            <a:prstGeom prst="bentConnector3">
              <a:avLst>
                <a:gd name="adj1" fmla="val 175194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Elbow Connector 48">
              <a:extLst>
                <a:ext uri="{FF2B5EF4-FFF2-40B4-BE49-F238E27FC236}">
                  <a16:creationId xmlns:a16="http://schemas.microsoft.com/office/drawing/2014/main" id="{00C6409B-B4F9-354B-BA53-731C10A5547F}"/>
                </a:ext>
              </a:extLst>
            </p:cNvPr>
            <p:cNvCxnSpPr/>
            <p:nvPr/>
          </p:nvCxnSpPr>
          <p:spPr>
            <a:xfrm flipH="1" flipV="1">
              <a:off x="10555555" y="1804392"/>
              <a:ext cx="810542" cy="4285400"/>
            </a:xfrm>
            <a:prstGeom prst="bentConnector3">
              <a:avLst>
                <a:gd name="adj1" fmla="val -739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Elbow Connector 49">
              <a:extLst>
                <a:ext uri="{FF2B5EF4-FFF2-40B4-BE49-F238E27FC236}">
                  <a16:creationId xmlns:a16="http://schemas.microsoft.com/office/drawing/2014/main" id="{D4AFF01E-92F4-2040-88D0-581AF65ABD83}"/>
                </a:ext>
              </a:extLst>
            </p:cNvPr>
            <p:cNvCxnSpPr/>
            <p:nvPr/>
          </p:nvCxnSpPr>
          <p:spPr>
            <a:xfrm flipH="1" flipV="1">
              <a:off x="10555555" y="1804392"/>
              <a:ext cx="1155277" cy="3476396"/>
            </a:xfrm>
            <a:prstGeom prst="bentConnector3">
              <a:avLst>
                <a:gd name="adj1" fmla="val -21791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ADD52BEC-FD59-7042-AFB9-C67256053799}"/>
                </a:ext>
              </a:extLst>
            </p:cNvPr>
            <p:cNvSpPr txBox="1"/>
            <p:nvPr/>
          </p:nvSpPr>
          <p:spPr>
            <a:xfrm>
              <a:off x="9135927" y="3711865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accent1"/>
                  </a:solidFill>
                  <a:latin typeface="Consolas" charset="0"/>
                  <a:ea typeface="Consolas" charset="0"/>
                  <a:cs typeface="Consolas" charset="0"/>
                </a:rPr>
                <a:t>T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1271D98D-2566-8F41-844E-C61140A6B2FF}"/>
                </a:ext>
              </a:extLst>
            </p:cNvPr>
            <p:cNvSpPr txBox="1"/>
            <p:nvPr/>
          </p:nvSpPr>
          <p:spPr>
            <a:xfrm>
              <a:off x="10448341" y="4681334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accent1"/>
                  </a:solidFill>
                  <a:latin typeface="Consolas" charset="0"/>
                  <a:ea typeface="Consolas" charset="0"/>
                  <a:cs typeface="Consolas" charset="0"/>
                </a:rPr>
                <a:t>T</a:t>
              </a:r>
              <a:endParaRPr lang="en-US" sz="1400" dirty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C4366C8F-B14F-714A-AE6D-20C5539A19FF}"/>
                </a:ext>
              </a:extLst>
            </p:cNvPr>
            <p:cNvSpPr txBox="1"/>
            <p:nvPr/>
          </p:nvSpPr>
          <p:spPr>
            <a:xfrm>
              <a:off x="8020531" y="3171950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accent1"/>
                  </a:solidFill>
                  <a:latin typeface="Consolas" charset="0"/>
                  <a:ea typeface="Consolas" charset="0"/>
                  <a:cs typeface="Consolas" charset="0"/>
                </a:rPr>
                <a:t>F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12D4A619-073E-3243-9A0E-76A404BBA79B}"/>
                </a:ext>
              </a:extLst>
            </p:cNvPr>
            <p:cNvSpPr txBox="1"/>
            <p:nvPr/>
          </p:nvSpPr>
          <p:spPr>
            <a:xfrm>
              <a:off x="8349145" y="4684529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accent1"/>
                  </a:solidFill>
                  <a:latin typeface="Consolas" charset="0"/>
                  <a:ea typeface="Consolas" charset="0"/>
                  <a:cs typeface="Consolas" charset="0"/>
                </a:rPr>
                <a:t>F</a:t>
              </a:r>
            </a:p>
          </p:txBody>
        </p:sp>
        <p:cxnSp>
          <p:nvCxnSpPr>
            <p:cNvPr id="55" name="Elbow Connector 54">
              <a:extLst>
                <a:ext uri="{FF2B5EF4-FFF2-40B4-BE49-F238E27FC236}">
                  <a16:creationId xmlns:a16="http://schemas.microsoft.com/office/drawing/2014/main" id="{477C0E1D-DCD4-3F4D-8674-7D5F948EA668}"/>
                </a:ext>
              </a:extLst>
            </p:cNvPr>
            <p:cNvCxnSpPr/>
            <p:nvPr/>
          </p:nvCxnSpPr>
          <p:spPr>
            <a:xfrm rot="5400000" flipH="1" flipV="1">
              <a:off x="7424487" y="3956731"/>
              <a:ext cx="1335769" cy="797599"/>
            </a:xfrm>
            <a:prstGeom prst="bentConnector3">
              <a:avLst>
                <a:gd name="adj1" fmla="val 8226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Oval 35"/>
          <p:cNvSpPr/>
          <p:nvPr/>
        </p:nvSpPr>
        <p:spPr>
          <a:xfrm>
            <a:off x="7154777" y="3206387"/>
            <a:ext cx="258433" cy="252744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nsolas" charset="0"/>
                <a:ea typeface="Consolas" charset="0"/>
                <a:cs typeface="Consolas" charset="0"/>
              </a:rPr>
              <a:t>A</a:t>
            </a:r>
          </a:p>
        </p:txBody>
      </p:sp>
      <p:sp>
        <p:nvSpPr>
          <p:cNvPr id="37" name="Oval 36"/>
          <p:cNvSpPr/>
          <p:nvPr/>
        </p:nvSpPr>
        <p:spPr>
          <a:xfrm>
            <a:off x="8845610" y="3650695"/>
            <a:ext cx="258433" cy="252744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tIns="91440" rtlCol="0" anchor="ctr"/>
          <a:lstStyle/>
          <a:p>
            <a:pPr algn="ctr"/>
            <a:r>
              <a:rPr lang="en-US" dirty="0">
                <a:latin typeface="Consolas" charset="0"/>
                <a:ea typeface="Consolas" charset="0"/>
                <a:cs typeface="Consolas" charset="0"/>
              </a:rPr>
              <a:t>B</a:t>
            </a:r>
          </a:p>
        </p:txBody>
      </p:sp>
      <p:sp>
        <p:nvSpPr>
          <p:cNvPr id="38" name="Oval 37"/>
          <p:cNvSpPr/>
          <p:nvPr/>
        </p:nvSpPr>
        <p:spPr>
          <a:xfrm>
            <a:off x="8260916" y="4582983"/>
            <a:ext cx="258433" cy="252744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Consolas" charset="0"/>
                <a:ea typeface="Consolas" charset="0"/>
                <a:cs typeface="Consolas" charset="0"/>
              </a:rPr>
              <a:t>C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9" name="Oval 38"/>
          <p:cNvSpPr/>
          <p:nvPr/>
        </p:nvSpPr>
        <p:spPr>
          <a:xfrm>
            <a:off x="9570670" y="4581068"/>
            <a:ext cx="258433" cy="252744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Consolas" charset="0"/>
                <a:ea typeface="Consolas" charset="0"/>
                <a:cs typeface="Consolas" charset="0"/>
              </a:rPr>
              <a:t>D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3C651-AC7E-5943-AA33-41BCB6EAF4BA}" type="slidenum">
              <a:rPr lang="en-US" smtClean="0"/>
              <a:pPr/>
              <a:t>70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wf</a:t>
            </a:r>
            <a:r>
              <a:rPr lang="en-US" dirty="0"/>
              <a:t> Performance Response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DFC51-9B56-9B4D-9389-45A3919E405F}" type="datetime1">
              <a:rPr lang="en-US" smtClean="0"/>
              <a:t>4/21/23</a:t>
            </a:fld>
            <a:endParaRPr lang="en-US"/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D6D06D18-71E8-594A-A4CD-0AFEE9304A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4057" y="1523451"/>
            <a:ext cx="5687252" cy="1788166"/>
          </a:xfrm>
        </p:spPr>
        <p:txBody>
          <a:bodyPr/>
          <a:lstStyle/>
          <a:p>
            <a:r>
              <a:rPr lang="en-US" sz="2400" dirty="0">
                <a:cs typeface="Helvetica" charset="0"/>
              </a:rPr>
              <a:t>Usual case:</a:t>
            </a:r>
          </a:p>
          <a:p>
            <a:endParaRPr lang="en-US" sz="2400" dirty="0">
              <a:cs typeface="Helvetica" charset="0"/>
            </a:endParaRPr>
          </a:p>
          <a:p>
            <a:endParaRPr lang="en-US" sz="2400" dirty="0">
              <a:cs typeface="Helvetica" charset="0"/>
            </a:endParaRPr>
          </a:p>
          <a:p>
            <a:endParaRPr lang="en-US" sz="2400" dirty="0">
              <a:cs typeface="Helvetica" charset="0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A4518749-7DC8-5544-B9B3-394718B6CD8F}"/>
              </a:ext>
            </a:extLst>
          </p:cNvPr>
          <p:cNvSpPr/>
          <p:nvPr/>
        </p:nvSpPr>
        <p:spPr>
          <a:xfrm>
            <a:off x="981333" y="1967853"/>
            <a:ext cx="3356610" cy="53640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the quick brown the dog</a:t>
            </a:r>
          </a:p>
        </p:txBody>
      </p:sp>
      <p:graphicFrame>
        <p:nvGraphicFramePr>
          <p:cNvPr id="57" name="Table 56">
            <a:extLst>
              <a:ext uri="{FF2B5EF4-FFF2-40B4-BE49-F238E27FC236}">
                <a16:creationId xmlns:a16="http://schemas.microsoft.com/office/drawing/2014/main" id="{2B1694D7-ECF2-5741-A9CC-E22960E3E1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397953"/>
              </p:ext>
            </p:extLst>
          </p:nvPr>
        </p:nvGraphicFramePr>
        <p:xfrm>
          <a:off x="4738207" y="1477229"/>
          <a:ext cx="1271160" cy="15240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5740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71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980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Symbol" panose="020B0502040204020203" pitchFamily="34" charset="0"/>
                          <a:ea typeface="Segoe UI Symbol" panose="020B0502040204020203" pitchFamily="34" charset="0"/>
                          <a:cs typeface="Helvetica" charset="0"/>
                        </a:rPr>
                        <a:t>Edge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Symbol" panose="020B0502040204020203" pitchFamily="34" charset="0"/>
                          <a:ea typeface="Segoe UI Symbol" panose="020B0502040204020203" pitchFamily="34" charset="0"/>
                          <a:cs typeface="Helvetica" charset="0"/>
                        </a:rPr>
                        <a:t># Hits</a:t>
                      </a: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980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Consolas" charset="0"/>
                          <a:ea typeface="Consolas" charset="0"/>
                          <a:cs typeface="Consolas" charset="0"/>
                        </a:rPr>
                        <a:t>A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Symbol" panose="020B0502040204020203" pitchFamily="34" charset="0"/>
                          <a:ea typeface="Segoe UI Symbol" panose="020B0502040204020203" pitchFamily="34" charset="0"/>
                          <a:cs typeface="Helvetica" charset="0"/>
                        </a:rPr>
                        <a:t>4</a:t>
                      </a: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980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Consolas" charset="0"/>
                          <a:ea typeface="Consolas" charset="0"/>
                          <a:cs typeface="Consolas" charset="0"/>
                        </a:rPr>
                        <a:t>B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Symbol" panose="020B0502040204020203" pitchFamily="34" charset="0"/>
                          <a:ea typeface="Segoe UI Symbol" panose="020B0502040204020203" pitchFamily="34" charset="0"/>
                          <a:cs typeface="Helvetica" charset="0"/>
                        </a:rPr>
                        <a:t>1</a:t>
                      </a: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980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Consolas" charset="0"/>
                          <a:ea typeface="Consolas" charset="0"/>
                          <a:cs typeface="Consolas" charset="0"/>
                        </a:rPr>
                        <a:t>C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 Symbol" panose="020B0502040204020203" pitchFamily="34" charset="0"/>
                        <a:ea typeface="Segoe UI Symbol" panose="020B0502040204020203" pitchFamily="34" charset="0"/>
                        <a:cs typeface="Helvetica" charset="0"/>
                      </a:endParaRP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808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Consolas" charset="0"/>
                          <a:ea typeface="Consolas" charset="0"/>
                          <a:cs typeface="Consolas" charset="0"/>
                        </a:rPr>
                        <a:t>D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 Symbol" panose="020B0502040204020203" pitchFamily="34" charset="0"/>
                        <a:ea typeface="Segoe UI Symbol" panose="020B0502040204020203" pitchFamily="34" charset="0"/>
                        <a:cs typeface="Helvetica" charset="0"/>
                      </a:endParaRP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8" name="TextBox 57">
            <a:extLst>
              <a:ext uri="{FF2B5EF4-FFF2-40B4-BE49-F238E27FC236}">
                <a16:creationId xmlns:a16="http://schemas.microsoft.com/office/drawing/2014/main" id="{B29B5158-3925-FB4A-9A6C-380DAC0C9102}"/>
              </a:ext>
            </a:extLst>
          </p:cNvPr>
          <p:cNvSpPr txBox="1"/>
          <p:nvPr/>
        </p:nvSpPr>
        <p:spPr>
          <a:xfrm>
            <a:off x="6881122" y="316095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  <a:cs typeface="Helvetica" charset="0"/>
              </a:rPr>
              <a:t>4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73E3CC8B-A560-E54B-A08F-0CDCACF5CD29}"/>
              </a:ext>
            </a:extLst>
          </p:cNvPr>
          <p:cNvSpPr txBox="1"/>
          <p:nvPr/>
        </p:nvSpPr>
        <p:spPr>
          <a:xfrm>
            <a:off x="9074976" y="3607843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  <a:cs typeface="Helvetica" charset="0"/>
              </a:rPr>
              <a:t>1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90F1C0C-4255-7747-A624-5765A13227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Caroline Lemieux --- Expanding the Reach of Fuzzing</a:t>
            </a:r>
          </a:p>
        </p:txBody>
      </p:sp>
    </p:spTree>
    <p:extLst>
      <p:ext uri="{BB962C8B-B14F-4D97-AF65-F5344CB8AC3E}">
        <p14:creationId xmlns:p14="http://schemas.microsoft.com/office/powerpoint/2010/main" val="416732689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16877C1D-222C-CA41-AE68-DC01D3ADA1A8}"/>
              </a:ext>
            </a:extLst>
          </p:cNvPr>
          <p:cNvGrpSpPr/>
          <p:nvPr/>
        </p:nvGrpSpPr>
        <p:grpSpPr>
          <a:xfrm>
            <a:off x="6655084" y="1500233"/>
            <a:ext cx="4522812" cy="4869291"/>
            <a:chOff x="7188020" y="1576206"/>
            <a:chExt cx="4522812" cy="4863904"/>
          </a:xfrm>
        </p:grpSpPr>
        <p:sp>
          <p:nvSpPr>
            <p:cNvPr id="32" name="Alternate Process 31">
              <a:extLst>
                <a:ext uri="{FF2B5EF4-FFF2-40B4-BE49-F238E27FC236}">
                  <a16:creationId xmlns:a16="http://schemas.microsoft.com/office/drawing/2014/main" id="{2249E60E-1960-EC47-AACA-D7111A1C2F36}"/>
                </a:ext>
              </a:extLst>
            </p:cNvPr>
            <p:cNvSpPr/>
            <p:nvPr/>
          </p:nvSpPr>
          <p:spPr>
            <a:xfrm>
              <a:off x="8407626" y="1576206"/>
              <a:ext cx="2147929" cy="456371"/>
            </a:xfrm>
            <a:prstGeom prst="flowChartAlternate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rgbClr val="FFC000"/>
                  </a:solidFill>
                  <a:latin typeface="Consolas" charset="0"/>
                  <a:ea typeface="Consolas" charset="0"/>
                  <a:cs typeface="Consolas" charset="0"/>
                </a:rPr>
                <a:t>for</a:t>
              </a:r>
              <a:r>
                <a:rPr lang="en-US" sz="1600" dirty="0">
                  <a:latin typeface="Consolas" charset="0"/>
                  <a:ea typeface="Consolas" charset="0"/>
                  <a:cs typeface="Consolas" charset="0"/>
                </a:rPr>
                <a:t> word </a:t>
              </a:r>
              <a:r>
                <a:rPr lang="en-US" sz="1600" dirty="0">
                  <a:solidFill>
                    <a:srgbClr val="FFC000"/>
                  </a:solidFill>
                  <a:latin typeface="Consolas" charset="0"/>
                  <a:ea typeface="Consolas" charset="0"/>
                  <a:cs typeface="Consolas" charset="0"/>
                </a:rPr>
                <a:t>in</a:t>
              </a:r>
              <a:r>
                <a:rPr lang="en-US" sz="1600" dirty="0">
                  <a:latin typeface="Consolas" charset="0"/>
                  <a:ea typeface="Consolas" charset="0"/>
                  <a:cs typeface="Consolas" charset="0"/>
                </a:rPr>
                <a:t> words</a:t>
              </a:r>
            </a:p>
          </p:txBody>
        </p:sp>
        <p:sp>
          <p:nvSpPr>
            <p:cNvPr id="33" name="Alternate Process 32">
              <a:extLst>
                <a:ext uri="{FF2B5EF4-FFF2-40B4-BE49-F238E27FC236}">
                  <a16:creationId xmlns:a16="http://schemas.microsoft.com/office/drawing/2014/main" id="{16C4371C-9D69-F748-B5A5-82A588CB8127}"/>
                </a:ext>
              </a:extLst>
            </p:cNvPr>
            <p:cNvSpPr/>
            <p:nvPr/>
          </p:nvSpPr>
          <p:spPr>
            <a:xfrm>
              <a:off x="8304582" y="3207830"/>
              <a:ext cx="2354016" cy="479815"/>
            </a:xfrm>
            <a:prstGeom prst="flowChartAlternate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rgbClr val="FFC000"/>
                  </a:solidFill>
                  <a:latin typeface="Consolas" charset="0"/>
                  <a:ea typeface="Consolas" charset="0"/>
                  <a:cs typeface="Consolas" charset="0"/>
                </a:rPr>
                <a:t>while </a:t>
              </a:r>
              <a:r>
                <a:rPr lang="en-US" sz="1600" dirty="0">
                  <a:latin typeface="Consolas" charset="0"/>
                  <a:ea typeface="Consolas" charset="0"/>
                  <a:cs typeface="Consolas" charset="0"/>
                </a:rPr>
                <a:t>entry != </a:t>
              </a:r>
              <a:r>
                <a:rPr lang="en-US" sz="1600" dirty="0">
                  <a:solidFill>
                    <a:srgbClr val="FFC000"/>
                  </a:solidFill>
                  <a:latin typeface="Consolas" charset="0"/>
                  <a:ea typeface="Consolas" charset="0"/>
                  <a:cs typeface="Consolas" charset="0"/>
                </a:rPr>
                <a:t>None</a:t>
              </a:r>
            </a:p>
          </p:txBody>
        </p:sp>
        <p:sp>
          <p:nvSpPr>
            <p:cNvPr id="34" name="Alternate Process 33">
              <a:extLst>
                <a:ext uri="{FF2B5EF4-FFF2-40B4-BE49-F238E27FC236}">
                  <a16:creationId xmlns:a16="http://schemas.microsoft.com/office/drawing/2014/main" id="{5F531118-B1BF-E84F-A024-0A9D1202DF90}"/>
                </a:ext>
              </a:extLst>
            </p:cNvPr>
            <p:cNvSpPr/>
            <p:nvPr/>
          </p:nvSpPr>
          <p:spPr>
            <a:xfrm>
              <a:off x="8184573" y="4077604"/>
              <a:ext cx="2592177" cy="479815"/>
            </a:xfrm>
            <a:prstGeom prst="flowChartAlternate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rgbClr val="FFC000"/>
                  </a:solidFill>
                  <a:latin typeface="Consolas" charset="0"/>
                  <a:ea typeface="Consolas" charset="0"/>
                  <a:cs typeface="Consolas" charset="0"/>
                </a:rPr>
                <a:t>if</a:t>
              </a:r>
              <a:r>
                <a:rPr lang="en-US" sz="1600" dirty="0">
                  <a:latin typeface="Consolas" charset="0"/>
                  <a:ea typeface="Consolas" charset="0"/>
                  <a:cs typeface="Consolas" charset="0"/>
                </a:rPr>
                <a:t> </a:t>
              </a:r>
              <a:r>
                <a:rPr lang="en-US" sz="1600" dirty="0" err="1">
                  <a:latin typeface="Consolas" charset="0"/>
                  <a:ea typeface="Consolas" charset="0"/>
                  <a:cs typeface="Consolas" charset="0"/>
                </a:rPr>
                <a:t>entry.word</a:t>
              </a:r>
              <a:r>
                <a:rPr lang="en-US" sz="1600" dirty="0">
                  <a:latin typeface="Consolas" charset="0"/>
                  <a:ea typeface="Consolas" charset="0"/>
                  <a:cs typeface="Consolas" charset="0"/>
                </a:rPr>
                <a:t> == word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EB0CE9C9-4682-4048-A246-82F489C6C9A7}"/>
                </a:ext>
              </a:extLst>
            </p:cNvPr>
            <p:cNvSpPr/>
            <p:nvPr/>
          </p:nvSpPr>
          <p:spPr>
            <a:xfrm>
              <a:off x="7188020" y="5032575"/>
              <a:ext cx="2207743" cy="380675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Consolas" charset="0"/>
                  <a:ea typeface="Consolas" charset="0"/>
                  <a:cs typeface="Consolas" charset="0"/>
                </a:rPr>
                <a:t>entry = </a:t>
              </a:r>
              <a:r>
                <a:rPr lang="en-US" sz="1600" dirty="0" err="1">
                  <a:latin typeface="Consolas" charset="0"/>
                  <a:ea typeface="Consolas" charset="0"/>
                  <a:cs typeface="Consolas" charset="0"/>
                </a:rPr>
                <a:t>entry.next</a:t>
              </a:r>
              <a:endParaRPr lang="en-US" sz="1600" dirty="0">
                <a:latin typeface="Consolas" charset="0"/>
                <a:ea typeface="Consolas" charset="0"/>
                <a:cs typeface="Consolas" charset="0"/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6EEE9CDD-60CE-C740-9775-6DC89EACA448}"/>
                </a:ext>
              </a:extLst>
            </p:cNvPr>
            <p:cNvSpPr/>
            <p:nvPr/>
          </p:nvSpPr>
          <p:spPr>
            <a:xfrm>
              <a:off x="9606364" y="5023414"/>
              <a:ext cx="2104468" cy="514747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err="1">
                  <a:latin typeface="Consolas" charset="0"/>
                  <a:ea typeface="Consolas" charset="0"/>
                  <a:cs typeface="Consolas" charset="0"/>
                </a:rPr>
                <a:t>entry.count</a:t>
              </a:r>
              <a:r>
                <a:rPr lang="en-US" sz="1600" dirty="0">
                  <a:latin typeface="Consolas" charset="0"/>
                  <a:ea typeface="Consolas" charset="0"/>
                  <a:cs typeface="Consolas" charset="0"/>
                </a:rPr>
                <a:t> += 1</a:t>
              </a:r>
            </a:p>
            <a:p>
              <a:pPr algn="ctr"/>
              <a:r>
                <a:rPr lang="en-US" sz="1600" dirty="0">
                  <a:solidFill>
                    <a:srgbClr val="FFC000"/>
                  </a:solidFill>
                  <a:latin typeface="Consolas" charset="0"/>
                  <a:ea typeface="Consolas" charset="0"/>
                  <a:cs typeface="Consolas" charset="0"/>
                </a:rPr>
                <a:t>break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6049A431-2429-9D43-BB2E-8DE5151A03C4}"/>
                </a:ext>
              </a:extLst>
            </p:cNvPr>
            <p:cNvSpPr/>
            <p:nvPr/>
          </p:nvSpPr>
          <p:spPr>
            <a:xfrm>
              <a:off x="8348742" y="2214923"/>
              <a:ext cx="2265696" cy="584259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Consolas" charset="0"/>
                  <a:ea typeface="Consolas" charset="0"/>
                  <a:cs typeface="Consolas" charset="0"/>
                </a:rPr>
                <a:t>id = </a:t>
              </a:r>
              <a:r>
                <a:rPr lang="en-US" sz="1600" i="1" dirty="0">
                  <a:solidFill>
                    <a:srgbClr val="92D050"/>
                  </a:solidFill>
                  <a:latin typeface="Consolas" charset="0"/>
                  <a:ea typeface="Consolas" charset="0"/>
                  <a:cs typeface="Consolas" charset="0"/>
                </a:rPr>
                <a:t>hash</a:t>
              </a:r>
              <a:r>
                <a:rPr lang="en-US" sz="1600" dirty="0">
                  <a:latin typeface="Consolas" charset="0"/>
                  <a:ea typeface="Consolas" charset="0"/>
                  <a:cs typeface="Consolas" charset="0"/>
                </a:rPr>
                <a:t>(word)</a:t>
              </a:r>
            </a:p>
            <a:p>
              <a:pPr algn="ctr"/>
              <a:r>
                <a:rPr lang="en-US" sz="1600" dirty="0">
                  <a:latin typeface="Consolas" charset="0"/>
                  <a:ea typeface="Consolas" charset="0"/>
                  <a:cs typeface="Consolas" charset="0"/>
                </a:rPr>
                <a:t>entry = table[id]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8E23C7DC-911E-4D4B-A52F-BCBF3187A92A}"/>
                </a:ext>
              </a:extLst>
            </p:cNvPr>
            <p:cNvSpPr/>
            <p:nvPr/>
          </p:nvSpPr>
          <p:spPr>
            <a:xfrm>
              <a:off x="7595224" y="5739473"/>
              <a:ext cx="3770873" cy="700637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>
                  <a:latin typeface="Consolas" charset="0"/>
                  <a:ea typeface="Consolas" charset="0"/>
                  <a:cs typeface="Consolas" charset="0"/>
                </a:rPr>
                <a:t>table[id] = </a:t>
              </a:r>
              <a:r>
                <a:rPr lang="en-US" sz="1600" dirty="0">
                  <a:solidFill>
                    <a:srgbClr val="FFC000"/>
                  </a:solidFill>
                  <a:latin typeface="Consolas" charset="0"/>
                  <a:ea typeface="Consolas" charset="0"/>
                  <a:cs typeface="Consolas" charset="0"/>
                </a:rPr>
                <a:t>new </a:t>
              </a:r>
              <a:r>
                <a:rPr lang="en-US" sz="1600" i="1" dirty="0">
                  <a:solidFill>
                    <a:srgbClr val="92D050"/>
                  </a:solidFill>
                  <a:latin typeface="Consolas" charset="0"/>
                  <a:ea typeface="Consolas" charset="0"/>
                  <a:cs typeface="Consolas" charset="0"/>
                </a:rPr>
                <a:t>entry</a:t>
              </a:r>
              <a:r>
                <a:rPr lang="en-US" sz="1600" dirty="0">
                  <a:latin typeface="Consolas" charset="0"/>
                  <a:ea typeface="Consolas" charset="0"/>
                  <a:cs typeface="Consolas" charset="0"/>
                </a:rPr>
                <a:t>(</a:t>
              </a:r>
              <a:r>
                <a:rPr lang="en-US" sz="1600" i="1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word</a:t>
              </a:r>
              <a:r>
                <a:rPr lang="en-US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=</a:t>
              </a:r>
              <a:r>
                <a:rPr lang="en-US" sz="1600" dirty="0">
                  <a:latin typeface="Consolas" charset="0"/>
                  <a:ea typeface="Consolas" charset="0"/>
                  <a:cs typeface="Consolas" charset="0"/>
                </a:rPr>
                <a:t>word, </a:t>
              </a:r>
            </a:p>
            <a:p>
              <a:r>
                <a:rPr lang="en-US" sz="1600" i="1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        count</a:t>
              </a:r>
              <a:r>
                <a:rPr lang="en-US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=</a:t>
              </a:r>
              <a:r>
                <a:rPr lang="en-US" sz="1600" dirty="0">
                  <a:latin typeface="Consolas" charset="0"/>
                  <a:ea typeface="Consolas" charset="0"/>
                  <a:cs typeface="Consolas" charset="0"/>
                </a:rPr>
                <a:t>1, </a:t>
              </a:r>
              <a:r>
                <a:rPr lang="en-US" sz="1600" i="1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next</a:t>
              </a:r>
              <a:r>
                <a:rPr lang="en-US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=</a:t>
              </a:r>
              <a:r>
                <a:rPr lang="en-US" sz="1600" dirty="0">
                  <a:latin typeface="Consolas" charset="0"/>
                  <a:ea typeface="Consolas" charset="0"/>
                  <a:cs typeface="Consolas" charset="0"/>
                </a:rPr>
                <a:t>table[id]) </a:t>
              </a: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29DDC013-9FD0-6E41-A90A-444EDF4C392E}"/>
                </a:ext>
              </a:extLst>
            </p:cNvPr>
            <p:cNvCxnSpPr/>
            <p:nvPr/>
          </p:nvCxnSpPr>
          <p:spPr>
            <a:xfrm flipH="1">
              <a:off x="9481590" y="2032577"/>
              <a:ext cx="1" cy="18234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8D30707F-8669-9C46-A5DD-4E17CDA06CFD}"/>
                </a:ext>
              </a:extLst>
            </p:cNvPr>
            <p:cNvCxnSpPr/>
            <p:nvPr/>
          </p:nvCxnSpPr>
          <p:spPr>
            <a:xfrm>
              <a:off x="9481590" y="2799182"/>
              <a:ext cx="0" cy="4086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755085AB-C261-6242-B1E8-8F599BE36066}"/>
                </a:ext>
              </a:extLst>
            </p:cNvPr>
            <p:cNvCxnSpPr/>
            <p:nvPr/>
          </p:nvCxnSpPr>
          <p:spPr>
            <a:xfrm flipH="1">
              <a:off x="9480662" y="3687645"/>
              <a:ext cx="928" cy="38995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12D1AA72-C874-CC43-B19F-B10B8D38533D}"/>
                </a:ext>
              </a:extLst>
            </p:cNvPr>
            <p:cNvCxnSpPr/>
            <p:nvPr/>
          </p:nvCxnSpPr>
          <p:spPr>
            <a:xfrm>
              <a:off x="9480662" y="4557419"/>
              <a:ext cx="1177936" cy="46599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F6CA97FD-5F11-D947-A29F-E4E9F44076F8}"/>
                </a:ext>
              </a:extLst>
            </p:cNvPr>
            <p:cNvCxnSpPr/>
            <p:nvPr/>
          </p:nvCxnSpPr>
          <p:spPr>
            <a:xfrm flipH="1">
              <a:off x="8291892" y="4557419"/>
              <a:ext cx="1188770" cy="47515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Elbow Connector 47">
              <a:extLst>
                <a:ext uri="{FF2B5EF4-FFF2-40B4-BE49-F238E27FC236}">
                  <a16:creationId xmlns:a16="http://schemas.microsoft.com/office/drawing/2014/main" id="{6351795D-539F-FF45-AD80-39E23375F127}"/>
                </a:ext>
              </a:extLst>
            </p:cNvPr>
            <p:cNvCxnSpPr/>
            <p:nvPr/>
          </p:nvCxnSpPr>
          <p:spPr>
            <a:xfrm rot="10800000" flipV="1">
              <a:off x="7595224" y="3447738"/>
              <a:ext cx="709358" cy="2642054"/>
            </a:xfrm>
            <a:prstGeom prst="bentConnector3">
              <a:avLst>
                <a:gd name="adj1" fmla="val 175194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Elbow Connector 48">
              <a:extLst>
                <a:ext uri="{FF2B5EF4-FFF2-40B4-BE49-F238E27FC236}">
                  <a16:creationId xmlns:a16="http://schemas.microsoft.com/office/drawing/2014/main" id="{00C6409B-B4F9-354B-BA53-731C10A5547F}"/>
                </a:ext>
              </a:extLst>
            </p:cNvPr>
            <p:cNvCxnSpPr/>
            <p:nvPr/>
          </p:nvCxnSpPr>
          <p:spPr>
            <a:xfrm flipH="1" flipV="1">
              <a:off x="10555555" y="1804392"/>
              <a:ext cx="810542" cy="4285400"/>
            </a:xfrm>
            <a:prstGeom prst="bentConnector3">
              <a:avLst>
                <a:gd name="adj1" fmla="val -739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Elbow Connector 49">
              <a:extLst>
                <a:ext uri="{FF2B5EF4-FFF2-40B4-BE49-F238E27FC236}">
                  <a16:creationId xmlns:a16="http://schemas.microsoft.com/office/drawing/2014/main" id="{D4AFF01E-92F4-2040-88D0-581AF65ABD83}"/>
                </a:ext>
              </a:extLst>
            </p:cNvPr>
            <p:cNvCxnSpPr/>
            <p:nvPr/>
          </p:nvCxnSpPr>
          <p:spPr>
            <a:xfrm flipH="1" flipV="1">
              <a:off x="10555555" y="1804392"/>
              <a:ext cx="1155277" cy="3476396"/>
            </a:xfrm>
            <a:prstGeom prst="bentConnector3">
              <a:avLst>
                <a:gd name="adj1" fmla="val -21791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ADD52BEC-FD59-7042-AFB9-C67256053799}"/>
                </a:ext>
              </a:extLst>
            </p:cNvPr>
            <p:cNvSpPr txBox="1"/>
            <p:nvPr/>
          </p:nvSpPr>
          <p:spPr>
            <a:xfrm>
              <a:off x="9135927" y="3711865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accent1"/>
                  </a:solidFill>
                  <a:latin typeface="Consolas" charset="0"/>
                  <a:ea typeface="Consolas" charset="0"/>
                  <a:cs typeface="Consolas" charset="0"/>
                </a:rPr>
                <a:t>T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1271D98D-2566-8F41-844E-C61140A6B2FF}"/>
                </a:ext>
              </a:extLst>
            </p:cNvPr>
            <p:cNvSpPr txBox="1"/>
            <p:nvPr/>
          </p:nvSpPr>
          <p:spPr>
            <a:xfrm>
              <a:off x="10448341" y="4681334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accent1"/>
                  </a:solidFill>
                  <a:latin typeface="Consolas" charset="0"/>
                  <a:ea typeface="Consolas" charset="0"/>
                  <a:cs typeface="Consolas" charset="0"/>
                </a:rPr>
                <a:t>T</a:t>
              </a:r>
              <a:endParaRPr lang="en-US" sz="1400" dirty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C4366C8F-B14F-714A-AE6D-20C5539A19FF}"/>
                </a:ext>
              </a:extLst>
            </p:cNvPr>
            <p:cNvSpPr txBox="1"/>
            <p:nvPr/>
          </p:nvSpPr>
          <p:spPr>
            <a:xfrm>
              <a:off x="8020531" y="3171950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accent1"/>
                  </a:solidFill>
                  <a:latin typeface="Consolas" charset="0"/>
                  <a:ea typeface="Consolas" charset="0"/>
                  <a:cs typeface="Consolas" charset="0"/>
                </a:rPr>
                <a:t>F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12D4A619-073E-3243-9A0E-76A404BBA79B}"/>
                </a:ext>
              </a:extLst>
            </p:cNvPr>
            <p:cNvSpPr txBox="1"/>
            <p:nvPr/>
          </p:nvSpPr>
          <p:spPr>
            <a:xfrm>
              <a:off x="8349145" y="4684529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accent1"/>
                  </a:solidFill>
                  <a:latin typeface="Consolas" charset="0"/>
                  <a:ea typeface="Consolas" charset="0"/>
                  <a:cs typeface="Consolas" charset="0"/>
                </a:rPr>
                <a:t>F</a:t>
              </a:r>
            </a:p>
          </p:txBody>
        </p:sp>
        <p:cxnSp>
          <p:nvCxnSpPr>
            <p:cNvPr id="55" name="Elbow Connector 54">
              <a:extLst>
                <a:ext uri="{FF2B5EF4-FFF2-40B4-BE49-F238E27FC236}">
                  <a16:creationId xmlns:a16="http://schemas.microsoft.com/office/drawing/2014/main" id="{477C0E1D-DCD4-3F4D-8674-7D5F948EA668}"/>
                </a:ext>
              </a:extLst>
            </p:cNvPr>
            <p:cNvCxnSpPr/>
            <p:nvPr/>
          </p:nvCxnSpPr>
          <p:spPr>
            <a:xfrm rot="5400000" flipH="1" flipV="1">
              <a:off x="7424487" y="3956731"/>
              <a:ext cx="1335769" cy="797599"/>
            </a:xfrm>
            <a:prstGeom prst="bentConnector3">
              <a:avLst>
                <a:gd name="adj1" fmla="val 8226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Oval 35"/>
          <p:cNvSpPr/>
          <p:nvPr/>
        </p:nvSpPr>
        <p:spPr>
          <a:xfrm>
            <a:off x="7154777" y="3206387"/>
            <a:ext cx="258433" cy="252744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nsolas" charset="0"/>
                <a:ea typeface="Consolas" charset="0"/>
                <a:cs typeface="Consolas" charset="0"/>
              </a:rPr>
              <a:t>A</a:t>
            </a:r>
          </a:p>
        </p:txBody>
      </p:sp>
      <p:sp>
        <p:nvSpPr>
          <p:cNvPr id="37" name="Oval 36"/>
          <p:cNvSpPr/>
          <p:nvPr/>
        </p:nvSpPr>
        <p:spPr>
          <a:xfrm>
            <a:off x="8845610" y="3650695"/>
            <a:ext cx="258433" cy="252744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tIns="91440" rtlCol="0" anchor="ctr"/>
          <a:lstStyle/>
          <a:p>
            <a:pPr algn="ctr"/>
            <a:r>
              <a:rPr lang="en-US" dirty="0">
                <a:latin typeface="Consolas" charset="0"/>
                <a:ea typeface="Consolas" charset="0"/>
                <a:cs typeface="Consolas" charset="0"/>
              </a:rPr>
              <a:t>B</a:t>
            </a:r>
          </a:p>
        </p:txBody>
      </p:sp>
      <p:sp>
        <p:nvSpPr>
          <p:cNvPr id="38" name="Oval 37"/>
          <p:cNvSpPr/>
          <p:nvPr/>
        </p:nvSpPr>
        <p:spPr>
          <a:xfrm>
            <a:off x="8260916" y="4582983"/>
            <a:ext cx="258433" cy="252744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Consolas" charset="0"/>
                <a:ea typeface="Consolas" charset="0"/>
                <a:cs typeface="Consolas" charset="0"/>
              </a:rPr>
              <a:t>C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9" name="Oval 38"/>
          <p:cNvSpPr/>
          <p:nvPr/>
        </p:nvSpPr>
        <p:spPr>
          <a:xfrm>
            <a:off x="9570670" y="4581068"/>
            <a:ext cx="258433" cy="252744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Consolas" charset="0"/>
                <a:ea typeface="Consolas" charset="0"/>
                <a:cs typeface="Consolas" charset="0"/>
              </a:rPr>
              <a:t>D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3C651-AC7E-5943-AA33-41BCB6EAF4BA}" type="slidenum">
              <a:rPr lang="en-US" smtClean="0"/>
              <a:pPr/>
              <a:t>71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wf</a:t>
            </a:r>
            <a:r>
              <a:rPr lang="en-US" dirty="0"/>
              <a:t> Performance Response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25EEA-3380-7641-A01C-154C07ACD6A6}" type="datetime1">
              <a:rPr lang="en-US" smtClean="0"/>
              <a:t>4/21/23</a:t>
            </a:fld>
            <a:endParaRPr lang="en-US"/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D6D06D18-71E8-594A-A4CD-0AFEE9304A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4057" y="1523451"/>
            <a:ext cx="5687252" cy="1788166"/>
          </a:xfrm>
        </p:spPr>
        <p:txBody>
          <a:bodyPr/>
          <a:lstStyle/>
          <a:p>
            <a:r>
              <a:rPr lang="en-US" sz="2400" dirty="0">
                <a:cs typeface="Helvetica" charset="0"/>
              </a:rPr>
              <a:t>Usual case:</a:t>
            </a:r>
          </a:p>
          <a:p>
            <a:endParaRPr lang="en-US" sz="2400" dirty="0">
              <a:cs typeface="Helvetica" charset="0"/>
            </a:endParaRPr>
          </a:p>
          <a:p>
            <a:endParaRPr lang="en-US" sz="2400" dirty="0">
              <a:cs typeface="Helvetica" charset="0"/>
            </a:endParaRPr>
          </a:p>
          <a:p>
            <a:endParaRPr lang="en-US" sz="2400" dirty="0">
              <a:cs typeface="Helvetica" charset="0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A4518749-7DC8-5544-B9B3-394718B6CD8F}"/>
              </a:ext>
            </a:extLst>
          </p:cNvPr>
          <p:cNvSpPr/>
          <p:nvPr/>
        </p:nvSpPr>
        <p:spPr>
          <a:xfrm>
            <a:off x="981333" y="1967853"/>
            <a:ext cx="3356610" cy="53640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the quick brown the dog</a:t>
            </a:r>
          </a:p>
        </p:txBody>
      </p:sp>
      <p:graphicFrame>
        <p:nvGraphicFramePr>
          <p:cNvPr id="57" name="Table 56">
            <a:extLst>
              <a:ext uri="{FF2B5EF4-FFF2-40B4-BE49-F238E27FC236}">
                <a16:creationId xmlns:a16="http://schemas.microsoft.com/office/drawing/2014/main" id="{2B1694D7-ECF2-5741-A9CC-E22960E3E1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4521561"/>
              </p:ext>
            </p:extLst>
          </p:nvPr>
        </p:nvGraphicFramePr>
        <p:xfrm>
          <a:off x="4738207" y="1477229"/>
          <a:ext cx="1271160" cy="15240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5740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71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980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Symbol" panose="020B0502040204020203" pitchFamily="34" charset="0"/>
                          <a:ea typeface="Segoe UI Symbol" panose="020B0502040204020203" pitchFamily="34" charset="0"/>
                          <a:cs typeface="Helvetica" charset="0"/>
                        </a:rPr>
                        <a:t>Edge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Symbol" panose="020B0502040204020203" pitchFamily="34" charset="0"/>
                          <a:ea typeface="Segoe UI Symbol" panose="020B0502040204020203" pitchFamily="34" charset="0"/>
                          <a:cs typeface="Helvetica" charset="0"/>
                        </a:rPr>
                        <a:t># Hits</a:t>
                      </a: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980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Consolas" charset="0"/>
                          <a:ea typeface="Consolas" charset="0"/>
                          <a:cs typeface="Consolas" charset="0"/>
                        </a:rPr>
                        <a:t>A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Symbol" panose="020B0502040204020203" pitchFamily="34" charset="0"/>
                          <a:ea typeface="Segoe UI Symbol" panose="020B0502040204020203" pitchFamily="34" charset="0"/>
                          <a:cs typeface="Helvetica" charset="0"/>
                        </a:rPr>
                        <a:t>4</a:t>
                      </a: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980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Consolas" charset="0"/>
                          <a:ea typeface="Consolas" charset="0"/>
                          <a:cs typeface="Consolas" charset="0"/>
                        </a:rPr>
                        <a:t>B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Symbol" panose="020B0502040204020203" pitchFamily="34" charset="0"/>
                          <a:ea typeface="Segoe UI Symbol" panose="020B0502040204020203" pitchFamily="34" charset="0"/>
                          <a:cs typeface="Helvetica" charset="0"/>
                        </a:rPr>
                        <a:t>1</a:t>
                      </a: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980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Consolas" charset="0"/>
                          <a:ea typeface="Consolas" charset="0"/>
                          <a:cs typeface="Consolas" charset="0"/>
                        </a:rPr>
                        <a:t>C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Symbol" panose="020B0502040204020203" pitchFamily="34" charset="0"/>
                          <a:ea typeface="Segoe UI Symbol" panose="020B0502040204020203" pitchFamily="34" charset="0"/>
                          <a:cs typeface="Helvetica" charset="0"/>
                        </a:rPr>
                        <a:t>0</a:t>
                      </a: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808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Consolas" charset="0"/>
                          <a:ea typeface="Consolas" charset="0"/>
                          <a:cs typeface="Consolas" charset="0"/>
                        </a:rPr>
                        <a:t>D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Symbol" panose="020B0502040204020203" pitchFamily="34" charset="0"/>
                          <a:ea typeface="Segoe UI Symbol" panose="020B0502040204020203" pitchFamily="34" charset="0"/>
                          <a:cs typeface="Helvetica" charset="0"/>
                        </a:rPr>
                        <a:t>1</a:t>
                      </a: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8" name="TextBox 57">
            <a:extLst>
              <a:ext uri="{FF2B5EF4-FFF2-40B4-BE49-F238E27FC236}">
                <a16:creationId xmlns:a16="http://schemas.microsoft.com/office/drawing/2014/main" id="{B29B5158-3925-FB4A-9A6C-380DAC0C9102}"/>
              </a:ext>
            </a:extLst>
          </p:cNvPr>
          <p:cNvSpPr txBox="1"/>
          <p:nvPr/>
        </p:nvSpPr>
        <p:spPr>
          <a:xfrm>
            <a:off x="6881122" y="316095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  <a:cs typeface="Helvetica" charset="0"/>
              </a:rPr>
              <a:t>4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73E3CC8B-A560-E54B-A08F-0CDCACF5CD29}"/>
              </a:ext>
            </a:extLst>
          </p:cNvPr>
          <p:cNvSpPr txBox="1"/>
          <p:nvPr/>
        </p:nvSpPr>
        <p:spPr>
          <a:xfrm>
            <a:off x="9074976" y="3607843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  <a:cs typeface="Helvetica" charset="0"/>
              </a:rPr>
              <a:t>1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3DC9EA2-5564-5044-90CE-D393AA29848A}"/>
              </a:ext>
            </a:extLst>
          </p:cNvPr>
          <p:cNvSpPr txBox="1"/>
          <p:nvPr/>
        </p:nvSpPr>
        <p:spPr>
          <a:xfrm>
            <a:off x="8517915" y="4540869"/>
            <a:ext cx="312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  <a:cs typeface="Helvetica" charset="0"/>
              </a:rPr>
              <a:t>0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A3AEA76-9360-4E43-A075-53301B002EBE}"/>
              </a:ext>
            </a:extLst>
          </p:cNvPr>
          <p:cNvSpPr txBox="1"/>
          <p:nvPr/>
        </p:nvSpPr>
        <p:spPr>
          <a:xfrm>
            <a:off x="9775310" y="454993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  <a:cs typeface="Helvetica" charset="0"/>
              </a:rPr>
              <a:t>1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2BBD7D-55DE-A447-8F3E-206CB8C2A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Caroline Lemieux --- Expanding the Reach of Fuzzing</a:t>
            </a:r>
          </a:p>
        </p:txBody>
      </p:sp>
    </p:spTree>
    <p:extLst>
      <p:ext uri="{BB962C8B-B14F-4D97-AF65-F5344CB8AC3E}">
        <p14:creationId xmlns:p14="http://schemas.microsoft.com/office/powerpoint/2010/main" val="342576323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16877C1D-222C-CA41-AE68-DC01D3ADA1A8}"/>
              </a:ext>
            </a:extLst>
          </p:cNvPr>
          <p:cNvGrpSpPr/>
          <p:nvPr/>
        </p:nvGrpSpPr>
        <p:grpSpPr>
          <a:xfrm>
            <a:off x="6655084" y="1500233"/>
            <a:ext cx="4522812" cy="4869291"/>
            <a:chOff x="7188020" y="1576206"/>
            <a:chExt cx="4522812" cy="4863904"/>
          </a:xfrm>
        </p:grpSpPr>
        <p:sp>
          <p:nvSpPr>
            <p:cNvPr id="32" name="Alternate Process 31">
              <a:extLst>
                <a:ext uri="{FF2B5EF4-FFF2-40B4-BE49-F238E27FC236}">
                  <a16:creationId xmlns:a16="http://schemas.microsoft.com/office/drawing/2014/main" id="{2249E60E-1960-EC47-AACA-D7111A1C2F36}"/>
                </a:ext>
              </a:extLst>
            </p:cNvPr>
            <p:cNvSpPr/>
            <p:nvPr/>
          </p:nvSpPr>
          <p:spPr>
            <a:xfrm>
              <a:off x="8407626" y="1576206"/>
              <a:ext cx="2147929" cy="456371"/>
            </a:xfrm>
            <a:prstGeom prst="flowChartAlternate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rgbClr val="FFC000"/>
                  </a:solidFill>
                  <a:latin typeface="Consolas" charset="0"/>
                  <a:ea typeface="Consolas" charset="0"/>
                  <a:cs typeface="Consolas" charset="0"/>
                </a:rPr>
                <a:t>for</a:t>
              </a:r>
              <a:r>
                <a:rPr lang="en-US" sz="1600" dirty="0">
                  <a:latin typeface="Consolas" charset="0"/>
                  <a:ea typeface="Consolas" charset="0"/>
                  <a:cs typeface="Consolas" charset="0"/>
                </a:rPr>
                <a:t> word </a:t>
              </a:r>
              <a:r>
                <a:rPr lang="en-US" sz="1600" dirty="0">
                  <a:solidFill>
                    <a:srgbClr val="FFC000"/>
                  </a:solidFill>
                  <a:latin typeface="Consolas" charset="0"/>
                  <a:ea typeface="Consolas" charset="0"/>
                  <a:cs typeface="Consolas" charset="0"/>
                </a:rPr>
                <a:t>in</a:t>
              </a:r>
              <a:r>
                <a:rPr lang="en-US" sz="1600" dirty="0">
                  <a:latin typeface="Consolas" charset="0"/>
                  <a:ea typeface="Consolas" charset="0"/>
                  <a:cs typeface="Consolas" charset="0"/>
                </a:rPr>
                <a:t> words</a:t>
              </a:r>
            </a:p>
          </p:txBody>
        </p:sp>
        <p:sp>
          <p:nvSpPr>
            <p:cNvPr id="33" name="Alternate Process 32">
              <a:extLst>
                <a:ext uri="{FF2B5EF4-FFF2-40B4-BE49-F238E27FC236}">
                  <a16:creationId xmlns:a16="http://schemas.microsoft.com/office/drawing/2014/main" id="{16C4371C-9D69-F748-B5A5-82A588CB8127}"/>
                </a:ext>
              </a:extLst>
            </p:cNvPr>
            <p:cNvSpPr/>
            <p:nvPr/>
          </p:nvSpPr>
          <p:spPr>
            <a:xfrm>
              <a:off x="8304582" y="3207830"/>
              <a:ext cx="2354016" cy="479815"/>
            </a:xfrm>
            <a:prstGeom prst="flowChartAlternate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rgbClr val="FFC000"/>
                  </a:solidFill>
                  <a:latin typeface="Consolas" charset="0"/>
                  <a:ea typeface="Consolas" charset="0"/>
                  <a:cs typeface="Consolas" charset="0"/>
                </a:rPr>
                <a:t>while </a:t>
              </a:r>
              <a:r>
                <a:rPr lang="en-US" sz="1600" dirty="0">
                  <a:latin typeface="Consolas" charset="0"/>
                  <a:ea typeface="Consolas" charset="0"/>
                  <a:cs typeface="Consolas" charset="0"/>
                </a:rPr>
                <a:t>entry != </a:t>
              </a:r>
              <a:r>
                <a:rPr lang="en-US" sz="1600" dirty="0">
                  <a:solidFill>
                    <a:srgbClr val="FFC000"/>
                  </a:solidFill>
                  <a:latin typeface="Consolas" charset="0"/>
                  <a:ea typeface="Consolas" charset="0"/>
                  <a:cs typeface="Consolas" charset="0"/>
                </a:rPr>
                <a:t>None</a:t>
              </a:r>
            </a:p>
          </p:txBody>
        </p:sp>
        <p:sp>
          <p:nvSpPr>
            <p:cNvPr id="34" name="Alternate Process 33">
              <a:extLst>
                <a:ext uri="{FF2B5EF4-FFF2-40B4-BE49-F238E27FC236}">
                  <a16:creationId xmlns:a16="http://schemas.microsoft.com/office/drawing/2014/main" id="{5F531118-B1BF-E84F-A024-0A9D1202DF90}"/>
                </a:ext>
              </a:extLst>
            </p:cNvPr>
            <p:cNvSpPr/>
            <p:nvPr/>
          </p:nvSpPr>
          <p:spPr>
            <a:xfrm>
              <a:off x="8184573" y="4077604"/>
              <a:ext cx="2592177" cy="479815"/>
            </a:xfrm>
            <a:prstGeom prst="flowChartAlternate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rgbClr val="FFC000"/>
                  </a:solidFill>
                  <a:latin typeface="Consolas" charset="0"/>
                  <a:ea typeface="Consolas" charset="0"/>
                  <a:cs typeface="Consolas" charset="0"/>
                </a:rPr>
                <a:t>if</a:t>
              </a:r>
              <a:r>
                <a:rPr lang="en-US" sz="1600" dirty="0">
                  <a:latin typeface="Consolas" charset="0"/>
                  <a:ea typeface="Consolas" charset="0"/>
                  <a:cs typeface="Consolas" charset="0"/>
                </a:rPr>
                <a:t> </a:t>
              </a:r>
              <a:r>
                <a:rPr lang="en-US" sz="1600" dirty="0" err="1">
                  <a:latin typeface="Consolas" charset="0"/>
                  <a:ea typeface="Consolas" charset="0"/>
                  <a:cs typeface="Consolas" charset="0"/>
                </a:rPr>
                <a:t>entry.word</a:t>
              </a:r>
              <a:r>
                <a:rPr lang="en-US" sz="1600" dirty="0">
                  <a:latin typeface="Consolas" charset="0"/>
                  <a:ea typeface="Consolas" charset="0"/>
                  <a:cs typeface="Consolas" charset="0"/>
                </a:rPr>
                <a:t> == word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EB0CE9C9-4682-4048-A246-82F489C6C9A7}"/>
                </a:ext>
              </a:extLst>
            </p:cNvPr>
            <p:cNvSpPr/>
            <p:nvPr/>
          </p:nvSpPr>
          <p:spPr>
            <a:xfrm>
              <a:off x="7188020" y="5032575"/>
              <a:ext cx="2207743" cy="380675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Consolas" charset="0"/>
                  <a:ea typeface="Consolas" charset="0"/>
                  <a:cs typeface="Consolas" charset="0"/>
                </a:rPr>
                <a:t>entry = </a:t>
              </a:r>
              <a:r>
                <a:rPr lang="en-US" sz="1600" dirty="0" err="1">
                  <a:latin typeface="Consolas" charset="0"/>
                  <a:ea typeface="Consolas" charset="0"/>
                  <a:cs typeface="Consolas" charset="0"/>
                </a:rPr>
                <a:t>entry.next</a:t>
              </a:r>
              <a:endParaRPr lang="en-US" sz="1600" dirty="0">
                <a:latin typeface="Consolas" charset="0"/>
                <a:ea typeface="Consolas" charset="0"/>
                <a:cs typeface="Consolas" charset="0"/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6EEE9CDD-60CE-C740-9775-6DC89EACA448}"/>
                </a:ext>
              </a:extLst>
            </p:cNvPr>
            <p:cNvSpPr/>
            <p:nvPr/>
          </p:nvSpPr>
          <p:spPr>
            <a:xfrm>
              <a:off x="9606364" y="5023414"/>
              <a:ext cx="2104468" cy="514747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err="1">
                  <a:latin typeface="Consolas" charset="0"/>
                  <a:ea typeface="Consolas" charset="0"/>
                  <a:cs typeface="Consolas" charset="0"/>
                </a:rPr>
                <a:t>entry.count</a:t>
              </a:r>
              <a:r>
                <a:rPr lang="en-US" sz="1600" dirty="0">
                  <a:latin typeface="Consolas" charset="0"/>
                  <a:ea typeface="Consolas" charset="0"/>
                  <a:cs typeface="Consolas" charset="0"/>
                </a:rPr>
                <a:t> += 1</a:t>
              </a:r>
            </a:p>
            <a:p>
              <a:pPr algn="ctr"/>
              <a:r>
                <a:rPr lang="en-US" sz="1600" dirty="0">
                  <a:solidFill>
                    <a:srgbClr val="FFC000"/>
                  </a:solidFill>
                  <a:latin typeface="Consolas" charset="0"/>
                  <a:ea typeface="Consolas" charset="0"/>
                  <a:cs typeface="Consolas" charset="0"/>
                </a:rPr>
                <a:t>break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6049A431-2429-9D43-BB2E-8DE5151A03C4}"/>
                </a:ext>
              </a:extLst>
            </p:cNvPr>
            <p:cNvSpPr/>
            <p:nvPr/>
          </p:nvSpPr>
          <p:spPr>
            <a:xfrm>
              <a:off x="8348742" y="2214923"/>
              <a:ext cx="2265696" cy="584259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Consolas" charset="0"/>
                  <a:ea typeface="Consolas" charset="0"/>
                  <a:cs typeface="Consolas" charset="0"/>
                </a:rPr>
                <a:t>id = </a:t>
              </a:r>
              <a:r>
                <a:rPr lang="en-US" sz="1600" i="1" dirty="0">
                  <a:solidFill>
                    <a:srgbClr val="92D050"/>
                  </a:solidFill>
                  <a:latin typeface="Consolas" charset="0"/>
                  <a:ea typeface="Consolas" charset="0"/>
                  <a:cs typeface="Consolas" charset="0"/>
                </a:rPr>
                <a:t>hash</a:t>
              </a:r>
              <a:r>
                <a:rPr lang="en-US" sz="1600" dirty="0">
                  <a:latin typeface="Consolas" charset="0"/>
                  <a:ea typeface="Consolas" charset="0"/>
                  <a:cs typeface="Consolas" charset="0"/>
                </a:rPr>
                <a:t>(word)</a:t>
              </a:r>
            </a:p>
            <a:p>
              <a:pPr algn="ctr"/>
              <a:r>
                <a:rPr lang="en-US" sz="1600" dirty="0">
                  <a:latin typeface="Consolas" charset="0"/>
                  <a:ea typeface="Consolas" charset="0"/>
                  <a:cs typeface="Consolas" charset="0"/>
                </a:rPr>
                <a:t>entry = table[id]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8E23C7DC-911E-4D4B-A52F-BCBF3187A92A}"/>
                </a:ext>
              </a:extLst>
            </p:cNvPr>
            <p:cNvSpPr/>
            <p:nvPr/>
          </p:nvSpPr>
          <p:spPr>
            <a:xfrm>
              <a:off x="7595224" y="5739473"/>
              <a:ext cx="3770873" cy="700637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>
                  <a:latin typeface="Consolas" charset="0"/>
                  <a:ea typeface="Consolas" charset="0"/>
                  <a:cs typeface="Consolas" charset="0"/>
                </a:rPr>
                <a:t>table[id] = </a:t>
              </a:r>
              <a:r>
                <a:rPr lang="en-US" sz="1600" dirty="0">
                  <a:solidFill>
                    <a:srgbClr val="FFC000"/>
                  </a:solidFill>
                  <a:latin typeface="Consolas" charset="0"/>
                  <a:ea typeface="Consolas" charset="0"/>
                  <a:cs typeface="Consolas" charset="0"/>
                </a:rPr>
                <a:t>new </a:t>
              </a:r>
              <a:r>
                <a:rPr lang="en-US" sz="1600" i="1" dirty="0">
                  <a:solidFill>
                    <a:srgbClr val="92D050"/>
                  </a:solidFill>
                  <a:latin typeface="Consolas" charset="0"/>
                  <a:ea typeface="Consolas" charset="0"/>
                  <a:cs typeface="Consolas" charset="0"/>
                </a:rPr>
                <a:t>entry</a:t>
              </a:r>
              <a:r>
                <a:rPr lang="en-US" sz="1600" dirty="0">
                  <a:latin typeface="Consolas" charset="0"/>
                  <a:ea typeface="Consolas" charset="0"/>
                  <a:cs typeface="Consolas" charset="0"/>
                </a:rPr>
                <a:t>(</a:t>
              </a:r>
              <a:r>
                <a:rPr lang="en-US" sz="1600" i="1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word</a:t>
              </a:r>
              <a:r>
                <a:rPr lang="en-US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=</a:t>
              </a:r>
              <a:r>
                <a:rPr lang="en-US" sz="1600" dirty="0">
                  <a:latin typeface="Consolas" charset="0"/>
                  <a:ea typeface="Consolas" charset="0"/>
                  <a:cs typeface="Consolas" charset="0"/>
                </a:rPr>
                <a:t>word, </a:t>
              </a:r>
            </a:p>
            <a:p>
              <a:r>
                <a:rPr lang="en-US" sz="1600" i="1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        count</a:t>
              </a:r>
              <a:r>
                <a:rPr lang="en-US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=</a:t>
              </a:r>
              <a:r>
                <a:rPr lang="en-US" sz="1600" dirty="0">
                  <a:latin typeface="Consolas" charset="0"/>
                  <a:ea typeface="Consolas" charset="0"/>
                  <a:cs typeface="Consolas" charset="0"/>
                </a:rPr>
                <a:t>1, </a:t>
              </a:r>
              <a:r>
                <a:rPr lang="en-US" sz="1600" i="1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next</a:t>
              </a:r>
              <a:r>
                <a:rPr lang="en-US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=</a:t>
              </a:r>
              <a:r>
                <a:rPr lang="en-US" sz="1600" dirty="0">
                  <a:latin typeface="Consolas" charset="0"/>
                  <a:ea typeface="Consolas" charset="0"/>
                  <a:cs typeface="Consolas" charset="0"/>
                </a:rPr>
                <a:t>table[id]) </a:t>
              </a: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29DDC013-9FD0-6E41-A90A-444EDF4C392E}"/>
                </a:ext>
              </a:extLst>
            </p:cNvPr>
            <p:cNvCxnSpPr/>
            <p:nvPr/>
          </p:nvCxnSpPr>
          <p:spPr>
            <a:xfrm flipH="1">
              <a:off x="9481590" y="2032577"/>
              <a:ext cx="1" cy="18234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8D30707F-8669-9C46-A5DD-4E17CDA06CFD}"/>
                </a:ext>
              </a:extLst>
            </p:cNvPr>
            <p:cNvCxnSpPr/>
            <p:nvPr/>
          </p:nvCxnSpPr>
          <p:spPr>
            <a:xfrm>
              <a:off x="9481590" y="2799182"/>
              <a:ext cx="0" cy="4086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755085AB-C261-6242-B1E8-8F599BE36066}"/>
                </a:ext>
              </a:extLst>
            </p:cNvPr>
            <p:cNvCxnSpPr/>
            <p:nvPr/>
          </p:nvCxnSpPr>
          <p:spPr>
            <a:xfrm flipH="1">
              <a:off x="9480662" y="3687645"/>
              <a:ext cx="928" cy="38995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12D1AA72-C874-CC43-B19F-B10B8D38533D}"/>
                </a:ext>
              </a:extLst>
            </p:cNvPr>
            <p:cNvCxnSpPr/>
            <p:nvPr/>
          </p:nvCxnSpPr>
          <p:spPr>
            <a:xfrm>
              <a:off x="9480662" y="4557419"/>
              <a:ext cx="1177936" cy="46599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F6CA97FD-5F11-D947-A29F-E4E9F44076F8}"/>
                </a:ext>
              </a:extLst>
            </p:cNvPr>
            <p:cNvCxnSpPr/>
            <p:nvPr/>
          </p:nvCxnSpPr>
          <p:spPr>
            <a:xfrm flipH="1">
              <a:off x="8291892" y="4557419"/>
              <a:ext cx="1188770" cy="47515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Elbow Connector 47">
              <a:extLst>
                <a:ext uri="{FF2B5EF4-FFF2-40B4-BE49-F238E27FC236}">
                  <a16:creationId xmlns:a16="http://schemas.microsoft.com/office/drawing/2014/main" id="{6351795D-539F-FF45-AD80-39E23375F127}"/>
                </a:ext>
              </a:extLst>
            </p:cNvPr>
            <p:cNvCxnSpPr/>
            <p:nvPr/>
          </p:nvCxnSpPr>
          <p:spPr>
            <a:xfrm rot="10800000" flipV="1">
              <a:off x="7595224" y="3447738"/>
              <a:ext cx="709358" cy="2642054"/>
            </a:xfrm>
            <a:prstGeom prst="bentConnector3">
              <a:avLst>
                <a:gd name="adj1" fmla="val 175194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Elbow Connector 48">
              <a:extLst>
                <a:ext uri="{FF2B5EF4-FFF2-40B4-BE49-F238E27FC236}">
                  <a16:creationId xmlns:a16="http://schemas.microsoft.com/office/drawing/2014/main" id="{00C6409B-B4F9-354B-BA53-731C10A5547F}"/>
                </a:ext>
              </a:extLst>
            </p:cNvPr>
            <p:cNvCxnSpPr/>
            <p:nvPr/>
          </p:nvCxnSpPr>
          <p:spPr>
            <a:xfrm flipH="1" flipV="1">
              <a:off x="10555555" y="1804392"/>
              <a:ext cx="810542" cy="4285400"/>
            </a:xfrm>
            <a:prstGeom prst="bentConnector3">
              <a:avLst>
                <a:gd name="adj1" fmla="val -739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Elbow Connector 49">
              <a:extLst>
                <a:ext uri="{FF2B5EF4-FFF2-40B4-BE49-F238E27FC236}">
                  <a16:creationId xmlns:a16="http://schemas.microsoft.com/office/drawing/2014/main" id="{D4AFF01E-92F4-2040-88D0-581AF65ABD83}"/>
                </a:ext>
              </a:extLst>
            </p:cNvPr>
            <p:cNvCxnSpPr/>
            <p:nvPr/>
          </p:nvCxnSpPr>
          <p:spPr>
            <a:xfrm flipH="1" flipV="1">
              <a:off x="10555555" y="1804392"/>
              <a:ext cx="1155277" cy="3476396"/>
            </a:xfrm>
            <a:prstGeom prst="bentConnector3">
              <a:avLst>
                <a:gd name="adj1" fmla="val -21791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ADD52BEC-FD59-7042-AFB9-C67256053799}"/>
                </a:ext>
              </a:extLst>
            </p:cNvPr>
            <p:cNvSpPr txBox="1"/>
            <p:nvPr/>
          </p:nvSpPr>
          <p:spPr>
            <a:xfrm>
              <a:off x="9135927" y="3711865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accent1"/>
                  </a:solidFill>
                  <a:latin typeface="Consolas" charset="0"/>
                  <a:ea typeface="Consolas" charset="0"/>
                  <a:cs typeface="Consolas" charset="0"/>
                </a:rPr>
                <a:t>T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1271D98D-2566-8F41-844E-C61140A6B2FF}"/>
                </a:ext>
              </a:extLst>
            </p:cNvPr>
            <p:cNvSpPr txBox="1"/>
            <p:nvPr/>
          </p:nvSpPr>
          <p:spPr>
            <a:xfrm>
              <a:off x="10448341" y="4681334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accent1"/>
                  </a:solidFill>
                  <a:latin typeface="Consolas" charset="0"/>
                  <a:ea typeface="Consolas" charset="0"/>
                  <a:cs typeface="Consolas" charset="0"/>
                </a:rPr>
                <a:t>T</a:t>
              </a:r>
              <a:endParaRPr lang="en-US" sz="1400" dirty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C4366C8F-B14F-714A-AE6D-20C5539A19FF}"/>
                </a:ext>
              </a:extLst>
            </p:cNvPr>
            <p:cNvSpPr txBox="1"/>
            <p:nvPr/>
          </p:nvSpPr>
          <p:spPr>
            <a:xfrm>
              <a:off x="8020531" y="3171950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accent1"/>
                  </a:solidFill>
                  <a:latin typeface="Consolas" charset="0"/>
                  <a:ea typeface="Consolas" charset="0"/>
                  <a:cs typeface="Consolas" charset="0"/>
                </a:rPr>
                <a:t>F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12D4A619-073E-3243-9A0E-76A404BBA79B}"/>
                </a:ext>
              </a:extLst>
            </p:cNvPr>
            <p:cNvSpPr txBox="1"/>
            <p:nvPr/>
          </p:nvSpPr>
          <p:spPr>
            <a:xfrm>
              <a:off x="8349145" y="4684529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accent1"/>
                  </a:solidFill>
                  <a:latin typeface="Consolas" charset="0"/>
                  <a:ea typeface="Consolas" charset="0"/>
                  <a:cs typeface="Consolas" charset="0"/>
                </a:rPr>
                <a:t>F</a:t>
              </a:r>
            </a:p>
          </p:txBody>
        </p:sp>
        <p:cxnSp>
          <p:nvCxnSpPr>
            <p:cNvPr id="55" name="Elbow Connector 54">
              <a:extLst>
                <a:ext uri="{FF2B5EF4-FFF2-40B4-BE49-F238E27FC236}">
                  <a16:creationId xmlns:a16="http://schemas.microsoft.com/office/drawing/2014/main" id="{477C0E1D-DCD4-3F4D-8674-7D5F948EA668}"/>
                </a:ext>
              </a:extLst>
            </p:cNvPr>
            <p:cNvCxnSpPr/>
            <p:nvPr/>
          </p:nvCxnSpPr>
          <p:spPr>
            <a:xfrm rot="5400000" flipH="1" flipV="1">
              <a:off x="7424487" y="3956731"/>
              <a:ext cx="1335769" cy="797599"/>
            </a:xfrm>
            <a:prstGeom prst="bentConnector3">
              <a:avLst>
                <a:gd name="adj1" fmla="val 8226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Oval 35"/>
          <p:cNvSpPr/>
          <p:nvPr/>
        </p:nvSpPr>
        <p:spPr>
          <a:xfrm>
            <a:off x="7154777" y="3206387"/>
            <a:ext cx="258433" cy="252744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nsolas" charset="0"/>
                <a:ea typeface="Consolas" charset="0"/>
                <a:cs typeface="Consolas" charset="0"/>
              </a:rPr>
              <a:t>A</a:t>
            </a:r>
          </a:p>
        </p:txBody>
      </p:sp>
      <p:sp>
        <p:nvSpPr>
          <p:cNvPr id="37" name="Oval 36"/>
          <p:cNvSpPr/>
          <p:nvPr/>
        </p:nvSpPr>
        <p:spPr>
          <a:xfrm>
            <a:off x="8845610" y="3650695"/>
            <a:ext cx="258433" cy="252744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tIns="91440" rtlCol="0" anchor="ctr"/>
          <a:lstStyle/>
          <a:p>
            <a:pPr algn="ctr"/>
            <a:r>
              <a:rPr lang="en-US" dirty="0">
                <a:latin typeface="Consolas" charset="0"/>
                <a:ea typeface="Consolas" charset="0"/>
                <a:cs typeface="Consolas" charset="0"/>
              </a:rPr>
              <a:t>B</a:t>
            </a:r>
          </a:p>
        </p:txBody>
      </p:sp>
      <p:sp>
        <p:nvSpPr>
          <p:cNvPr id="38" name="Oval 37"/>
          <p:cNvSpPr/>
          <p:nvPr/>
        </p:nvSpPr>
        <p:spPr>
          <a:xfrm>
            <a:off x="8260916" y="4582983"/>
            <a:ext cx="258433" cy="252744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Consolas" charset="0"/>
                <a:ea typeface="Consolas" charset="0"/>
                <a:cs typeface="Consolas" charset="0"/>
              </a:rPr>
              <a:t>C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9" name="Oval 38"/>
          <p:cNvSpPr/>
          <p:nvPr/>
        </p:nvSpPr>
        <p:spPr>
          <a:xfrm>
            <a:off x="9570670" y="4581068"/>
            <a:ext cx="258433" cy="252744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Consolas" charset="0"/>
                <a:ea typeface="Consolas" charset="0"/>
                <a:cs typeface="Consolas" charset="0"/>
              </a:rPr>
              <a:t>D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3C651-AC7E-5943-AA33-41BCB6EAF4BA}" type="slidenum">
              <a:rPr lang="en-US" smtClean="0"/>
              <a:pPr/>
              <a:t>72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wf</a:t>
            </a:r>
            <a:r>
              <a:rPr lang="en-US" dirty="0"/>
              <a:t> Performance Response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4CD23-7F3A-8D41-93EB-F0E9C0988929}" type="datetime1">
              <a:rPr lang="en-US" smtClean="0"/>
              <a:t>4/21/23</a:t>
            </a:fld>
            <a:endParaRPr lang="en-US"/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D6D06D18-71E8-594A-A4CD-0AFEE9304A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4057" y="1523450"/>
            <a:ext cx="5687252" cy="3436979"/>
          </a:xfrm>
        </p:spPr>
        <p:txBody>
          <a:bodyPr/>
          <a:lstStyle/>
          <a:p>
            <a:r>
              <a:rPr lang="en-US" sz="2400" dirty="0">
                <a:cs typeface="Helvetica" charset="0"/>
              </a:rPr>
              <a:t>Usual case:</a:t>
            </a:r>
          </a:p>
          <a:p>
            <a:endParaRPr lang="en-US" sz="2400" dirty="0">
              <a:cs typeface="Helvetica" charset="0"/>
            </a:endParaRPr>
          </a:p>
          <a:p>
            <a:endParaRPr lang="en-US" sz="2400" dirty="0">
              <a:cs typeface="Helvetica" charset="0"/>
            </a:endParaRPr>
          </a:p>
          <a:p>
            <a:endParaRPr lang="en-US" sz="2400" dirty="0">
              <a:cs typeface="Helvetica" charset="0"/>
            </a:endParaRPr>
          </a:p>
          <a:p>
            <a:r>
              <a:rPr lang="en-US" sz="2400" dirty="0">
                <a:cs typeface="Helvetica" charset="0"/>
              </a:rPr>
              <a:t>Hash collisions:</a:t>
            </a:r>
          </a:p>
          <a:p>
            <a:endParaRPr lang="en-US" sz="2400" dirty="0">
              <a:cs typeface="Helvetica" charset="0"/>
            </a:endParaRPr>
          </a:p>
          <a:p>
            <a:endParaRPr lang="en-US" sz="2400" dirty="0">
              <a:cs typeface="Helvetica" charset="0"/>
            </a:endParaRPr>
          </a:p>
          <a:p>
            <a:endParaRPr lang="en-US" sz="2400" dirty="0">
              <a:cs typeface="Helvetica" charset="0"/>
            </a:endParaRPr>
          </a:p>
          <a:p>
            <a:endParaRPr lang="en-US" sz="2400" dirty="0">
              <a:cs typeface="Helvetica" charset="0"/>
            </a:endParaRPr>
          </a:p>
          <a:p>
            <a:endParaRPr lang="en-US" sz="2400" dirty="0">
              <a:cs typeface="Helvetica" charset="0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A4518749-7DC8-5544-B9B3-394718B6CD8F}"/>
              </a:ext>
            </a:extLst>
          </p:cNvPr>
          <p:cNvSpPr/>
          <p:nvPr/>
        </p:nvSpPr>
        <p:spPr>
          <a:xfrm>
            <a:off x="981333" y="1967853"/>
            <a:ext cx="3356610" cy="53640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the quick brown the dog</a:t>
            </a:r>
          </a:p>
        </p:txBody>
      </p:sp>
      <p:graphicFrame>
        <p:nvGraphicFramePr>
          <p:cNvPr id="57" name="Table 56">
            <a:extLst>
              <a:ext uri="{FF2B5EF4-FFF2-40B4-BE49-F238E27FC236}">
                <a16:creationId xmlns:a16="http://schemas.microsoft.com/office/drawing/2014/main" id="{2B1694D7-ECF2-5741-A9CC-E22960E3E1FE}"/>
              </a:ext>
            </a:extLst>
          </p:cNvPr>
          <p:cNvGraphicFramePr>
            <a:graphicFrameLocks noGrp="1"/>
          </p:cNvGraphicFramePr>
          <p:nvPr/>
        </p:nvGraphicFramePr>
        <p:xfrm>
          <a:off x="4738207" y="1477229"/>
          <a:ext cx="1271160" cy="15240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5740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71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980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Symbol" panose="020B0502040204020203" pitchFamily="34" charset="0"/>
                          <a:ea typeface="Segoe UI Symbol" panose="020B0502040204020203" pitchFamily="34" charset="0"/>
                          <a:cs typeface="Helvetica" charset="0"/>
                        </a:rPr>
                        <a:t>Edge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Symbol" panose="020B0502040204020203" pitchFamily="34" charset="0"/>
                          <a:ea typeface="Segoe UI Symbol" panose="020B0502040204020203" pitchFamily="34" charset="0"/>
                          <a:cs typeface="Helvetica" charset="0"/>
                        </a:rPr>
                        <a:t># Hits</a:t>
                      </a: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980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Consolas" charset="0"/>
                          <a:ea typeface="Consolas" charset="0"/>
                          <a:cs typeface="Consolas" charset="0"/>
                        </a:rPr>
                        <a:t>A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Symbol" panose="020B0502040204020203" pitchFamily="34" charset="0"/>
                          <a:ea typeface="Segoe UI Symbol" panose="020B0502040204020203" pitchFamily="34" charset="0"/>
                          <a:cs typeface="Helvetica" charset="0"/>
                        </a:rPr>
                        <a:t>4</a:t>
                      </a: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980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Consolas" charset="0"/>
                          <a:ea typeface="Consolas" charset="0"/>
                          <a:cs typeface="Consolas" charset="0"/>
                        </a:rPr>
                        <a:t>B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Symbol" panose="020B0502040204020203" pitchFamily="34" charset="0"/>
                          <a:ea typeface="Segoe UI Symbol" panose="020B0502040204020203" pitchFamily="34" charset="0"/>
                          <a:cs typeface="Helvetica" charset="0"/>
                        </a:rPr>
                        <a:t>1</a:t>
                      </a: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980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Consolas" charset="0"/>
                          <a:ea typeface="Consolas" charset="0"/>
                          <a:cs typeface="Consolas" charset="0"/>
                        </a:rPr>
                        <a:t>C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Symbol" panose="020B0502040204020203" pitchFamily="34" charset="0"/>
                          <a:ea typeface="Segoe UI Symbol" panose="020B0502040204020203" pitchFamily="34" charset="0"/>
                          <a:cs typeface="Helvetica" charset="0"/>
                        </a:rPr>
                        <a:t>0</a:t>
                      </a: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808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Consolas" charset="0"/>
                          <a:ea typeface="Consolas" charset="0"/>
                          <a:cs typeface="Consolas" charset="0"/>
                        </a:rPr>
                        <a:t>D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Symbol" panose="020B0502040204020203" pitchFamily="34" charset="0"/>
                          <a:ea typeface="Segoe UI Symbol" panose="020B0502040204020203" pitchFamily="34" charset="0"/>
                          <a:cs typeface="Helvetica" charset="0"/>
                        </a:rPr>
                        <a:t>1</a:t>
                      </a: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8" name="TextBox 57">
            <a:extLst>
              <a:ext uri="{FF2B5EF4-FFF2-40B4-BE49-F238E27FC236}">
                <a16:creationId xmlns:a16="http://schemas.microsoft.com/office/drawing/2014/main" id="{B29B5158-3925-FB4A-9A6C-380DAC0C9102}"/>
              </a:ext>
            </a:extLst>
          </p:cNvPr>
          <p:cNvSpPr txBox="1"/>
          <p:nvPr/>
        </p:nvSpPr>
        <p:spPr>
          <a:xfrm>
            <a:off x="6881122" y="316095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  <a:cs typeface="Helvetica" charset="0"/>
              </a:rPr>
              <a:t>7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73E3CC8B-A560-E54B-A08F-0CDCACF5CD29}"/>
              </a:ext>
            </a:extLst>
          </p:cNvPr>
          <p:cNvSpPr txBox="1"/>
          <p:nvPr/>
        </p:nvSpPr>
        <p:spPr>
          <a:xfrm>
            <a:off x="9074976" y="3607843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  <a:cs typeface="Helvetica" charset="0"/>
              </a:rPr>
              <a:t>21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3DC9EA2-5564-5044-90CE-D393AA29848A}"/>
              </a:ext>
            </a:extLst>
          </p:cNvPr>
          <p:cNvSpPr txBox="1"/>
          <p:nvPr/>
        </p:nvSpPr>
        <p:spPr>
          <a:xfrm>
            <a:off x="8517914" y="4540869"/>
            <a:ext cx="549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  <a:cs typeface="Helvetica" charset="0"/>
              </a:rPr>
              <a:t>21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A3AEA76-9360-4E43-A075-53301B002EBE}"/>
              </a:ext>
            </a:extLst>
          </p:cNvPr>
          <p:cNvSpPr txBox="1"/>
          <p:nvPr/>
        </p:nvSpPr>
        <p:spPr>
          <a:xfrm>
            <a:off x="9775310" y="454993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  <a:cs typeface="Helvetica" charset="0"/>
              </a:rPr>
              <a:t>0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4A44C97E-9794-F745-B4A5-3CD986BAFB62}"/>
              </a:ext>
            </a:extLst>
          </p:cNvPr>
          <p:cNvSpPr/>
          <p:nvPr/>
        </p:nvSpPr>
        <p:spPr>
          <a:xfrm>
            <a:off x="962551" y="3779332"/>
            <a:ext cx="3356610" cy="53640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t ?t </a:t>
            </a:r>
            <a:r>
              <a:rPr lang="en-US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xt</a:t>
            </a:r>
            <a:r>
              <a:rPr lang="en-US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at$ #a ))t </a:t>
            </a:r>
            <a:r>
              <a:rPr lang="en-US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Qwaa</a:t>
            </a:r>
            <a:endParaRPr lang="en-US" dirty="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graphicFrame>
        <p:nvGraphicFramePr>
          <p:cNvPr id="63" name="Table 62">
            <a:extLst>
              <a:ext uri="{FF2B5EF4-FFF2-40B4-BE49-F238E27FC236}">
                <a16:creationId xmlns:a16="http://schemas.microsoft.com/office/drawing/2014/main" id="{B508826E-0644-EA41-98C8-726D1022695F}"/>
              </a:ext>
            </a:extLst>
          </p:cNvPr>
          <p:cNvGraphicFramePr>
            <a:graphicFrameLocks noGrp="1"/>
          </p:cNvGraphicFramePr>
          <p:nvPr/>
        </p:nvGraphicFramePr>
        <p:xfrm>
          <a:off x="4719425" y="3288708"/>
          <a:ext cx="1316476" cy="15240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6193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71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980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Symbol" panose="020B0502040204020203" pitchFamily="34" charset="0"/>
                          <a:ea typeface="Segoe UI Symbol" panose="020B0502040204020203" pitchFamily="34" charset="0"/>
                          <a:cs typeface="Helvetica" charset="0"/>
                        </a:rPr>
                        <a:t>Edge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Symbol" panose="020B0502040204020203" pitchFamily="34" charset="0"/>
                          <a:ea typeface="Segoe UI Symbol" panose="020B0502040204020203" pitchFamily="34" charset="0"/>
                          <a:cs typeface="Helvetica" charset="0"/>
                        </a:rPr>
                        <a:t># Hits</a:t>
                      </a: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980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Consolas" charset="0"/>
                          <a:ea typeface="Consolas" charset="0"/>
                          <a:cs typeface="Consolas" charset="0"/>
                        </a:rPr>
                        <a:t>A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Symbol" panose="020B0502040204020203" pitchFamily="34" charset="0"/>
                          <a:ea typeface="Segoe UI Symbol" panose="020B0502040204020203" pitchFamily="34" charset="0"/>
                          <a:cs typeface="Helvetica" charset="0"/>
                        </a:rPr>
                        <a:t>7</a:t>
                      </a: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980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Consolas" charset="0"/>
                          <a:ea typeface="Consolas" charset="0"/>
                          <a:cs typeface="Consolas" charset="0"/>
                        </a:rPr>
                        <a:t>B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Symbol" panose="020B0502040204020203" pitchFamily="34" charset="0"/>
                          <a:ea typeface="Segoe UI Symbol" panose="020B0502040204020203" pitchFamily="34" charset="0"/>
                          <a:cs typeface="Helvetica" charset="0"/>
                        </a:rPr>
                        <a:t>21</a:t>
                      </a: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980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Consolas" charset="0"/>
                          <a:ea typeface="Consolas" charset="0"/>
                          <a:cs typeface="Consolas" charset="0"/>
                        </a:rPr>
                        <a:t>C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Symbol" panose="020B0502040204020203" pitchFamily="34" charset="0"/>
                          <a:ea typeface="Segoe UI Symbol" panose="020B0502040204020203" pitchFamily="34" charset="0"/>
                          <a:cs typeface="Helvetica" charset="0"/>
                        </a:rPr>
                        <a:t>21</a:t>
                      </a: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808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Consolas" charset="0"/>
                          <a:ea typeface="Consolas" charset="0"/>
                          <a:cs typeface="Consolas" charset="0"/>
                        </a:rPr>
                        <a:t>D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Symbol" panose="020B0502040204020203" pitchFamily="34" charset="0"/>
                          <a:ea typeface="Segoe UI Symbol" panose="020B0502040204020203" pitchFamily="34" charset="0"/>
                          <a:cs typeface="Helvetica" charset="0"/>
                        </a:rPr>
                        <a:t>0</a:t>
                      </a: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BEECF0B-554E-FF4E-8603-FADAE9CD9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Caroline Lemieux --- Expanding the Reach of Fuzzing</a:t>
            </a:r>
          </a:p>
        </p:txBody>
      </p:sp>
    </p:spTree>
    <p:extLst>
      <p:ext uri="{BB962C8B-B14F-4D97-AF65-F5344CB8AC3E}">
        <p14:creationId xmlns:p14="http://schemas.microsoft.com/office/powerpoint/2010/main" val="216455490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16877C1D-222C-CA41-AE68-DC01D3ADA1A8}"/>
              </a:ext>
            </a:extLst>
          </p:cNvPr>
          <p:cNvGrpSpPr/>
          <p:nvPr/>
        </p:nvGrpSpPr>
        <p:grpSpPr>
          <a:xfrm>
            <a:off x="6655084" y="1500233"/>
            <a:ext cx="4522812" cy="4869291"/>
            <a:chOff x="7188020" y="1576206"/>
            <a:chExt cx="4522812" cy="4863904"/>
          </a:xfrm>
        </p:grpSpPr>
        <p:sp>
          <p:nvSpPr>
            <p:cNvPr id="32" name="Alternate Process 31">
              <a:extLst>
                <a:ext uri="{FF2B5EF4-FFF2-40B4-BE49-F238E27FC236}">
                  <a16:creationId xmlns:a16="http://schemas.microsoft.com/office/drawing/2014/main" id="{2249E60E-1960-EC47-AACA-D7111A1C2F36}"/>
                </a:ext>
              </a:extLst>
            </p:cNvPr>
            <p:cNvSpPr/>
            <p:nvPr/>
          </p:nvSpPr>
          <p:spPr>
            <a:xfrm>
              <a:off x="8407626" y="1576206"/>
              <a:ext cx="2147929" cy="456371"/>
            </a:xfrm>
            <a:prstGeom prst="flowChartAlternate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rgbClr val="FFC000"/>
                  </a:solidFill>
                  <a:latin typeface="Consolas" charset="0"/>
                  <a:ea typeface="Consolas" charset="0"/>
                  <a:cs typeface="Consolas" charset="0"/>
                </a:rPr>
                <a:t>for</a:t>
              </a:r>
              <a:r>
                <a:rPr lang="en-US" sz="1600" dirty="0">
                  <a:latin typeface="Consolas" charset="0"/>
                  <a:ea typeface="Consolas" charset="0"/>
                  <a:cs typeface="Consolas" charset="0"/>
                </a:rPr>
                <a:t> word </a:t>
              </a:r>
              <a:r>
                <a:rPr lang="en-US" sz="1600" dirty="0">
                  <a:solidFill>
                    <a:srgbClr val="FFC000"/>
                  </a:solidFill>
                  <a:latin typeface="Consolas" charset="0"/>
                  <a:ea typeface="Consolas" charset="0"/>
                  <a:cs typeface="Consolas" charset="0"/>
                </a:rPr>
                <a:t>in</a:t>
              </a:r>
              <a:r>
                <a:rPr lang="en-US" sz="1600" dirty="0">
                  <a:latin typeface="Consolas" charset="0"/>
                  <a:ea typeface="Consolas" charset="0"/>
                  <a:cs typeface="Consolas" charset="0"/>
                </a:rPr>
                <a:t> words</a:t>
              </a:r>
            </a:p>
          </p:txBody>
        </p:sp>
        <p:sp>
          <p:nvSpPr>
            <p:cNvPr id="33" name="Alternate Process 32">
              <a:extLst>
                <a:ext uri="{FF2B5EF4-FFF2-40B4-BE49-F238E27FC236}">
                  <a16:creationId xmlns:a16="http://schemas.microsoft.com/office/drawing/2014/main" id="{16C4371C-9D69-F748-B5A5-82A588CB8127}"/>
                </a:ext>
              </a:extLst>
            </p:cNvPr>
            <p:cNvSpPr/>
            <p:nvPr/>
          </p:nvSpPr>
          <p:spPr>
            <a:xfrm>
              <a:off x="8304582" y="3207830"/>
              <a:ext cx="2354016" cy="479815"/>
            </a:xfrm>
            <a:prstGeom prst="flowChartAlternate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rgbClr val="FFC000"/>
                  </a:solidFill>
                  <a:latin typeface="Consolas" charset="0"/>
                  <a:ea typeface="Consolas" charset="0"/>
                  <a:cs typeface="Consolas" charset="0"/>
                </a:rPr>
                <a:t>while </a:t>
              </a:r>
              <a:r>
                <a:rPr lang="en-US" sz="1600" dirty="0">
                  <a:latin typeface="Consolas" charset="0"/>
                  <a:ea typeface="Consolas" charset="0"/>
                  <a:cs typeface="Consolas" charset="0"/>
                </a:rPr>
                <a:t>entry != </a:t>
              </a:r>
              <a:r>
                <a:rPr lang="en-US" sz="1600" dirty="0">
                  <a:solidFill>
                    <a:srgbClr val="FFC000"/>
                  </a:solidFill>
                  <a:latin typeface="Consolas" charset="0"/>
                  <a:ea typeface="Consolas" charset="0"/>
                  <a:cs typeface="Consolas" charset="0"/>
                </a:rPr>
                <a:t>None</a:t>
              </a:r>
            </a:p>
          </p:txBody>
        </p:sp>
        <p:sp>
          <p:nvSpPr>
            <p:cNvPr id="34" name="Alternate Process 33">
              <a:extLst>
                <a:ext uri="{FF2B5EF4-FFF2-40B4-BE49-F238E27FC236}">
                  <a16:creationId xmlns:a16="http://schemas.microsoft.com/office/drawing/2014/main" id="{5F531118-B1BF-E84F-A024-0A9D1202DF90}"/>
                </a:ext>
              </a:extLst>
            </p:cNvPr>
            <p:cNvSpPr/>
            <p:nvPr/>
          </p:nvSpPr>
          <p:spPr>
            <a:xfrm>
              <a:off x="8184573" y="4077604"/>
              <a:ext cx="2592177" cy="479815"/>
            </a:xfrm>
            <a:prstGeom prst="flowChartAlternate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rgbClr val="FFC000"/>
                  </a:solidFill>
                  <a:latin typeface="Consolas" charset="0"/>
                  <a:ea typeface="Consolas" charset="0"/>
                  <a:cs typeface="Consolas" charset="0"/>
                </a:rPr>
                <a:t>if</a:t>
              </a:r>
              <a:r>
                <a:rPr lang="en-US" sz="1600" dirty="0">
                  <a:latin typeface="Consolas" charset="0"/>
                  <a:ea typeface="Consolas" charset="0"/>
                  <a:cs typeface="Consolas" charset="0"/>
                </a:rPr>
                <a:t> </a:t>
              </a:r>
              <a:r>
                <a:rPr lang="en-US" sz="1600" dirty="0" err="1">
                  <a:latin typeface="Consolas" charset="0"/>
                  <a:ea typeface="Consolas" charset="0"/>
                  <a:cs typeface="Consolas" charset="0"/>
                </a:rPr>
                <a:t>entry.word</a:t>
              </a:r>
              <a:r>
                <a:rPr lang="en-US" sz="1600" dirty="0">
                  <a:latin typeface="Consolas" charset="0"/>
                  <a:ea typeface="Consolas" charset="0"/>
                  <a:cs typeface="Consolas" charset="0"/>
                </a:rPr>
                <a:t> == word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EB0CE9C9-4682-4048-A246-82F489C6C9A7}"/>
                </a:ext>
              </a:extLst>
            </p:cNvPr>
            <p:cNvSpPr/>
            <p:nvPr/>
          </p:nvSpPr>
          <p:spPr>
            <a:xfrm>
              <a:off x="7188020" y="5032575"/>
              <a:ext cx="2207743" cy="380675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Consolas" charset="0"/>
                  <a:ea typeface="Consolas" charset="0"/>
                  <a:cs typeface="Consolas" charset="0"/>
                </a:rPr>
                <a:t>entry = </a:t>
              </a:r>
              <a:r>
                <a:rPr lang="en-US" sz="1600" dirty="0" err="1">
                  <a:latin typeface="Consolas" charset="0"/>
                  <a:ea typeface="Consolas" charset="0"/>
                  <a:cs typeface="Consolas" charset="0"/>
                </a:rPr>
                <a:t>entry.next</a:t>
              </a:r>
              <a:endParaRPr lang="en-US" sz="1600" dirty="0">
                <a:latin typeface="Consolas" charset="0"/>
                <a:ea typeface="Consolas" charset="0"/>
                <a:cs typeface="Consolas" charset="0"/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6EEE9CDD-60CE-C740-9775-6DC89EACA448}"/>
                </a:ext>
              </a:extLst>
            </p:cNvPr>
            <p:cNvSpPr/>
            <p:nvPr/>
          </p:nvSpPr>
          <p:spPr>
            <a:xfrm>
              <a:off x="9606364" y="5023414"/>
              <a:ext cx="2104468" cy="514747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err="1">
                  <a:latin typeface="Consolas" charset="0"/>
                  <a:ea typeface="Consolas" charset="0"/>
                  <a:cs typeface="Consolas" charset="0"/>
                </a:rPr>
                <a:t>entry.count</a:t>
              </a:r>
              <a:r>
                <a:rPr lang="en-US" sz="1600" dirty="0">
                  <a:latin typeface="Consolas" charset="0"/>
                  <a:ea typeface="Consolas" charset="0"/>
                  <a:cs typeface="Consolas" charset="0"/>
                </a:rPr>
                <a:t> += 1</a:t>
              </a:r>
            </a:p>
            <a:p>
              <a:pPr algn="ctr"/>
              <a:r>
                <a:rPr lang="en-US" sz="1600" dirty="0">
                  <a:solidFill>
                    <a:srgbClr val="FFC000"/>
                  </a:solidFill>
                  <a:latin typeface="Consolas" charset="0"/>
                  <a:ea typeface="Consolas" charset="0"/>
                  <a:cs typeface="Consolas" charset="0"/>
                </a:rPr>
                <a:t>break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6049A431-2429-9D43-BB2E-8DE5151A03C4}"/>
                </a:ext>
              </a:extLst>
            </p:cNvPr>
            <p:cNvSpPr/>
            <p:nvPr/>
          </p:nvSpPr>
          <p:spPr>
            <a:xfrm>
              <a:off x="8348742" y="2214923"/>
              <a:ext cx="2265696" cy="584259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Consolas" charset="0"/>
                  <a:ea typeface="Consolas" charset="0"/>
                  <a:cs typeface="Consolas" charset="0"/>
                </a:rPr>
                <a:t>id = </a:t>
              </a:r>
              <a:r>
                <a:rPr lang="en-US" sz="1600" i="1" dirty="0">
                  <a:solidFill>
                    <a:srgbClr val="92D050"/>
                  </a:solidFill>
                  <a:latin typeface="Consolas" charset="0"/>
                  <a:ea typeface="Consolas" charset="0"/>
                  <a:cs typeface="Consolas" charset="0"/>
                </a:rPr>
                <a:t>hash</a:t>
              </a:r>
              <a:r>
                <a:rPr lang="en-US" sz="1600" dirty="0">
                  <a:latin typeface="Consolas" charset="0"/>
                  <a:ea typeface="Consolas" charset="0"/>
                  <a:cs typeface="Consolas" charset="0"/>
                </a:rPr>
                <a:t>(word)</a:t>
              </a:r>
            </a:p>
            <a:p>
              <a:pPr algn="ctr"/>
              <a:r>
                <a:rPr lang="en-US" sz="1600" dirty="0">
                  <a:latin typeface="Consolas" charset="0"/>
                  <a:ea typeface="Consolas" charset="0"/>
                  <a:cs typeface="Consolas" charset="0"/>
                </a:rPr>
                <a:t>entry = table[id]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8E23C7DC-911E-4D4B-A52F-BCBF3187A92A}"/>
                </a:ext>
              </a:extLst>
            </p:cNvPr>
            <p:cNvSpPr/>
            <p:nvPr/>
          </p:nvSpPr>
          <p:spPr>
            <a:xfrm>
              <a:off x="7595224" y="5739473"/>
              <a:ext cx="3770873" cy="700637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>
                  <a:latin typeface="Consolas" charset="0"/>
                  <a:ea typeface="Consolas" charset="0"/>
                  <a:cs typeface="Consolas" charset="0"/>
                </a:rPr>
                <a:t>table[id] = </a:t>
              </a:r>
              <a:r>
                <a:rPr lang="en-US" sz="1600" dirty="0">
                  <a:solidFill>
                    <a:srgbClr val="FFC000"/>
                  </a:solidFill>
                  <a:latin typeface="Consolas" charset="0"/>
                  <a:ea typeface="Consolas" charset="0"/>
                  <a:cs typeface="Consolas" charset="0"/>
                </a:rPr>
                <a:t>new </a:t>
              </a:r>
              <a:r>
                <a:rPr lang="en-US" sz="1600" i="1" dirty="0">
                  <a:solidFill>
                    <a:srgbClr val="92D050"/>
                  </a:solidFill>
                  <a:latin typeface="Consolas" charset="0"/>
                  <a:ea typeface="Consolas" charset="0"/>
                  <a:cs typeface="Consolas" charset="0"/>
                </a:rPr>
                <a:t>entry</a:t>
              </a:r>
              <a:r>
                <a:rPr lang="en-US" sz="1600" dirty="0">
                  <a:latin typeface="Consolas" charset="0"/>
                  <a:ea typeface="Consolas" charset="0"/>
                  <a:cs typeface="Consolas" charset="0"/>
                </a:rPr>
                <a:t>(</a:t>
              </a:r>
              <a:r>
                <a:rPr lang="en-US" sz="1600" i="1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word</a:t>
              </a:r>
              <a:r>
                <a:rPr lang="en-US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=</a:t>
              </a:r>
              <a:r>
                <a:rPr lang="en-US" sz="1600" dirty="0">
                  <a:latin typeface="Consolas" charset="0"/>
                  <a:ea typeface="Consolas" charset="0"/>
                  <a:cs typeface="Consolas" charset="0"/>
                </a:rPr>
                <a:t>word, </a:t>
              </a:r>
            </a:p>
            <a:p>
              <a:r>
                <a:rPr lang="en-US" sz="1600" i="1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        count</a:t>
              </a:r>
              <a:r>
                <a:rPr lang="en-US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=</a:t>
              </a:r>
              <a:r>
                <a:rPr lang="en-US" sz="1600" dirty="0">
                  <a:latin typeface="Consolas" charset="0"/>
                  <a:ea typeface="Consolas" charset="0"/>
                  <a:cs typeface="Consolas" charset="0"/>
                </a:rPr>
                <a:t>1, </a:t>
              </a:r>
              <a:r>
                <a:rPr lang="en-US" sz="1600" i="1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next</a:t>
              </a:r>
              <a:r>
                <a:rPr lang="en-US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=</a:t>
              </a:r>
              <a:r>
                <a:rPr lang="en-US" sz="1600" dirty="0">
                  <a:latin typeface="Consolas" charset="0"/>
                  <a:ea typeface="Consolas" charset="0"/>
                  <a:cs typeface="Consolas" charset="0"/>
                </a:rPr>
                <a:t>table[id]) </a:t>
              </a: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29DDC013-9FD0-6E41-A90A-444EDF4C392E}"/>
                </a:ext>
              </a:extLst>
            </p:cNvPr>
            <p:cNvCxnSpPr/>
            <p:nvPr/>
          </p:nvCxnSpPr>
          <p:spPr>
            <a:xfrm flipH="1">
              <a:off x="9481590" y="2032577"/>
              <a:ext cx="1" cy="18234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8D30707F-8669-9C46-A5DD-4E17CDA06CFD}"/>
                </a:ext>
              </a:extLst>
            </p:cNvPr>
            <p:cNvCxnSpPr/>
            <p:nvPr/>
          </p:nvCxnSpPr>
          <p:spPr>
            <a:xfrm>
              <a:off x="9481590" y="2799182"/>
              <a:ext cx="0" cy="4086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755085AB-C261-6242-B1E8-8F599BE36066}"/>
                </a:ext>
              </a:extLst>
            </p:cNvPr>
            <p:cNvCxnSpPr/>
            <p:nvPr/>
          </p:nvCxnSpPr>
          <p:spPr>
            <a:xfrm flipH="1">
              <a:off x="9480662" y="3687645"/>
              <a:ext cx="928" cy="38995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12D1AA72-C874-CC43-B19F-B10B8D38533D}"/>
                </a:ext>
              </a:extLst>
            </p:cNvPr>
            <p:cNvCxnSpPr/>
            <p:nvPr/>
          </p:nvCxnSpPr>
          <p:spPr>
            <a:xfrm>
              <a:off x="9480662" y="4557419"/>
              <a:ext cx="1177936" cy="46599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F6CA97FD-5F11-D947-A29F-E4E9F44076F8}"/>
                </a:ext>
              </a:extLst>
            </p:cNvPr>
            <p:cNvCxnSpPr/>
            <p:nvPr/>
          </p:nvCxnSpPr>
          <p:spPr>
            <a:xfrm flipH="1">
              <a:off x="8291892" y="4557419"/>
              <a:ext cx="1188770" cy="47515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Elbow Connector 47">
              <a:extLst>
                <a:ext uri="{FF2B5EF4-FFF2-40B4-BE49-F238E27FC236}">
                  <a16:creationId xmlns:a16="http://schemas.microsoft.com/office/drawing/2014/main" id="{6351795D-539F-FF45-AD80-39E23375F127}"/>
                </a:ext>
              </a:extLst>
            </p:cNvPr>
            <p:cNvCxnSpPr/>
            <p:nvPr/>
          </p:nvCxnSpPr>
          <p:spPr>
            <a:xfrm rot="10800000" flipV="1">
              <a:off x="7595224" y="3447738"/>
              <a:ext cx="709358" cy="2642054"/>
            </a:xfrm>
            <a:prstGeom prst="bentConnector3">
              <a:avLst>
                <a:gd name="adj1" fmla="val 175194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Elbow Connector 48">
              <a:extLst>
                <a:ext uri="{FF2B5EF4-FFF2-40B4-BE49-F238E27FC236}">
                  <a16:creationId xmlns:a16="http://schemas.microsoft.com/office/drawing/2014/main" id="{00C6409B-B4F9-354B-BA53-731C10A5547F}"/>
                </a:ext>
              </a:extLst>
            </p:cNvPr>
            <p:cNvCxnSpPr/>
            <p:nvPr/>
          </p:nvCxnSpPr>
          <p:spPr>
            <a:xfrm flipH="1" flipV="1">
              <a:off x="10555555" y="1804392"/>
              <a:ext cx="810542" cy="4285400"/>
            </a:xfrm>
            <a:prstGeom prst="bentConnector3">
              <a:avLst>
                <a:gd name="adj1" fmla="val -739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Elbow Connector 49">
              <a:extLst>
                <a:ext uri="{FF2B5EF4-FFF2-40B4-BE49-F238E27FC236}">
                  <a16:creationId xmlns:a16="http://schemas.microsoft.com/office/drawing/2014/main" id="{D4AFF01E-92F4-2040-88D0-581AF65ABD83}"/>
                </a:ext>
              </a:extLst>
            </p:cNvPr>
            <p:cNvCxnSpPr/>
            <p:nvPr/>
          </p:nvCxnSpPr>
          <p:spPr>
            <a:xfrm flipH="1" flipV="1">
              <a:off x="10555555" y="1804392"/>
              <a:ext cx="1155277" cy="3476396"/>
            </a:xfrm>
            <a:prstGeom prst="bentConnector3">
              <a:avLst>
                <a:gd name="adj1" fmla="val -21791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ADD52BEC-FD59-7042-AFB9-C67256053799}"/>
                </a:ext>
              </a:extLst>
            </p:cNvPr>
            <p:cNvSpPr txBox="1"/>
            <p:nvPr/>
          </p:nvSpPr>
          <p:spPr>
            <a:xfrm>
              <a:off x="9135927" y="3711865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accent1"/>
                  </a:solidFill>
                  <a:latin typeface="Consolas" charset="0"/>
                  <a:ea typeface="Consolas" charset="0"/>
                  <a:cs typeface="Consolas" charset="0"/>
                </a:rPr>
                <a:t>T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1271D98D-2566-8F41-844E-C61140A6B2FF}"/>
                </a:ext>
              </a:extLst>
            </p:cNvPr>
            <p:cNvSpPr txBox="1"/>
            <p:nvPr/>
          </p:nvSpPr>
          <p:spPr>
            <a:xfrm>
              <a:off x="10448341" y="4681334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accent1"/>
                  </a:solidFill>
                  <a:latin typeface="Consolas" charset="0"/>
                  <a:ea typeface="Consolas" charset="0"/>
                  <a:cs typeface="Consolas" charset="0"/>
                </a:rPr>
                <a:t>T</a:t>
              </a:r>
              <a:endParaRPr lang="en-US" sz="1400" dirty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C4366C8F-B14F-714A-AE6D-20C5539A19FF}"/>
                </a:ext>
              </a:extLst>
            </p:cNvPr>
            <p:cNvSpPr txBox="1"/>
            <p:nvPr/>
          </p:nvSpPr>
          <p:spPr>
            <a:xfrm>
              <a:off x="8020531" y="3171950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accent1"/>
                  </a:solidFill>
                  <a:latin typeface="Consolas" charset="0"/>
                  <a:ea typeface="Consolas" charset="0"/>
                  <a:cs typeface="Consolas" charset="0"/>
                </a:rPr>
                <a:t>F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12D4A619-073E-3243-9A0E-76A404BBA79B}"/>
                </a:ext>
              </a:extLst>
            </p:cNvPr>
            <p:cNvSpPr txBox="1"/>
            <p:nvPr/>
          </p:nvSpPr>
          <p:spPr>
            <a:xfrm>
              <a:off x="8349145" y="4684529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accent1"/>
                  </a:solidFill>
                  <a:latin typeface="Consolas" charset="0"/>
                  <a:ea typeface="Consolas" charset="0"/>
                  <a:cs typeface="Consolas" charset="0"/>
                </a:rPr>
                <a:t>F</a:t>
              </a:r>
            </a:p>
          </p:txBody>
        </p:sp>
        <p:cxnSp>
          <p:nvCxnSpPr>
            <p:cNvPr id="55" name="Elbow Connector 54">
              <a:extLst>
                <a:ext uri="{FF2B5EF4-FFF2-40B4-BE49-F238E27FC236}">
                  <a16:creationId xmlns:a16="http://schemas.microsoft.com/office/drawing/2014/main" id="{477C0E1D-DCD4-3F4D-8674-7D5F948EA668}"/>
                </a:ext>
              </a:extLst>
            </p:cNvPr>
            <p:cNvCxnSpPr/>
            <p:nvPr/>
          </p:nvCxnSpPr>
          <p:spPr>
            <a:xfrm rot="5400000" flipH="1" flipV="1">
              <a:off x="7424487" y="3956731"/>
              <a:ext cx="1335769" cy="797599"/>
            </a:xfrm>
            <a:prstGeom prst="bentConnector3">
              <a:avLst>
                <a:gd name="adj1" fmla="val 8226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Oval 35"/>
          <p:cNvSpPr/>
          <p:nvPr/>
        </p:nvSpPr>
        <p:spPr>
          <a:xfrm>
            <a:off x="7154777" y="3206387"/>
            <a:ext cx="258433" cy="252744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nsolas" charset="0"/>
                <a:ea typeface="Consolas" charset="0"/>
                <a:cs typeface="Consolas" charset="0"/>
              </a:rPr>
              <a:t>A</a:t>
            </a:r>
          </a:p>
        </p:txBody>
      </p:sp>
      <p:sp>
        <p:nvSpPr>
          <p:cNvPr id="37" name="Oval 36"/>
          <p:cNvSpPr/>
          <p:nvPr/>
        </p:nvSpPr>
        <p:spPr>
          <a:xfrm>
            <a:off x="8845610" y="3650695"/>
            <a:ext cx="258433" cy="252744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tIns="91440" rtlCol="0" anchor="ctr"/>
          <a:lstStyle/>
          <a:p>
            <a:pPr algn="ctr"/>
            <a:r>
              <a:rPr lang="en-US" dirty="0">
                <a:latin typeface="Consolas" charset="0"/>
                <a:ea typeface="Consolas" charset="0"/>
                <a:cs typeface="Consolas" charset="0"/>
              </a:rPr>
              <a:t>B</a:t>
            </a:r>
          </a:p>
        </p:txBody>
      </p:sp>
      <p:sp>
        <p:nvSpPr>
          <p:cNvPr id="38" name="Oval 37"/>
          <p:cNvSpPr/>
          <p:nvPr/>
        </p:nvSpPr>
        <p:spPr>
          <a:xfrm>
            <a:off x="8260916" y="4582983"/>
            <a:ext cx="258433" cy="252744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Consolas" charset="0"/>
                <a:ea typeface="Consolas" charset="0"/>
                <a:cs typeface="Consolas" charset="0"/>
              </a:rPr>
              <a:t>C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9" name="Oval 38"/>
          <p:cNvSpPr/>
          <p:nvPr/>
        </p:nvSpPr>
        <p:spPr>
          <a:xfrm>
            <a:off x="9570670" y="4581068"/>
            <a:ext cx="258433" cy="252744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Consolas" charset="0"/>
                <a:ea typeface="Consolas" charset="0"/>
                <a:cs typeface="Consolas" charset="0"/>
              </a:rPr>
              <a:t>D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3C651-AC7E-5943-AA33-41BCB6EAF4BA}" type="slidenum">
              <a:rPr lang="en-US" smtClean="0"/>
              <a:pPr/>
              <a:t>73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wf</a:t>
            </a:r>
            <a:r>
              <a:rPr lang="en-US" dirty="0"/>
              <a:t> Performance Response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6157D-5AF8-B948-A271-1E48F38C01DB}" type="datetime1">
              <a:rPr lang="en-US" smtClean="0"/>
              <a:t>4/21/23</a:t>
            </a:fld>
            <a:endParaRPr lang="en-US"/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D6D06D18-71E8-594A-A4CD-0AFEE9304A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4057" y="1523450"/>
            <a:ext cx="5687252" cy="5080969"/>
          </a:xfrm>
        </p:spPr>
        <p:txBody>
          <a:bodyPr/>
          <a:lstStyle/>
          <a:p>
            <a:r>
              <a:rPr lang="en-US" sz="2400" dirty="0">
                <a:cs typeface="Helvetica" charset="0"/>
              </a:rPr>
              <a:t>Usual case:</a:t>
            </a:r>
          </a:p>
          <a:p>
            <a:endParaRPr lang="en-US" sz="2400" dirty="0">
              <a:cs typeface="Helvetica" charset="0"/>
            </a:endParaRPr>
          </a:p>
          <a:p>
            <a:endParaRPr lang="en-US" sz="2400" dirty="0">
              <a:cs typeface="Helvetica" charset="0"/>
            </a:endParaRPr>
          </a:p>
          <a:p>
            <a:endParaRPr lang="en-US" sz="2400" dirty="0">
              <a:cs typeface="Helvetica" charset="0"/>
            </a:endParaRPr>
          </a:p>
          <a:p>
            <a:r>
              <a:rPr lang="en-US" sz="2400" dirty="0">
                <a:cs typeface="Helvetica" charset="0"/>
              </a:rPr>
              <a:t>Hash collisions:</a:t>
            </a:r>
          </a:p>
          <a:p>
            <a:endParaRPr lang="en-US" sz="2400" dirty="0">
              <a:cs typeface="Helvetica" charset="0"/>
            </a:endParaRPr>
          </a:p>
          <a:p>
            <a:endParaRPr lang="en-US" sz="2400" dirty="0">
              <a:cs typeface="Helvetica" charset="0"/>
            </a:endParaRPr>
          </a:p>
          <a:p>
            <a:endParaRPr lang="en-US" sz="2400" dirty="0">
              <a:cs typeface="Helvetica" charset="0"/>
            </a:endParaRPr>
          </a:p>
          <a:p>
            <a:r>
              <a:rPr lang="en-US" sz="2400" dirty="0">
                <a:cs typeface="Helvetica" charset="0"/>
              </a:rPr>
              <a:t>Small words:</a:t>
            </a:r>
          </a:p>
          <a:p>
            <a:endParaRPr lang="en-US" sz="2400" dirty="0">
              <a:cs typeface="Helvetica" charset="0"/>
            </a:endParaRPr>
          </a:p>
          <a:p>
            <a:endParaRPr lang="en-US" sz="2400" dirty="0">
              <a:cs typeface="Helvetica" charset="0"/>
            </a:endParaRPr>
          </a:p>
          <a:p>
            <a:endParaRPr lang="en-US" sz="2400" dirty="0">
              <a:cs typeface="Helvetica" charset="0"/>
            </a:endParaRPr>
          </a:p>
          <a:p>
            <a:endParaRPr lang="en-US" sz="2400" dirty="0">
              <a:cs typeface="Helvetica" charset="0"/>
            </a:endParaRPr>
          </a:p>
          <a:p>
            <a:endParaRPr lang="en-US" sz="2400" dirty="0">
              <a:cs typeface="Helvetica" charset="0"/>
            </a:endParaRPr>
          </a:p>
          <a:p>
            <a:endParaRPr lang="en-US" sz="2400" dirty="0">
              <a:cs typeface="Helvetica" charset="0"/>
            </a:endParaRPr>
          </a:p>
          <a:p>
            <a:endParaRPr lang="en-US" sz="2400" dirty="0">
              <a:cs typeface="Helvetica" charset="0"/>
            </a:endParaRPr>
          </a:p>
          <a:p>
            <a:endParaRPr lang="en-US" sz="2400" dirty="0">
              <a:cs typeface="Helvetica" charset="0"/>
            </a:endParaRPr>
          </a:p>
          <a:p>
            <a:endParaRPr lang="en-US" sz="2400" dirty="0">
              <a:cs typeface="Helvetica" charset="0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A4518749-7DC8-5544-B9B3-394718B6CD8F}"/>
              </a:ext>
            </a:extLst>
          </p:cNvPr>
          <p:cNvSpPr/>
          <p:nvPr/>
        </p:nvSpPr>
        <p:spPr>
          <a:xfrm>
            <a:off x="981333" y="1967853"/>
            <a:ext cx="3356610" cy="53640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the quick brown the dog</a:t>
            </a:r>
          </a:p>
        </p:txBody>
      </p:sp>
      <p:graphicFrame>
        <p:nvGraphicFramePr>
          <p:cNvPr id="57" name="Table 56">
            <a:extLst>
              <a:ext uri="{FF2B5EF4-FFF2-40B4-BE49-F238E27FC236}">
                <a16:creationId xmlns:a16="http://schemas.microsoft.com/office/drawing/2014/main" id="{2B1694D7-ECF2-5741-A9CC-E22960E3E1FE}"/>
              </a:ext>
            </a:extLst>
          </p:cNvPr>
          <p:cNvGraphicFramePr>
            <a:graphicFrameLocks noGrp="1"/>
          </p:cNvGraphicFramePr>
          <p:nvPr/>
        </p:nvGraphicFramePr>
        <p:xfrm>
          <a:off x="4738207" y="1477229"/>
          <a:ext cx="1271160" cy="15240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5740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71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980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Symbol" panose="020B0502040204020203" pitchFamily="34" charset="0"/>
                          <a:ea typeface="Segoe UI Symbol" panose="020B0502040204020203" pitchFamily="34" charset="0"/>
                          <a:cs typeface="Helvetica" charset="0"/>
                        </a:rPr>
                        <a:t>Edge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Symbol" panose="020B0502040204020203" pitchFamily="34" charset="0"/>
                          <a:ea typeface="Segoe UI Symbol" panose="020B0502040204020203" pitchFamily="34" charset="0"/>
                          <a:cs typeface="Helvetica" charset="0"/>
                        </a:rPr>
                        <a:t># Hits</a:t>
                      </a: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980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Consolas" charset="0"/>
                          <a:ea typeface="Consolas" charset="0"/>
                          <a:cs typeface="Consolas" charset="0"/>
                        </a:rPr>
                        <a:t>A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Symbol" panose="020B0502040204020203" pitchFamily="34" charset="0"/>
                          <a:ea typeface="Segoe UI Symbol" panose="020B0502040204020203" pitchFamily="34" charset="0"/>
                          <a:cs typeface="Helvetica" charset="0"/>
                        </a:rPr>
                        <a:t>4</a:t>
                      </a: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980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Consolas" charset="0"/>
                          <a:ea typeface="Consolas" charset="0"/>
                          <a:cs typeface="Consolas" charset="0"/>
                        </a:rPr>
                        <a:t>B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Symbol" panose="020B0502040204020203" pitchFamily="34" charset="0"/>
                          <a:ea typeface="Segoe UI Symbol" panose="020B0502040204020203" pitchFamily="34" charset="0"/>
                          <a:cs typeface="Helvetica" charset="0"/>
                        </a:rPr>
                        <a:t>1</a:t>
                      </a: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980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Consolas" charset="0"/>
                          <a:ea typeface="Consolas" charset="0"/>
                          <a:cs typeface="Consolas" charset="0"/>
                        </a:rPr>
                        <a:t>C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Symbol" panose="020B0502040204020203" pitchFamily="34" charset="0"/>
                          <a:ea typeface="Segoe UI Symbol" panose="020B0502040204020203" pitchFamily="34" charset="0"/>
                          <a:cs typeface="Helvetica" charset="0"/>
                        </a:rPr>
                        <a:t>0</a:t>
                      </a: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808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Consolas" charset="0"/>
                          <a:ea typeface="Consolas" charset="0"/>
                          <a:cs typeface="Consolas" charset="0"/>
                        </a:rPr>
                        <a:t>D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Symbol" panose="020B0502040204020203" pitchFamily="34" charset="0"/>
                          <a:ea typeface="Segoe UI Symbol" panose="020B0502040204020203" pitchFamily="34" charset="0"/>
                          <a:cs typeface="Helvetica" charset="0"/>
                        </a:rPr>
                        <a:t>1</a:t>
                      </a: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8" name="TextBox 57">
            <a:extLst>
              <a:ext uri="{FF2B5EF4-FFF2-40B4-BE49-F238E27FC236}">
                <a16:creationId xmlns:a16="http://schemas.microsoft.com/office/drawing/2014/main" id="{B29B5158-3925-FB4A-9A6C-380DAC0C9102}"/>
              </a:ext>
            </a:extLst>
          </p:cNvPr>
          <p:cNvSpPr txBox="1"/>
          <p:nvPr/>
        </p:nvSpPr>
        <p:spPr>
          <a:xfrm>
            <a:off x="6790630" y="3160954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  <a:cs typeface="Helvetica" charset="0"/>
              </a:rPr>
              <a:t>12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73E3CC8B-A560-E54B-A08F-0CDCACF5CD29}"/>
              </a:ext>
            </a:extLst>
          </p:cNvPr>
          <p:cNvSpPr txBox="1"/>
          <p:nvPr/>
        </p:nvSpPr>
        <p:spPr>
          <a:xfrm>
            <a:off x="9074976" y="3607843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  <a:cs typeface="Helvetica" charset="0"/>
              </a:rPr>
              <a:t>0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3DC9EA2-5564-5044-90CE-D393AA29848A}"/>
              </a:ext>
            </a:extLst>
          </p:cNvPr>
          <p:cNvSpPr txBox="1"/>
          <p:nvPr/>
        </p:nvSpPr>
        <p:spPr>
          <a:xfrm>
            <a:off x="8517914" y="4540869"/>
            <a:ext cx="549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  <a:cs typeface="Helvetica" charset="0"/>
              </a:rPr>
              <a:t>0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A3AEA76-9360-4E43-A075-53301B002EBE}"/>
              </a:ext>
            </a:extLst>
          </p:cNvPr>
          <p:cNvSpPr txBox="1"/>
          <p:nvPr/>
        </p:nvSpPr>
        <p:spPr>
          <a:xfrm>
            <a:off x="9775310" y="454993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  <a:cs typeface="Helvetica" charset="0"/>
              </a:rPr>
              <a:t>0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4A44C97E-9794-F745-B4A5-3CD986BAFB62}"/>
              </a:ext>
            </a:extLst>
          </p:cNvPr>
          <p:cNvSpPr/>
          <p:nvPr/>
        </p:nvSpPr>
        <p:spPr>
          <a:xfrm>
            <a:off x="962551" y="3779332"/>
            <a:ext cx="3356610" cy="53640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t ?t </a:t>
            </a:r>
            <a:r>
              <a:rPr lang="en-US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xt</a:t>
            </a:r>
            <a:r>
              <a:rPr lang="en-US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at$ #a ))t </a:t>
            </a:r>
            <a:r>
              <a:rPr lang="en-US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Qwaa</a:t>
            </a:r>
            <a:endParaRPr lang="en-US" dirty="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graphicFrame>
        <p:nvGraphicFramePr>
          <p:cNvPr id="63" name="Table 62">
            <a:extLst>
              <a:ext uri="{FF2B5EF4-FFF2-40B4-BE49-F238E27FC236}">
                <a16:creationId xmlns:a16="http://schemas.microsoft.com/office/drawing/2014/main" id="{B508826E-0644-EA41-98C8-726D1022695F}"/>
              </a:ext>
            </a:extLst>
          </p:cNvPr>
          <p:cNvGraphicFramePr>
            <a:graphicFrameLocks noGrp="1"/>
          </p:cNvGraphicFramePr>
          <p:nvPr/>
        </p:nvGraphicFramePr>
        <p:xfrm>
          <a:off x="4719425" y="3288708"/>
          <a:ext cx="1316476" cy="15240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6193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71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980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Symbol" panose="020B0502040204020203" pitchFamily="34" charset="0"/>
                          <a:ea typeface="Segoe UI Symbol" panose="020B0502040204020203" pitchFamily="34" charset="0"/>
                          <a:cs typeface="Helvetica" charset="0"/>
                        </a:rPr>
                        <a:t>Edge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Symbol" panose="020B0502040204020203" pitchFamily="34" charset="0"/>
                          <a:ea typeface="Segoe UI Symbol" panose="020B0502040204020203" pitchFamily="34" charset="0"/>
                          <a:cs typeface="Helvetica" charset="0"/>
                        </a:rPr>
                        <a:t># Hits</a:t>
                      </a: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980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Consolas" charset="0"/>
                          <a:ea typeface="Consolas" charset="0"/>
                          <a:cs typeface="Consolas" charset="0"/>
                        </a:rPr>
                        <a:t>A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Symbol" panose="020B0502040204020203" pitchFamily="34" charset="0"/>
                          <a:ea typeface="Segoe UI Symbol" panose="020B0502040204020203" pitchFamily="34" charset="0"/>
                          <a:cs typeface="Helvetica" charset="0"/>
                        </a:rPr>
                        <a:t>7</a:t>
                      </a: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980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Consolas" charset="0"/>
                          <a:ea typeface="Consolas" charset="0"/>
                          <a:cs typeface="Consolas" charset="0"/>
                        </a:rPr>
                        <a:t>B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Symbol" panose="020B0502040204020203" pitchFamily="34" charset="0"/>
                          <a:ea typeface="Segoe UI Symbol" panose="020B0502040204020203" pitchFamily="34" charset="0"/>
                          <a:cs typeface="Helvetica" charset="0"/>
                        </a:rPr>
                        <a:t>21</a:t>
                      </a: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980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Consolas" charset="0"/>
                          <a:ea typeface="Consolas" charset="0"/>
                          <a:cs typeface="Consolas" charset="0"/>
                        </a:rPr>
                        <a:t>C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Symbol" panose="020B0502040204020203" pitchFamily="34" charset="0"/>
                          <a:ea typeface="Segoe UI Symbol" panose="020B0502040204020203" pitchFamily="34" charset="0"/>
                          <a:cs typeface="Helvetica" charset="0"/>
                        </a:rPr>
                        <a:t>21</a:t>
                      </a: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808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Consolas" charset="0"/>
                          <a:ea typeface="Consolas" charset="0"/>
                          <a:cs typeface="Consolas" charset="0"/>
                        </a:rPr>
                        <a:t>D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Symbol" panose="020B0502040204020203" pitchFamily="34" charset="0"/>
                          <a:ea typeface="Segoe UI Symbol" panose="020B0502040204020203" pitchFamily="34" charset="0"/>
                          <a:cs typeface="Helvetica" charset="0"/>
                        </a:rPr>
                        <a:t>0</a:t>
                      </a: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4" name="Rectangle 63">
            <a:extLst>
              <a:ext uri="{FF2B5EF4-FFF2-40B4-BE49-F238E27FC236}">
                <a16:creationId xmlns:a16="http://schemas.microsoft.com/office/drawing/2014/main" id="{7E12968F-417D-7448-9286-8AD4A6146D1D}"/>
              </a:ext>
            </a:extLst>
          </p:cNvPr>
          <p:cNvSpPr/>
          <p:nvPr/>
        </p:nvSpPr>
        <p:spPr>
          <a:xfrm>
            <a:off x="962551" y="5553860"/>
            <a:ext cx="3356610" cy="53640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t h e q u </a:t>
            </a:r>
            <a:r>
              <a:rPr lang="en-US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c k b r o w</a:t>
            </a:r>
          </a:p>
        </p:txBody>
      </p:sp>
      <p:graphicFrame>
        <p:nvGraphicFramePr>
          <p:cNvPr id="65" name="Table 64">
            <a:extLst>
              <a:ext uri="{FF2B5EF4-FFF2-40B4-BE49-F238E27FC236}">
                <a16:creationId xmlns:a16="http://schemas.microsoft.com/office/drawing/2014/main" id="{0F581566-8D7A-4641-AA00-5A9080AEF47F}"/>
              </a:ext>
            </a:extLst>
          </p:cNvPr>
          <p:cNvGraphicFramePr>
            <a:graphicFrameLocks noGrp="1"/>
          </p:cNvGraphicFramePr>
          <p:nvPr/>
        </p:nvGraphicFramePr>
        <p:xfrm>
          <a:off x="4719425" y="5063236"/>
          <a:ext cx="1316476" cy="15240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6193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71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980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Symbol" panose="020B0502040204020203" pitchFamily="34" charset="0"/>
                          <a:ea typeface="Segoe UI Symbol" panose="020B0502040204020203" pitchFamily="34" charset="0"/>
                          <a:cs typeface="Helvetica" charset="0"/>
                        </a:rPr>
                        <a:t>Edge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Symbol" panose="020B0502040204020203" pitchFamily="34" charset="0"/>
                          <a:ea typeface="Segoe UI Symbol" panose="020B0502040204020203" pitchFamily="34" charset="0"/>
                          <a:cs typeface="Helvetica" charset="0"/>
                        </a:rPr>
                        <a:t># Hits</a:t>
                      </a: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980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Consolas" charset="0"/>
                          <a:ea typeface="Consolas" charset="0"/>
                          <a:cs typeface="Consolas" charset="0"/>
                        </a:rPr>
                        <a:t>A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Symbol" panose="020B0502040204020203" pitchFamily="34" charset="0"/>
                          <a:ea typeface="Segoe UI Symbol" panose="020B0502040204020203" pitchFamily="34" charset="0"/>
                          <a:cs typeface="Helvetica" charset="0"/>
                        </a:rPr>
                        <a:t>12</a:t>
                      </a: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980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Consolas" charset="0"/>
                          <a:ea typeface="Consolas" charset="0"/>
                          <a:cs typeface="Consolas" charset="0"/>
                        </a:rPr>
                        <a:t>B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Symbol" panose="020B0502040204020203" pitchFamily="34" charset="0"/>
                          <a:ea typeface="Segoe UI Symbol" panose="020B0502040204020203" pitchFamily="34" charset="0"/>
                          <a:cs typeface="Helvetica" charset="0"/>
                        </a:rPr>
                        <a:t>0</a:t>
                      </a: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980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Consolas" charset="0"/>
                          <a:ea typeface="Consolas" charset="0"/>
                          <a:cs typeface="Consolas" charset="0"/>
                        </a:rPr>
                        <a:t>C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Symbol" panose="020B0502040204020203" pitchFamily="34" charset="0"/>
                          <a:ea typeface="Segoe UI Symbol" panose="020B0502040204020203" pitchFamily="34" charset="0"/>
                          <a:cs typeface="Helvetica" charset="0"/>
                        </a:rPr>
                        <a:t>0</a:t>
                      </a: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808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Consolas" charset="0"/>
                          <a:ea typeface="Consolas" charset="0"/>
                          <a:cs typeface="Consolas" charset="0"/>
                        </a:rPr>
                        <a:t>D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Symbol" panose="020B0502040204020203" pitchFamily="34" charset="0"/>
                          <a:ea typeface="Segoe UI Symbol" panose="020B0502040204020203" pitchFamily="34" charset="0"/>
                          <a:cs typeface="Helvetica" charset="0"/>
                        </a:rPr>
                        <a:t>0</a:t>
                      </a: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938D95-0E3C-A54F-A1B3-4993722CFA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Caroline Lemieux --- Expanding the Reach of Fuzzing</a:t>
            </a:r>
          </a:p>
        </p:txBody>
      </p:sp>
    </p:spTree>
    <p:extLst>
      <p:ext uri="{BB962C8B-B14F-4D97-AF65-F5344CB8AC3E}">
        <p14:creationId xmlns:p14="http://schemas.microsoft.com/office/powerpoint/2010/main" val="144992863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16877C1D-222C-CA41-AE68-DC01D3ADA1A8}"/>
              </a:ext>
            </a:extLst>
          </p:cNvPr>
          <p:cNvGrpSpPr/>
          <p:nvPr/>
        </p:nvGrpSpPr>
        <p:grpSpPr>
          <a:xfrm>
            <a:off x="6655084" y="1500233"/>
            <a:ext cx="4522812" cy="4869291"/>
            <a:chOff x="7188020" y="1576206"/>
            <a:chExt cx="4522812" cy="4863904"/>
          </a:xfrm>
        </p:grpSpPr>
        <p:sp>
          <p:nvSpPr>
            <p:cNvPr id="32" name="Alternate Process 31">
              <a:extLst>
                <a:ext uri="{FF2B5EF4-FFF2-40B4-BE49-F238E27FC236}">
                  <a16:creationId xmlns:a16="http://schemas.microsoft.com/office/drawing/2014/main" id="{2249E60E-1960-EC47-AACA-D7111A1C2F36}"/>
                </a:ext>
              </a:extLst>
            </p:cNvPr>
            <p:cNvSpPr/>
            <p:nvPr/>
          </p:nvSpPr>
          <p:spPr>
            <a:xfrm>
              <a:off x="8407626" y="1576206"/>
              <a:ext cx="2147929" cy="456371"/>
            </a:xfrm>
            <a:prstGeom prst="flowChartAlternate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rgbClr val="FFC000"/>
                  </a:solidFill>
                  <a:latin typeface="Consolas" charset="0"/>
                  <a:ea typeface="Consolas" charset="0"/>
                  <a:cs typeface="Consolas" charset="0"/>
                </a:rPr>
                <a:t>for</a:t>
              </a:r>
              <a:r>
                <a:rPr lang="en-US" sz="1600" dirty="0">
                  <a:latin typeface="Consolas" charset="0"/>
                  <a:ea typeface="Consolas" charset="0"/>
                  <a:cs typeface="Consolas" charset="0"/>
                </a:rPr>
                <a:t> word </a:t>
              </a:r>
              <a:r>
                <a:rPr lang="en-US" sz="1600" dirty="0">
                  <a:solidFill>
                    <a:srgbClr val="FFC000"/>
                  </a:solidFill>
                  <a:latin typeface="Consolas" charset="0"/>
                  <a:ea typeface="Consolas" charset="0"/>
                  <a:cs typeface="Consolas" charset="0"/>
                </a:rPr>
                <a:t>in</a:t>
              </a:r>
              <a:r>
                <a:rPr lang="en-US" sz="1600" dirty="0">
                  <a:latin typeface="Consolas" charset="0"/>
                  <a:ea typeface="Consolas" charset="0"/>
                  <a:cs typeface="Consolas" charset="0"/>
                </a:rPr>
                <a:t> words</a:t>
              </a:r>
            </a:p>
          </p:txBody>
        </p:sp>
        <p:sp>
          <p:nvSpPr>
            <p:cNvPr id="33" name="Alternate Process 32">
              <a:extLst>
                <a:ext uri="{FF2B5EF4-FFF2-40B4-BE49-F238E27FC236}">
                  <a16:creationId xmlns:a16="http://schemas.microsoft.com/office/drawing/2014/main" id="{16C4371C-9D69-F748-B5A5-82A588CB8127}"/>
                </a:ext>
              </a:extLst>
            </p:cNvPr>
            <p:cNvSpPr/>
            <p:nvPr/>
          </p:nvSpPr>
          <p:spPr>
            <a:xfrm>
              <a:off x="8304582" y="3207830"/>
              <a:ext cx="2354016" cy="479815"/>
            </a:xfrm>
            <a:prstGeom prst="flowChartAlternate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rgbClr val="FFC000"/>
                  </a:solidFill>
                  <a:latin typeface="Consolas" charset="0"/>
                  <a:ea typeface="Consolas" charset="0"/>
                  <a:cs typeface="Consolas" charset="0"/>
                </a:rPr>
                <a:t>while </a:t>
              </a:r>
              <a:r>
                <a:rPr lang="en-US" sz="1600" dirty="0">
                  <a:latin typeface="Consolas" charset="0"/>
                  <a:ea typeface="Consolas" charset="0"/>
                  <a:cs typeface="Consolas" charset="0"/>
                </a:rPr>
                <a:t>entry != </a:t>
              </a:r>
              <a:r>
                <a:rPr lang="en-US" sz="1600" dirty="0">
                  <a:solidFill>
                    <a:srgbClr val="FFC000"/>
                  </a:solidFill>
                  <a:latin typeface="Consolas" charset="0"/>
                  <a:ea typeface="Consolas" charset="0"/>
                  <a:cs typeface="Consolas" charset="0"/>
                </a:rPr>
                <a:t>None</a:t>
              </a:r>
            </a:p>
          </p:txBody>
        </p:sp>
        <p:sp>
          <p:nvSpPr>
            <p:cNvPr id="34" name="Alternate Process 33">
              <a:extLst>
                <a:ext uri="{FF2B5EF4-FFF2-40B4-BE49-F238E27FC236}">
                  <a16:creationId xmlns:a16="http://schemas.microsoft.com/office/drawing/2014/main" id="{5F531118-B1BF-E84F-A024-0A9D1202DF90}"/>
                </a:ext>
              </a:extLst>
            </p:cNvPr>
            <p:cNvSpPr/>
            <p:nvPr/>
          </p:nvSpPr>
          <p:spPr>
            <a:xfrm>
              <a:off x="8184573" y="4077604"/>
              <a:ext cx="2592177" cy="479815"/>
            </a:xfrm>
            <a:prstGeom prst="flowChartAlternate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rgbClr val="FFC000"/>
                  </a:solidFill>
                  <a:latin typeface="Consolas" charset="0"/>
                  <a:ea typeface="Consolas" charset="0"/>
                  <a:cs typeface="Consolas" charset="0"/>
                </a:rPr>
                <a:t>if</a:t>
              </a:r>
              <a:r>
                <a:rPr lang="en-US" sz="1600" dirty="0">
                  <a:latin typeface="Consolas" charset="0"/>
                  <a:ea typeface="Consolas" charset="0"/>
                  <a:cs typeface="Consolas" charset="0"/>
                </a:rPr>
                <a:t> </a:t>
              </a:r>
              <a:r>
                <a:rPr lang="en-US" sz="1600" dirty="0" err="1">
                  <a:latin typeface="Consolas" charset="0"/>
                  <a:ea typeface="Consolas" charset="0"/>
                  <a:cs typeface="Consolas" charset="0"/>
                </a:rPr>
                <a:t>entry.word</a:t>
              </a:r>
              <a:r>
                <a:rPr lang="en-US" sz="1600" dirty="0">
                  <a:latin typeface="Consolas" charset="0"/>
                  <a:ea typeface="Consolas" charset="0"/>
                  <a:cs typeface="Consolas" charset="0"/>
                </a:rPr>
                <a:t> == word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EB0CE9C9-4682-4048-A246-82F489C6C9A7}"/>
                </a:ext>
              </a:extLst>
            </p:cNvPr>
            <p:cNvSpPr/>
            <p:nvPr/>
          </p:nvSpPr>
          <p:spPr>
            <a:xfrm>
              <a:off x="7188020" y="5032575"/>
              <a:ext cx="2207743" cy="380675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Consolas" charset="0"/>
                  <a:ea typeface="Consolas" charset="0"/>
                  <a:cs typeface="Consolas" charset="0"/>
                </a:rPr>
                <a:t>entry = </a:t>
              </a:r>
              <a:r>
                <a:rPr lang="en-US" sz="1600" dirty="0" err="1">
                  <a:latin typeface="Consolas" charset="0"/>
                  <a:ea typeface="Consolas" charset="0"/>
                  <a:cs typeface="Consolas" charset="0"/>
                </a:rPr>
                <a:t>entry.next</a:t>
              </a:r>
              <a:endParaRPr lang="en-US" sz="1600" dirty="0">
                <a:latin typeface="Consolas" charset="0"/>
                <a:ea typeface="Consolas" charset="0"/>
                <a:cs typeface="Consolas" charset="0"/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6EEE9CDD-60CE-C740-9775-6DC89EACA448}"/>
                </a:ext>
              </a:extLst>
            </p:cNvPr>
            <p:cNvSpPr/>
            <p:nvPr/>
          </p:nvSpPr>
          <p:spPr>
            <a:xfrm>
              <a:off x="9606364" y="5023414"/>
              <a:ext cx="2104468" cy="514747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err="1">
                  <a:latin typeface="Consolas" charset="0"/>
                  <a:ea typeface="Consolas" charset="0"/>
                  <a:cs typeface="Consolas" charset="0"/>
                </a:rPr>
                <a:t>entry.count</a:t>
              </a:r>
              <a:r>
                <a:rPr lang="en-US" sz="1600" dirty="0">
                  <a:latin typeface="Consolas" charset="0"/>
                  <a:ea typeface="Consolas" charset="0"/>
                  <a:cs typeface="Consolas" charset="0"/>
                </a:rPr>
                <a:t> += 1</a:t>
              </a:r>
            </a:p>
            <a:p>
              <a:pPr algn="ctr"/>
              <a:r>
                <a:rPr lang="en-US" sz="1600" dirty="0">
                  <a:solidFill>
                    <a:srgbClr val="FFC000"/>
                  </a:solidFill>
                  <a:latin typeface="Consolas" charset="0"/>
                  <a:ea typeface="Consolas" charset="0"/>
                  <a:cs typeface="Consolas" charset="0"/>
                </a:rPr>
                <a:t>break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6049A431-2429-9D43-BB2E-8DE5151A03C4}"/>
                </a:ext>
              </a:extLst>
            </p:cNvPr>
            <p:cNvSpPr/>
            <p:nvPr/>
          </p:nvSpPr>
          <p:spPr>
            <a:xfrm>
              <a:off x="8348742" y="2214923"/>
              <a:ext cx="2265696" cy="584259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Consolas" charset="0"/>
                  <a:ea typeface="Consolas" charset="0"/>
                  <a:cs typeface="Consolas" charset="0"/>
                </a:rPr>
                <a:t>id = </a:t>
              </a:r>
              <a:r>
                <a:rPr lang="en-US" sz="1600" i="1" dirty="0">
                  <a:solidFill>
                    <a:srgbClr val="92D050"/>
                  </a:solidFill>
                  <a:latin typeface="Consolas" charset="0"/>
                  <a:ea typeface="Consolas" charset="0"/>
                  <a:cs typeface="Consolas" charset="0"/>
                </a:rPr>
                <a:t>hash</a:t>
              </a:r>
              <a:r>
                <a:rPr lang="en-US" sz="1600" dirty="0">
                  <a:latin typeface="Consolas" charset="0"/>
                  <a:ea typeface="Consolas" charset="0"/>
                  <a:cs typeface="Consolas" charset="0"/>
                </a:rPr>
                <a:t>(word)</a:t>
              </a:r>
            </a:p>
            <a:p>
              <a:pPr algn="ctr"/>
              <a:r>
                <a:rPr lang="en-US" sz="1600" dirty="0">
                  <a:latin typeface="Consolas" charset="0"/>
                  <a:ea typeface="Consolas" charset="0"/>
                  <a:cs typeface="Consolas" charset="0"/>
                </a:rPr>
                <a:t>entry = table[id]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8E23C7DC-911E-4D4B-A52F-BCBF3187A92A}"/>
                </a:ext>
              </a:extLst>
            </p:cNvPr>
            <p:cNvSpPr/>
            <p:nvPr/>
          </p:nvSpPr>
          <p:spPr>
            <a:xfrm>
              <a:off x="7595224" y="5739473"/>
              <a:ext cx="3770873" cy="700637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>
                  <a:latin typeface="Consolas" charset="0"/>
                  <a:ea typeface="Consolas" charset="0"/>
                  <a:cs typeface="Consolas" charset="0"/>
                </a:rPr>
                <a:t>table[id] = </a:t>
              </a:r>
              <a:r>
                <a:rPr lang="en-US" sz="1600" dirty="0">
                  <a:solidFill>
                    <a:srgbClr val="FFC000"/>
                  </a:solidFill>
                  <a:latin typeface="Consolas" charset="0"/>
                  <a:ea typeface="Consolas" charset="0"/>
                  <a:cs typeface="Consolas" charset="0"/>
                </a:rPr>
                <a:t>new </a:t>
              </a:r>
              <a:r>
                <a:rPr lang="en-US" sz="1600" i="1" dirty="0">
                  <a:solidFill>
                    <a:srgbClr val="92D050"/>
                  </a:solidFill>
                  <a:latin typeface="Consolas" charset="0"/>
                  <a:ea typeface="Consolas" charset="0"/>
                  <a:cs typeface="Consolas" charset="0"/>
                </a:rPr>
                <a:t>entry</a:t>
              </a:r>
              <a:r>
                <a:rPr lang="en-US" sz="1600" dirty="0">
                  <a:latin typeface="Consolas" charset="0"/>
                  <a:ea typeface="Consolas" charset="0"/>
                  <a:cs typeface="Consolas" charset="0"/>
                </a:rPr>
                <a:t>(</a:t>
              </a:r>
              <a:r>
                <a:rPr lang="en-US" sz="1600" i="1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word</a:t>
              </a:r>
              <a:r>
                <a:rPr lang="en-US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=</a:t>
              </a:r>
              <a:r>
                <a:rPr lang="en-US" sz="1600" dirty="0">
                  <a:latin typeface="Consolas" charset="0"/>
                  <a:ea typeface="Consolas" charset="0"/>
                  <a:cs typeface="Consolas" charset="0"/>
                </a:rPr>
                <a:t>word, </a:t>
              </a:r>
            </a:p>
            <a:p>
              <a:r>
                <a:rPr lang="en-US" sz="1600" i="1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        count</a:t>
              </a:r>
              <a:r>
                <a:rPr lang="en-US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=</a:t>
              </a:r>
              <a:r>
                <a:rPr lang="en-US" sz="1600" dirty="0">
                  <a:latin typeface="Consolas" charset="0"/>
                  <a:ea typeface="Consolas" charset="0"/>
                  <a:cs typeface="Consolas" charset="0"/>
                </a:rPr>
                <a:t>1, </a:t>
              </a:r>
              <a:r>
                <a:rPr lang="en-US" sz="1600" i="1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next</a:t>
              </a:r>
              <a:r>
                <a:rPr lang="en-US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=</a:t>
              </a:r>
              <a:r>
                <a:rPr lang="en-US" sz="1600" dirty="0">
                  <a:latin typeface="Consolas" charset="0"/>
                  <a:ea typeface="Consolas" charset="0"/>
                  <a:cs typeface="Consolas" charset="0"/>
                </a:rPr>
                <a:t>table[id]) </a:t>
              </a: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29DDC013-9FD0-6E41-A90A-444EDF4C392E}"/>
                </a:ext>
              </a:extLst>
            </p:cNvPr>
            <p:cNvCxnSpPr/>
            <p:nvPr/>
          </p:nvCxnSpPr>
          <p:spPr>
            <a:xfrm flipH="1">
              <a:off x="9481590" y="2032577"/>
              <a:ext cx="1" cy="18234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8D30707F-8669-9C46-A5DD-4E17CDA06CFD}"/>
                </a:ext>
              </a:extLst>
            </p:cNvPr>
            <p:cNvCxnSpPr/>
            <p:nvPr/>
          </p:nvCxnSpPr>
          <p:spPr>
            <a:xfrm>
              <a:off x="9481590" y="2799182"/>
              <a:ext cx="0" cy="4086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755085AB-C261-6242-B1E8-8F599BE36066}"/>
                </a:ext>
              </a:extLst>
            </p:cNvPr>
            <p:cNvCxnSpPr/>
            <p:nvPr/>
          </p:nvCxnSpPr>
          <p:spPr>
            <a:xfrm flipH="1">
              <a:off x="9480662" y="3687645"/>
              <a:ext cx="928" cy="38995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12D1AA72-C874-CC43-B19F-B10B8D38533D}"/>
                </a:ext>
              </a:extLst>
            </p:cNvPr>
            <p:cNvCxnSpPr/>
            <p:nvPr/>
          </p:nvCxnSpPr>
          <p:spPr>
            <a:xfrm>
              <a:off x="9480662" y="4557419"/>
              <a:ext cx="1177936" cy="46599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F6CA97FD-5F11-D947-A29F-E4E9F44076F8}"/>
                </a:ext>
              </a:extLst>
            </p:cNvPr>
            <p:cNvCxnSpPr/>
            <p:nvPr/>
          </p:nvCxnSpPr>
          <p:spPr>
            <a:xfrm flipH="1">
              <a:off x="8291892" y="4557419"/>
              <a:ext cx="1188770" cy="47515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Elbow Connector 47">
              <a:extLst>
                <a:ext uri="{FF2B5EF4-FFF2-40B4-BE49-F238E27FC236}">
                  <a16:creationId xmlns:a16="http://schemas.microsoft.com/office/drawing/2014/main" id="{6351795D-539F-FF45-AD80-39E23375F127}"/>
                </a:ext>
              </a:extLst>
            </p:cNvPr>
            <p:cNvCxnSpPr/>
            <p:nvPr/>
          </p:nvCxnSpPr>
          <p:spPr>
            <a:xfrm rot="10800000" flipV="1">
              <a:off x="7595224" y="3447738"/>
              <a:ext cx="709358" cy="2642054"/>
            </a:xfrm>
            <a:prstGeom prst="bentConnector3">
              <a:avLst>
                <a:gd name="adj1" fmla="val 175194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Elbow Connector 48">
              <a:extLst>
                <a:ext uri="{FF2B5EF4-FFF2-40B4-BE49-F238E27FC236}">
                  <a16:creationId xmlns:a16="http://schemas.microsoft.com/office/drawing/2014/main" id="{00C6409B-B4F9-354B-BA53-731C10A5547F}"/>
                </a:ext>
              </a:extLst>
            </p:cNvPr>
            <p:cNvCxnSpPr/>
            <p:nvPr/>
          </p:nvCxnSpPr>
          <p:spPr>
            <a:xfrm flipH="1" flipV="1">
              <a:off x="10555555" y="1804392"/>
              <a:ext cx="810542" cy="4285400"/>
            </a:xfrm>
            <a:prstGeom prst="bentConnector3">
              <a:avLst>
                <a:gd name="adj1" fmla="val -739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Elbow Connector 49">
              <a:extLst>
                <a:ext uri="{FF2B5EF4-FFF2-40B4-BE49-F238E27FC236}">
                  <a16:creationId xmlns:a16="http://schemas.microsoft.com/office/drawing/2014/main" id="{D4AFF01E-92F4-2040-88D0-581AF65ABD83}"/>
                </a:ext>
              </a:extLst>
            </p:cNvPr>
            <p:cNvCxnSpPr/>
            <p:nvPr/>
          </p:nvCxnSpPr>
          <p:spPr>
            <a:xfrm flipH="1" flipV="1">
              <a:off x="10555555" y="1804392"/>
              <a:ext cx="1155277" cy="3476396"/>
            </a:xfrm>
            <a:prstGeom prst="bentConnector3">
              <a:avLst>
                <a:gd name="adj1" fmla="val -21791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ADD52BEC-FD59-7042-AFB9-C67256053799}"/>
                </a:ext>
              </a:extLst>
            </p:cNvPr>
            <p:cNvSpPr txBox="1"/>
            <p:nvPr/>
          </p:nvSpPr>
          <p:spPr>
            <a:xfrm>
              <a:off x="9135927" y="3711865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accent1"/>
                  </a:solidFill>
                  <a:latin typeface="Consolas" charset="0"/>
                  <a:ea typeface="Consolas" charset="0"/>
                  <a:cs typeface="Consolas" charset="0"/>
                </a:rPr>
                <a:t>T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1271D98D-2566-8F41-844E-C61140A6B2FF}"/>
                </a:ext>
              </a:extLst>
            </p:cNvPr>
            <p:cNvSpPr txBox="1"/>
            <p:nvPr/>
          </p:nvSpPr>
          <p:spPr>
            <a:xfrm>
              <a:off x="10448341" y="4681334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accent1"/>
                  </a:solidFill>
                  <a:latin typeface="Consolas" charset="0"/>
                  <a:ea typeface="Consolas" charset="0"/>
                  <a:cs typeface="Consolas" charset="0"/>
                </a:rPr>
                <a:t>T</a:t>
              </a:r>
              <a:endParaRPr lang="en-US" sz="1400" dirty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C4366C8F-B14F-714A-AE6D-20C5539A19FF}"/>
                </a:ext>
              </a:extLst>
            </p:cNvPr>
            <p:cNvSpPr txBox="1"/>
            <p:nvPr/>
          </p:nvSpPr>
          <p:spPr>
            <a:xfrm>
              <a:off x="8020531" y="3171950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accent1"/>
                  </a:solidFill>
                  <a:latin typeface="Consolas" charset="0"/>
                  <a:ea typeface="Consolas" charset="0"/>
                  <a:cs typeface="Consolas" charset="0"/>
                </a:rPr>
                <a:t>F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12D4A619-073E-3243-9A0E-76A404BBA79B}"/>
                </a:ext>
              </a:extLst>
            </p:cNvPr>
            <p:cNvSpPr txBox="1"/>
            <p:nvPr/>
          </p:nvSpPr>
          <p:spPr>
            <a:xfrm>
              <a:off x="8349145" y="4684529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accent1"/>
                  </a:solidFill>
                  <a:latin typeface="Consolas" charset="0"/>
                  <a:ea typeface="Consolas" charset="0"/>
                  <a:cs typeface="Consolas" charset="0"/>
                </a:rPr>
                <a:t>F</a:t>
              </a:r>
            </a:p>
          </p:txBody>
        </p:sp>
        <p:cxnSp>
          <p:nvCxnSpPr>
            <p:cNvPr id="55" name="Elbow Connector 54">
              <a:extLst>
                <a:ext uri="{FF2B5EF4-FFF2-40B4-BE49-F238E27FC236}">
                  <a16:creationId xmlns:a16="http://schemas.microsoft.com/office/drawing/2014/main" id="{477C0E1D-DCD4-3F4D-8674-7D5F948EA668}"/>
                </a:ext>
              </a:extLst>
            </p:cNvPr>
            <p:cNvCxnSpPr/>
            <p:nvPr/>
          </p:nvCxnSpPr>
          <p:spPr>
            <a:xfrm rot="5400000" flipH="1" flipV="1">
              <a:off x="7424487" y="3956731"/>
              <a:ext cx="1335769" cy="797599"/>
            </a:xfrm>
            <a:prstGeom prst="bentConnector3">
              <a:avLst>
                <a:gd name="adj1" fmla="val 8226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Oval 35"/>
          <p:cNvSpPr/>
          <p:nvPr/>
        </p:nvSpPr>
        <p:spPr>
          <a:xfrm>
            <a:off x="7154777" y="3206387"/>
            <a:ext cx="258433" cy="252744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nsolas" charset="0"/>
                <a:ea typeface="Consolas" charset="0"/>
                <a:cs typeface="Consolas" charset="0"/>
              </a:rPr>
              <a:t>A</a:t>
            </a:r>
          </a:p>
        </p:txBody>
      </p:sp>
      <p:sp>
        <p:nvSpPr>
          <p:cNvPr id="37" name="Oval 36"/>
          <p:cNvSpPr/>
          <p:nvPr/>
        </p:nvSpPr>
        <p:spPr>
          <a:xfrm>
            <a:off x="8845610" y="3650695"/>
            <a:ext cx="258433" cy="252744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tIns="91440" rtlCol="0" anchor="ctr"/>
          <a:lstStyle/>
          <a:p>
            <a:pPr algn="ctr"/>
            <a:r>
              <a:rPr lang="en-US" dirty="0">
                <a:latin typeface="Consolas" charset="0"/>
                <a:ea typeface="Consolas" charset="0"/>
                <a:cs typeface="Consolas" charset="0"/>
              </a:rPr>
              <a:t>B</a:t>
            </a:r>
          </a:p>
        </p:txBody>
      </p:sp>
      <p:sp>
        <p:nvSpPr>
          <p:cNvPr id="38" name="Oval 37"/>
          <p:cNvSpPr/>
          <p:nvPr/>
        </p:nvSpPr>
        <p:spPr>
          <a:xfrm>
            <a:off x="8260916" y="4582983"/>
            <a:ext cx="258433" cy="252744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Consolas" charset="0"/>
                <a:ea typeface="Consolas" charset="0"/>
                <a:cs typeface="Consolas" charset="0"/>
              </a:rPr>
              <a:t>C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9" name="Oval 38"/>
          <p:cNvSpPr/>
          <p:nvPr/>
        </p:nvSpPr>
        <p:spPr>
          <a:xfrm>
            <a:off x="9570670" y="4581068"/>
            <a:ext cx="258433" cy="252744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Consolas" charset="0"/>
                <a:ea typeface="Consolas" charset="0"/>
                <a:cs typeface="Consolas" charset="0"/>
              </a:rPr>
              <a:t>D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3C651-AC7E-5943-AA33-41BCB6EAF4BA}" type="slidenum">
              <a:rPr lang="en-US" smtClean="0"/>
              <a:pPr/>
              <a:t>74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wf</a:t>
            </a:r>
            <a:r>
              <a:rPr lang="en-US" dirty="0"/>
              <a:t> Performance Response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A3B44-70FD-6242-8A00-353FF6FDD8F0}" type="datetime1">
              <a:rPr lang="en-US" smtClean="0"/>
              <a:t>4/21/23</a:t>
            </a:fld>
            <a:endParaRPr lang="en-US"/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D6D06D18-71E8-594A-A4CD-0AFEE9304A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4057" y="1523450"/>
            <a:ext cx="5687252" cy="5080969"/>
          </a:xfrm>
        </p:spPr>
        <p:txBody>
          <a:bodyPr/>
          <a:lstStyle/>
          <a:p>
            <a:r>
              <a:rPr lang="en-US" sz="2400" dirty="0">
                <a:cs typeface="Helvetica" charset="0"/>
              </a:rPr>
              <a:t>Usual case:</a:t>
            </a:r>
          </a:p>
          <a:p>
            <a:endParaRPr lang="en-US" sz="2400" dirty="0">
              <a:cs typeface="Helvetica" charset="0"/>
            </a:endParaRPr>
          </a:p>
          <a:p>
            <a:endParaRPr lang="en-US" sz="2400" dirty="0">
              <a:cs typeface="Helvetica" charset="0"/>
            </a:endParaRPr>
          </a:p>
          <a:p>
            <a:endParaRPr lang="en-US" sz="2400" dirty="0">
              <a:cs typeface="Helvetica" charset="0"/>
            </a:endParaRPr>
          </a:p>
          <a:p>
            <a:r>
              <a:rPr lang="en-US" sz="2400" dirty="0">
                <a:cs typeface="Helvetica" charset="0"/>
              </a:rPr>
              <a:t>Hash collisions:</a:t>
            </a:r>
          </a:p>
          <a:p>
            <a:endParaRPr lang="en-US" sz="2400" dirty="0">
              <a:cs typeface="Helvetica" charset="0"/>
            </a:endParaRPr>
          </a:p>
          <a:p>
            <a:endParaRPr lang="en-US" sz="2400" dirty="0">
              <a:cs typeface="Helvetica" charset="0"/>
            </a:endParaRPr>
          </a:p>
          <a:p>
            <a:endParaRPr lang="en-US" sz="2400" dirty="0">
              <a:cs typeface="Helvetica" charset="0"/>
            </a:endParaRPr>
          </a:p>
          <a:p>
            <a:r>
              <a:rPr lang="en-US" sz="2400" dirty="0">
                <a:cs typeface="Helvetica" charset="0"/>
              </a:rPr>
              <a:t>Small words:</a:t>
            </a:r>
          </a:p>
          <a:p>
            <a:endParaRPr lang="en-US" sz="2400" dirty="0">
              <a:cs typeface="Helvetica" charset="0"/>
            </a:endParaRPr>
          </a:p>
          <a:p>
            <a:endParaRPr lang="en-US" sz="2400" dirty="0">
              <a:cs typeface="Helvetica" charset="0"/>
            </a:endParaRPr>
          </a:p>
          <a:p>
            <a:endParaRPr lang="en-US" sz="2400" dirty="0">
              <a:cs typeface="Helvetica" charset="0"/>
            </a:endParaRPr>
          </a:p>
          <a:p>
            <a:endParaRPr lang="en-US" sz="2400" dirty="0">
              <a:cs typeface="Helvetica" charset="0"/>
            </a:endParaRPr>
          </a:p>
          <a:p>
            <a:endParaRPr lang="en-US" sz="2400" dirty="0">
              <a:cs typeface="Helvetica" charset="0"/>
            </a:endParaRPr>
          </a:p>
          <a:p>
            <a:endParaRPr lang="en-US" sz="2400" dirty="0">
              <a:cs typeface="Helvetica" charset="0"/>
            </a:endParaRPr>
          </a:p>
          <a:p>
            <a:endParaRPr lang="en-US" sz="2400" dirty="0">
              <a:cs typeface="Helvetica" charset="0"/>
            </a:endParaRPr>
          </a:p>
          <a:p>
            <a:endParaRPr lang="en-US" sz="2400" dirty="0">
              <a:cs typeface="Helvetica" charset="0"/>
            </a:endParaRPr>
          </a:p>
          <a:p>
            <a:endParaRPr lang="en-US" sz="2400" dirty="0">
              <a:cs typeface="Helvetica" charset="0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A4518749-7DC8-5544-B9B3-394718B6CD8F}"/>
              </a:ext>
            </a:extLst>
          </p:cNvPr>
          <p:cNvSpPr/>
          <p:nvPr/>
        </p:nvSpPr>
        <p:spPr>
          <a:xfrm>
            <a:off x="981333" y="1967853"/>
            <a:ext cx="3356610" cy="53640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the quick brown the dog</a:t>
            </a:r>
          </a:p>
        </p:txBody>
      </p:sp>
      <p:graphicFrame>
        <p:nvGraphicFramePr>
          <p:cNvPr id="57" name="Table 56">
            <a:extLst>
              <a:ext uri="{FF2B5EF4-FFF2-40B4-BE49-F238E27FC236}">
                <a16:creationId xmlns:a16="http://schemas.microsoft.com/office/drawing/2014/main" id="{2B1694D7-ECF2-5741-A9CC-E22960E3E1FE}"/>
              </a:ext>
            </a:extLst>
          </p:cNvPr>
          <p:cNvGraphicFramePr>
            <a:graphicFrameLocks noGrp="1"/>
          </p:cNvGraphicFramePr>
          <p:nvPr/>
        </p:nvGraphicFramePr>
        <p:xfrm>
          <a:off x="4738207" y="1477229"/>
          <a:ext cx="1271160" cy="15240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5740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71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980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Symbol" panose="020B0502040204020203" pitchFamily="34" charset="0"/>
                          <a:ea typeface="Segoe UI Symbol" panose="020B0502040204020203" pitchFamily="34" charset="0"/>
                          <a:cs typeface="Helvetica" charset="0"/>
                        </a:rPr>
                        <a:t>Edge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Symbol" panose="020B0502040204020203" pitchFamily="34" charset="0"/>
                          <a:ea typeface="Segoe UI Symbol" panose="020B0502040204020203" pitchFamily="34" charset="0"/>
                          <a:cs typeface="Helvetica" charset="0"/>
                        </a:rPr>
                        <a:t># Hits</a:t>
                      </a: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980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Consolas" charset="0"/>
                          <a:ea typeface="Consolas" charset="0"/>
                          <a:cs typeface="Consolas" charset="0"/>
                        </a:rPr>
                        <a:t>A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Symbol" panose="020B0502040204020203" pitchFamily="34" charset="0"/>
                          <a:ea typeface="Segoe UI Symbol" panose="020B0502040204020203" pitchFamily="34" charset="0"/>
                          <a:cs typeface="Helvetica" charset="0"/>
                        </a:rPr>
                        <a:t>4</a:t>
                      </a: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980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Consolas" charset="0"/>
                          <a:ea typeface="Consolas" charset="0"/>
                          <a:cs typeface="Consolas" charset="0"/>
                        </a:rPr>
                        <a:t>B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Symbol" panose="020B0502040204020203" pitchFamily="34" charset="0"/>
                          <a:ea typeface="Segoe UI Symbol" panose="020B0502040204020203" pitchFamily="34" charset="0"/>
                          <a:cs typeface="Helvetica" charset="0"/>
                        </a:rPr>
                        <a:t>1</a:t>
                      </a: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980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Consolas" charset="0"/>
                          <a:ea typeface="Consolas" charset="0"/>
                          <a:cs typeface="Consolas" charset="0"/>
                        </a:rPr>
                        <a:t>C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Symbol" panose="020B0502040204020203" pitchFamily="34" charset="0"/>
                          <a:ea typeface="Segoe UI Symbol" panose="020B0502040204020203" pitchFamily="34" charset="0"/>
                          <a:cs typeface="Helvetica" charset="0"/>
                        </a:rPr>
                        <a:t>0</a:t>
                      </a: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808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Consolas" charset="0"/>
                          <a:ea typeface="Consolas" charset="0"/>
                          <a:cs typeface="Consolas" charset="0"/>
                        </a:rPr>
                        <a:t>D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Symbol" panose="020B0502040204020203" pitchFamily="34" charset="0"/>
                          <a:ea typeface="Segoe UI Symbol" panose="020B0502040204020203" pitchFamily="34" charset="0"/>
                          <a:cs typeface="Helvetica" charset="0"/>
                        </a:rPr>
                        <a:t>1</a:t>
                      </a: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2" name="Rectangle 61">
            <a:extLst>
              <a:ext uri="{FF2B5EF4-FFF2-40B4-BE49-F238E27FC236}">
                <a16:creationId xmlns:a16="http://schemas.microsoft.com/office/drawing/2014/main" id="{4A44C97E-9794-F745-B4A5-3CD986BAFB62}"/>
              </a:ext>
            </a:extLst>
          </p:cNvPr>
          <p:cNvSpPr/>
          <p:nvPr/>
        </p:nvSpPr>
        <p:spPr>
          <a:xfrm>
            <a:off x="962551" y="3779332"/>
            <a:ext cx="3356610" cy="53640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t ?t </a:t>
            </a:r>
            <a:r>
              <a:rPr lang="en-US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xt</a:t>
            </a:r>
            <a:r>
              <a:rPr lang="en-US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at$ #a ))t </a:t>
            </a:r>
            <a:r>
              <a:rPr lang="en-US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Qwaa</a:t>
            </a:r>
            <a:endParaRPr lang="en-US" dirty="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graphicFrame>
        <p:nvGraphicFramePr>
          <p:cNvPr id="63" name="Table 62">
            <a:extLst>
              <a:ext uri="{FF2B5EF4-FFF2-40B4-BE49-F238E27FC236}">
                <a16:creationId xmlns:a16="http://schemas.microsoft.com/office/drawing/2014/main" id="{B508826E-0644-EA41-98C8-726D1022695F}"/>
              </a:ext>
            </a:extLst>
          </p:cNvPr>
          <p:cNvGraphicFramePr>
            <a:graphicFrameLocks noGrp="1"/>
          </p:cNvGraphicFramePr>
          <p:nvPr/>
        </p:nvGraphicFramePr>
        <p:xfrm>
          <a:off x="4719425" y="3288708"/>
          <a:ext cx="1316476" cy="15240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6193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71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980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Symbol" panose="020B0502040204020203" pitchFamily="34" charset="0"/>
                          <a:ea typeface="Segoe UI Symbol" panose="020B0502040204020203" pitchFamily="34" charset="0"/>
                          <a:cs typeface="Helvetica" charset="0"/>
                        </a:rPr>
                        <a:t>Edge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Symbol" panose="020B0502040204020203" pitchFamily="34" charset="0"/>
                          <a:ea typeface="Segoe UI Symbol" panose="020B0502040204020203" pitchFamily="34" charset="0"/>
                          <a:cs typeface="Helvetica" charset="0"/>
                        </a:rPr>
                        <a:t># Hits</a:t>
                      </a: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980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Consolas" charset="0"/>
                          <a:ea typeface="Consolas" charset="0"/>
                          <a:cs typeface="Consolas" charset="0"/>
                        </a:rPr>
                        <a:t>A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Symbol" panose="020B0502040204020203" pitchFamily="34" charset="0"/>
                          <a:ea typeface="Segoe UI Symbol" panose="020B0502040204020203" pitchFamily="34" charset="0"/>
                          <a:cs typeface="Helvetica" charset="0"/>
                        </a:rPr>
                        <a:t>7</a:t>
                      </a: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980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Consolas" charset="0"/>
                          <a:ea typeface="Consolas" charset="0"/>
                          <a:cs typeface="Consolas" charset="0"/>
                        </a:rPr>
                        <a:t>B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Symbol" panose="020B0502040204020203" pitchFamily="34" charset="0"/>
                          <a:ea typeface="Segoe UI Symbol" panose="020B0502040204020203" pitchFamily="34" charset="0"/>
                          <a:cs typeface="Helvetica" charset="0"/>
                        </a:rPr>
                        <a:t>21</a:t>
                      </a: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980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Consolas" charset="0"/>
                          <a:ea typeface="Consolas" charset="0"/>
                          <a:cs typeface="Consolas" charset="0"/>
                        </a:rPr>
                        <a:t>C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Symbol" panose="020B0502040204020203" pitchFamily="34" charset="0"/>
                          <a:ea typeface="Segoe UI Symbol" panose="020B0502040204020203" pitchFamily="34" charset="0"/>
                          <a:cs typeface="Helvetica" charset="0"/>
                        </a:rPr>
                        <a:t>21</a:t>
                      </a: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808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Consolas" charset="0"/>
                          <a:ea typeface="Consolas" charset="0"/>
                          <a:cs typeface="Consolas" charset="0"/>
                        </a:rPr>
                        <a:t>D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Symbol" panose="020B0502040204020203" pitchFamily="34" charset="0"/>
                          <a:ea typeface="Segoe UI Symbol" panose="020B0502040204020203" pitchFamily="34" charset="0"/>
                          <a:cs typeface="Helvetica" charset="0"/>
                        </a:rPr>
                        <a:t>0</a:t>
                      </a: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4" name="Rectangle 63">
            <a:extLst>
              <a:ext uri="{FF2B5EF4-FFF2-40B4-BE49-F238E27FC236}">
                <a16:creationId xmlns:a16="http://schemas.microsoft.com/office/drawing/2014/main" id="{7E12968F-417D-7448-9286-8AD4A6146D1D}"/>
              </a:ext>
            </a:extLst>
          </p:cNvPr>
          <p:cNvSpPr/>
          <p:nvPr/>
        </p:nvSpPr>
        <p:spPr>
          <a:xfrm>
            <a:off x="962551" y="5553860"/>
            <a:ext cx="3356610" cy="53640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t h e q u </a:t>
            </a:r>
            <a:r>
              <a:rPr lang="en-US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c k b r o w</a:t>
            </a:r>
          </a:p>
        </p:txBody>
      </p:sp>
      <p:graphicFrame>
        <p:nvGraphicFramePr>
          <p:cNvPr id="65" name="Table 64">
            <a:extLst>
              <a:ext uri="{FF2B5EF4-FFF2-40B4-BE49-F238E27FC236}">
                <a16:creationId xmlns:a16="http://schemas.microsoft.com/office/drawing/2014/main" id="{0F581566-8D7A-4641-AA00-5A9080AEF47F}"/>
              </a:ext>
            </a:extLst>
          </p:cNvPr>
          <p:cNvGraphicFramePr>
            <a:graphicFrameLocks noGrp="1"/>
          </p:cNvGraphicFramePr>
          <p:nvPr/>
        </p:nvGraphicFramePr>
        <p:xfrm>
          <a:off x="4719425" y="5063236"/>
          <a:ext cx="1316476" cy="15240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6193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71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980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Symbol" panose="020B0502040204020203" pitchFamily="34" charset="0"/>
                          <a:ea typeface="Segoe UI Symbol" panose="020B0502040204020203" pitchFamily="34" charset="0"/>
                          <a:cs typeface="Helvetica" charset="0"/>
                        </a:rPr>
                        <a:t>Edge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Symbol" panose="020B0502040204020203" pitchFamily="34" charset="0"/>
                          <a:ea typeface="Segoe UI Symbol" panose="020B0502040204020203" pitchFamily="34" charset="0"/>
                          <a:cs typeface="Helvetica" charset="0"/>
                        </a:rPr>
                        <a:t># Hits</a:t>
                      </a: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980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Consolas" charset="0"/>
                          <a:ea typeface="Consolas" charset="0"/>
                          <a:cs typeface="Consolas" charset="0"/>
                        </a:rPr>
                        <a:t>A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Symbol" panose="020B0502040204020203" pitchFamily="34" charset="0"/>
                          <a:ea typeface="Segoe UI Symbol" panose="020B0502040204020203" pitchFamily="34" charset="0"/>
                          <a:cs typeface="Helvetica" charset="0"/>
                        </a:rPr>
                        <a:t>12</a:t>
                      </a: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980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Consolas" charset="0"/>
                          <a:ea typeface="Consolas" charset="0"/>
                          <a:cs typeface="Consolas" charset="0"/>
                        </a:rPr>
                        <a:t>B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Symbol" panose="020B0502040204020203" pitchFamily="34" charset="0"/>
                          <a:ea typeface="Segoe UI Symbol" panose="020B0502040204020203" pitchFamily="34" charset="0"/>
                          <a:cs typeface="Helvetica" charset="0"/>
                        </a:rPr>
                        <a:t>0</a:t>
                      </a: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980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Consolas" charset="0"/>
                          <a:ea typeface="Consolas" charset="0"/>
                          <a:cs typeface="Consolas" charset="0"/>
                        </a:rPr>
                        <a:t>C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Symbol" panose="020B0502040204020203" pitchFamily="34" charset="0"/>
                          <a:ea typeface="Segoe UI Symbol" panose="020B0502040204020203" pitchFamily="34" charset="0"/>
                          <a:cs typeface="Helvetica" charset="0"/>
                        </a:rPr>
                        <a:t>0</a:t>
                      </a: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808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Consolas" charset="0"/>
                          <a:ea typeface="Consolas" charset="0"/>
                          <a:cs typeface="Consolas" charset="0"/>
                        </a:rPr>
                        <a:t>D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Symbol" panose="020B0502040204020203" pitchFamily="34" charset="0"/>
                          <a:ea typeface="Segoe UI Symbol" panose="020B0502040204020203" pitchFamily="34" charset="0"/>
                          <a:cs typeface="Helvetica" charset="0"/>
                        </a:rPr>
                        <a:t>0</a:t>
                      </a: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6" name="Rectangle 65">
            <a:extLst>
              <a:ext uri="{FF2B5EF4-FFF2-40B4-BE49-F238E27FC236}">
                <a16:creationId xmlns:a16="http://schemas.microsoft.com/office/drawing/2014/main" id="{4C16B04A-FE73-7042-A324-B44830B7D265}"/>
              </a:ext>
            </a:extLst>
          </p:cNvPr>
          <p:cNvSpPr/>
          <p:nvPr/>
        </p:nvSpPr>
        <p:spPr>
          <a:xfrm>
            <a:off x="6436165" y="1308748"/>
            <a:ext cx="5722412" cy="5296168"/>
          </a:xfrm>
          <a:prstGeom prst="rect">
            <a:avLst/>
          </a:prstGeom>
          <a:solidFill>
            <a:srgbClr val="FFFFFF">
              <a:alpha val="6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A5EA4627-202A-E049-819B-E7C51FDD4876}"/>
              </a:ext>
            </a:extLst>
          </p:cNvPr>
          <p:cNvSpPr/>
          <p:nvPr/>
        </p:nvSpPr>
        <p:spPr>
          <a:xfrm>
            <a:off x="11836" y="1308748"/>
            <a:ext cx="6637968" cy="1729432"/>
          </a:xfrm>
          <a:prstGeom prst="rect">
            <a:avLst/>
          </a:prstGeom>
          <a:solidFill>
            <a:srgbClr val="FFFFFF">
              <a:alpha val="6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10433AE0-DC46-BB4C-9685-E61FC1971899}"/>
              </a:ext>
            </a:extLst>
          </p:cNvPr>
          <p:cNvSpPr/>
          <p:nvPr/>
        </p:nvSpPr>
        <p:spPr>
          <a:xfrm>
            <a:off x="6434789" y="3311618"/>
            <a:ext cx="5070026" cy="77992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Wingdings" charset="2"/>
              <a:buChar char="à"/>
            </a:pPr>
            <a:r>
              <a:rPr lang="en-US" sz="2000" dirty="0">
                <a:solidFill>
                  <a:schemeClr val="accent4">
                    <a:lumMod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Helvetica" charset="0"/>
              </a:rPr>
              <a:t>Pathological performance behavior characterized by </a:t>
            </a:r>
            <a:r>
              <a:rPr lang="en-US" sz="2000" b="1" dirty="0">
                <a:solidFill>
                  <a:schemeClr val="accent4">
                    <a:lumMod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Helvetica" charset="0"/>
              </a:rPr>
              <a:t>a few </a:t>
            </a:r>
            <a:r>
              <a:rPr lang="en-US" sz="2000" dirty="0">
                <a:solidFill>
                  <a:schemeClr val="accent4">
                    <a:lumMod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Helvetica" charset="0"/>
              </a:rPr>
              <a:t>CFG edges.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367F0CE-0F5E-894E-91BC-F08D0E7C2E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Caroline Lemieux --- Expanding the Reach of Fuzzing</a:t>
            </a:r>
          </a:p>
        </p:txBody>
      </p:sp>
    </p:spTree>
    <p:extLst>
      <p:ext uri="{BB962C8B-B14F-4D97-AF65-F5344CB8AC3E}">
        <p14:creationId xmlns:p14="http://schemas.microsoft.com/office/powerpoint/2010/main" val="30326882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16877C1D-222C-CA41-AE68-DC01D3ADA1A8}"/>
              </a:ext>
            </a:extLst>
          </p:cNvPr>
          <p:cNvGrpSpPr/>
          <p:nvPr/>
        </p:nvGrpSpPr>
        <p:grpSpPr>
          <a:xfrm>
            <a:off x="6655084" y="1500233"/>
            <a:ext cx="4522812" cy="4869291"/>
            <a:chOff x="7188020" y="1576206"/>
            <a:chExt cx="4522812" cy="4863904"/>
          </a:xfrm>
        </p:grpSpPr>
        <p:sp>
          <p:nvSpPr>
            <p:cNvPr id="32" name="Alternate Process 31">
              <a:extLst>
                <a:ext uri="{FF2B5EF4-FFF2-40B4-BE49-F238E27FC236}">
                  <a16:creationId xmlns:a16="http://schemas.microsoft.com/office/drawing/2014/main" id="{2249E60E-1960-EC47-AACA-D7111A1C2F36}"/>
                </a:ext>
              </a:extLst>
            </p:cNvPr>
            <p:cNvSpPr/>
            <p:nvPr/>
          </p:nvSpPr>
          <p:spPr>
            <a:xfrm>
              <a:off x="8407626" y="1576206"/>
              <a:ext cx="2147929" cy="456371"/>
            </a:xfrm>
            <a:prstGeom prst="flowChartAlternate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rgbClr val="FFC000"/>
                  </a:solidFill>
                  <a:latin typeface="Consolas" charset="0"/>
                  <a:ea typeface="Consolas" charset="0"/>
                  <a:cs typeface="Consolas" charset="0"/>
                </a:rPr>
                <a:t>for</a:t>
              </a:r>
              <a:r>
                <a:rPr lang="en-US" sz="1600" dirty="0">
                  <a:latin typeface="Consolas" charset="0"/>
                  <a:ea typeface="Consolas" charset="0"/>
                  <a:cs typeface="Consolas" charset="0"/>
                </a:rPr>
                <a:t> word </a:t>
              </a:r>
              <a:r>
                <a:rPr lang="en-US" sz="1600" dirty="0">
                  <a:solidFill>
                    <a:srgbClr val="FFC000"/>
                  </a:solidFill>
                  <a:latin typeface="Consolas" charset="0"/>
                  <a:ea typeface="Consolas" charset="0"/>
                  <a:cs typeface="Consolas" charset="0"/>
                </a:rPr>
                <a:t>in</a:t>
              </a:r>
              <a:r>
                <a:rPr lang="en-US" sz="1600" dirty="0">
                  <a:latin typeface="Consolas" charset="0"/>
                  <a:ea typeface="Consolas" charset="0"/>
                  <a:cs typeface="Consolas" charset="0"/>
                </a:rPr>
                <a:t> words</a:t>
              </a:r>
            </a:p>
          </p:txBody>
        </p:sp>
        <p:sp>
          <p:nvSpPr>
            <p:cNvPr id="33" name="Alternate Process 32">
              <a:extLst>
                <a:ext uri="{FF2B5EF4-FFF2-40B4-BE49-F238E27FC236}">
                  <a16:creationId xmlns:a16="http://schemas.microsoft.com/office/drawing/2014/main" id="{16C4371C-9D69-F748-B5A5-82A588CB8127}"/>
                </a:ext>
              </a:extLst>
            </p:cNvPr>
            <p:cNvSpPr/>
            <p:nvPr/>
          </p:nvSpPr>
          <p:spPr>
            <a:xfrm>
              <a:off x="8304582" y="3207830"/>
              <a:ext cx="2354016" cy="479815"/>
            </a:xfrm>
            <a:prstGeom prst="flowChartAlternate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rgbClr val="FFC000"/>
                  </a:solidFill>
                  <a:latin typeface="Consolas" charset="0"/>
                  <a:ea typeface="Consolas" charset="0"/>
                  <a:cs typeface="Consolas" charset="0"/>
                </a:rPr>
                <a:t>while </a:t>
              </a:r>
              <a:r>
                <a:rPr lang="en-US" sz="1600" dirty="0">
                  <a:latin typeface="Consolas" charset="0"/>
                  <a:ea typeface="Consolas" charset="0"/>
                  <a:cs typeface="Consolas" charset="0"/>
                </a:rPr>
                <a:t>entry != </a:t>
              </a:r>
              <a:r>
                <a:rPr lang="en-US" sz="1600" dirty="0">
                  <a:solidFill>
                    <a:srgbClr val="FFC000"/>
                  </a:solidFill>
                  <a:latin typeface="Consolas" charset="0"/>
                  <a:ea typeface="Consolas" charset="0"/>
                  <a:cs typeface="Consolas" charset="0"/>
                </a:rPr>
                <a:t>None</a:t>
              </a:r>
            </a:p>
          </p:txBody>
        </p:sp>
        <p:sp>
          <p:nvSpPr>
            <p:cNvPr id="34" name="Alternate Process 33">
              <a:extLst>
                <a:ext uri="{FF2B5EF4-FFF2-40B4-BE49-F238E27FC236}">
                  <a16:creationId xmlns:a16="http://schemas.microsoft.com/office/drawing/2014/main" id="{5F531118-B1BF-E84F-A024-0A9D1202DF90}"/>
                </a:ext>
              </a:extLst>
            </p:cNvPr>
            <p:cNvSpPr/>
            <p:nvPr/>
          </p:nvSpPr>
          <p:spPr>
            <a:xfrm>
              <a:off x="8184573" y="4077604"/>
              <a:ext cx="2592177" cy="479815"/>
            </a:xfrm>
            <a:prstGeom prst="flowChartAlternate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rgbClr val="FFC000"/>
                  </a:solidFill>
                  <a:latin typeface="Consolas" charset="0"/>
                  <a:ea typeface="Consolas" charset="0"/>
                  <a:cs typeface="Consolas" charset="0"/>
                </a:rPr>
                <a:t>if</a:t>
              </a:r>
              <a:r>
                <a:rPr lang="en-US" sz="1600" dirty="0">
                  <a:latin typeface="Consolas" charset="0"/>
                  <a:ea typeface="Consolas" charset="0"/>
                  <a:cs typeface="Consolas" charset="0"/>
                </a:rPr>
                <a:t> </a:t>
              </a:r>
              <a:r>
                <a:rPr lang="en-US" sz="1600" dirty="0" err="1">
                  <a:latin typeface="Consolas" charset="0"/>
                  <a:ea typeface="Consolas" charset="0"/>
                  <a:cs typeface="Consolas" charset="0"/>
                </a:rPr>
                <a:t>entry.word</a:t>
              </a:r>
              <a:r>
                <a:rPr lang="en-US" sz="1600" dirty="0">
                  <a:latin typeface="Consolas" charset="0"/>
                  <a:ea typeface="Consolas" charset="0"/>
                  <a:cs typeface="Consolas" charset="0"/>
                </a:rPr>
                <a:t> == word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EB0CE9C9-4682-4048-A246-82F489C6C9A7}"/>
                </a:ext>
              </a:extLst>
            </p:cNvPr>
            <p:cNvSpPr/>
            <p:nvPr/>
          </p:nvSpPr>
          <p:spPr>
            <a:xfrm>
              <a:off x="7188020" y="5032575"/>
              <a:ext cx="2207743" cy="380675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Consolas" charset="0"/>
                  <a:ea typeface="Consolas" charset="0"/>
                  <a:cs typeface="Consolas" charset="0"/>
                </a:rPr>
                <a:t>entry = </a:t>
              </a:r>
              <a:r>
                <a:rPr lang="en-US" sz="1600" dirty="0" err="1">
                  <a:latin typeface="Consolas" charset="0"/>
                  <a:ea typeface="Consolas" charset="0"/>
                  <a:cs typeface="Consolas" charset="0"/>
                </a:rPr>
                <a:t>entry.next</a:t>
              </a:r>
              <a:endParaRPr lang="en-US" sz="1600" dirty="0">
                <a:latin typeface="Consolas" charset="0"/>
                <a:ea typeface="Consolas" charset="0"/>
                <a:cs typeface="Consolas" charset="0"/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6EEE9CDD-60CE-C740-9775-6DC89EACA448}"/>
                </a:ext>
              </a:extLst>
            </p:cNvPr>
            <p:cNvSpPr/>
            <p:nvPr/>
          </p:nvSpPr>
          <p:spPr>
            <a:xfrm>
              <a:off x="9606364" y="5023414"/>
              <a:ext cx="2104468" cy="514747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err="1">
                  <a:latin typeface="Consolas" charset="0"/>
                  <a:ea typeface="Consolas" charset="0"/>
                  <a:cs typeface="Consolas" charset="0"/>
                </a:rPr>
                <a:t>entry.count</a:t>
              </a:r>
              <a:r>
                <a:rPr lang="en-US" sz="1600" dirty="0">
                  <a:latin typeface="Consolas" charset="0"/>
                  <a:ea typeface="Consolas" charset="0"/>
                  <a:cs typeface="Consolas" charset="0"/>
                </a:rPr>
                <a:t> += 1</a:t>
              </a:r>
            </a:p>
            <a:p>
              <a:pPr algn="ctr"/>
              <a:r>
                <a:rPr lang="en-US" sz="1600" dirty="0">
                  <a:solidFill>
                    <a:srgbClr val="FFC000"/>
                  </a:solidFill>
                  <a:latin typeface="Consolas" charset="0"/>
                  <a:ea typeface="Consolas" charset="0"/>
                  <a:cs typeface="Consolas" charset="0"/>
                </a:rPr>
                <a:t>break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6049A431-2429-9D43-BB2E-8DE5151A03C4}"/>
                </a:ext>
              </a:extLst>
            </p:cNvPr>
            <p:cNvSpPr/>
            <p:nvPr/>
          </p:nvSpPr>
          <p:spPr>
            <a:xfrm>
              <a:off x="8348742" y="2214923"/>
              <a:ext cx="2265696" cy="584259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Consolas" charset="0"/>
                  <a:ea typeface="Consolas" charset="0"/>
                  <a:cs typeface="Consolas" charset="0"/>
                </a:rPr>
                <a:t>id = </a:t>
              </a:r>
              <a:r>
                <a:rPr lang="en-US" sz="1600" i="1" dirty="0">
                  <a:solidFill>
                    <a:srgbClr val="92D050"/>
                  </a:solidFill>
                  <a:latin typeface="Consolas" charset="0"/>
                  <a:ea typeface="Consolas" charset="0"/>
                  <a:cs typeface="Consolas" charset="0"/>
                </a:rPr>
                <a:t>hash</a:t>
              </a:r>
              <a:r>
                <a:rPr lang="en-US" sz="1600" dirty="0">
                  <a:latin typeface="Consolas" charset="0"/>
                  <a:ea typeface="Consolas" charset="0"/>
                  <a:cs typeface="Consolas" charset="0"/>
                </a:rPr>
                <a:t>(word)</a:t>
              </a:r>
            </a:p>
            <a:p>
              <a:pPr algn="ctr"/>
              <a:r>
                <a:rPr lang="en-US" sz="1600" dirty="0">
                  <a:latin typeface="Consolas" charset="0"/>
                  <a:ea typeface="Consolas" charset="0"/>
                  <a:cs typeface="Consolas" charset="0"/>
                </a:rPr>
                <a:t>entry = table[id]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8E23C7DC-911E-4D4B-A52F-BCBF3187A92A}"/>
                </a:ext>
              </a:extLst>
            </p:cNvPr>
            <p:cNvSpPr/>
            <p:nvPr/>
          </p:nvSpPr>
          <p:spPr>
            <a:xfrm>
              <a:off x="7595224" y="5739473"/>
              <a:ext cx="3770873" cy="700637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>
                  <a:latin typeface="Consolas" charset="0"/>
                  <a:ea typeface="Consolas" charset="0"/>
                  <a:cs typeface="Consolas" charset="0"/>
                </a:rPr>
                <a:t>table[id] = </a:t>
              </a:r>
              <a:r>
                <a:rPr lang="en-US" sz="1600" dirty="0">
                  <a:solidFill>
                    <a:srgbClr val="FFC000"/>
                  </a:solidFill>
                  <a:latin typeface="Consolas" charset="0"/>
                  <a:ea typeface="Consolas" charset="0"/>
                  <a:cs typeface="Consolas" charset="0"/>
                </a:rPr>
                <a:t>new </a:t>
              </a:r>
              <a:r>
                <a:rPr lang="en-US" sz="1600" i="1" dirty="0">
                  <a:solidFill>
                    <a:srgbClr val="92D050"/>
                  </a:solidFill>
                  <a:latin typeface="Consolas" charset="0"/>
                  <a:ea typeface="Consolas" charset="0"/>
                  <a:cs typeface="Consolas" charset="0"/>
                </a:rPr>
                <a:t>entry</a:t>
              </a:r>
              <a:r>
                <a:rPr lang="en-US" sz="1600" dirty="0">
                  <a:latin typeface="Consolas" charset="0"/>
                  <a:ea typeface="Consolas" charset="0"/>
                  <a:cs typeface="Consolas" charset="0"/>
                </a:rPr>
                <a:t>(</a:t>
              </a:r>
              <a:r>
                <a:rPr lang="en-US" sz="1600" i="1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word</a:t>
              </a:r>
              <a:r>
                <a:rPr lang="en-US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=</a:t>
              </a:r>
              <a:r>
                <a:rPr lang="en-US" sz="1600" dirty="0">
                  <a:latin typeface="Consolas" charset="0"/>
                  <a:ea typeface="Consolas" charset="0"/>
                  <a:cs typeface="Consolas" charset="0"/>
                </a:rPr>
                <a:t>word, </a:t>
              </a:r>
            </a:p>
            <a:p>
              <a:r>
                <a:rPr lang="en-US" sz="1600" i="1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        count</a:t>
              </a:r>
              <a:r>
                <a:rPr lang="en-US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=</a:t>
              </a:r>
              <a:r>
                <a:rPr lang="en-US" sz="1600" dirty="0">
                  <a:latin typeface="Consolas" charset="0"/>
                  <a:ea typeface="Consolas" charset="0"/>
                  <a:cs typeface="Consolas" charset="0"/>
                </a:rPr>
                <a:t>1, </a:t>
              </a:r>
              <a:r>
                <a:rPr lang="en-US" sz="1600" i="1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next</a:t>
              </a:r>
              <a:r>
                <a:rPr lang="en-US" sz="1600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Consolas" charset="0"/>
                  <a:ea typeface="Consolas" charset="0"/>
                  <a:cs typeface="Consolas" charset="0"/>
                </a:rPr>
                <a:t>=</a:t>
              </a:r>
              <a:r>
                <a:rPr lang="en-US" sz="1600" dirty="0">
                  <a:latin typeface="Consolas" charset="0"/>
                  <a:ea typeface="Consolas" charset="0"/>
                  <a:cs typeface="Consolas" charset="0"/>
                </a:rPr>
                <a:t>table[id]) </a:t>
              </a: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29DDC013-9FD0-6E41-A90A-444EDF4C392E}"/>
                </a:ext>
              </a:extLst>
            </p:cNvPr>
            <p:cNvCxnSpPr/>
            <p:nvPr/>
          </p:nvCxnSpPr>
          <p:spPr>
            <a:xfrm flipH="1">
              <a:off x="9481590" y="2032577"/>
              <a:ext cx="1" cy="18234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8D30707F-8669-9C46-A5DD-4E17CDA06CFD}"/>
                </a:ext>
              </a:extLst>
            </p:cNvPr>
            <p:cNvCxnSpPr/>
            <p:nvPr/>
          </p:nvCxnSpPr>
          <p:spPr>
            <a:xfrm>
              <a:off x="9481590" y="2799182"/>
              <a:ext cx="0" cy="4086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755085AB-C261-6242-B1E8-8F599BE36066}"/>
                </a:ext>
              </a:extLst>
            </p:cNvPr>
            <p:cNvCxnSpPr/>
            <p:nvPr/>
          </p:nvCxnSpPr>
          <p:spPr>
            <a:xfrm flipH="1">
              <a:off x="9480662" y="3687645"/>
              <a:ext cx="928" cy="38995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12D1AA72-C874-CC43-B19F-B10B8D38533D}"/>
                </a:ext>
              </a:extLst>
            </p:cNvPr>
            <p:cNvCxnSpPr/>
            <p:nvPr/>
          </p:nvCxnSpPr>
          <p:spPr>
            <a:xfrm>
              <a:off x="9480662" y="4557419"/>
              <a:ext cx="1177936" cy="46599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F6CA97FD-5F11-D947-A29F-E4E9F44076F8}"/>
                </a:ext>
              </a:extLst>
            </p:cNvPr>
            <p:cNvCxnSpPr/>
            <p:nvPr/>
          </p:nvCxnSpPr>
          <p:spPr>
            <a:xfrm flipH="1">
              <a:off x="8291892" y="4557419"/>
              <a:ext cx="1188770" cy="47515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Elbow Connector 47">
              <a:extLst>
                <a:ext uri="{FF2B5EF4-FFF2-40B4-BE49-F238E27FC236}">
                  <a16:creationId xmlns:a16="http://schemas.microsoft.com/office/drawing/2014/main" id="{6351795D-539F-FF45-AD80-39E23375F127}"/>
                </a:ext>
              </a:extLst>
            </p:cNvPr>
            <p:cNvCxnSpPr/>
            <p:nvPr/>
          </p:nvCxnSpPr>
          <p:spPr>
            <a:xfrm rot="10800000" flipV="1">
              <a:off x="7595224" y="3447738"/>
              <a:ext cx="709358" cy="2642054"/>
            </a:xfrm>
            <a:prstGeom prst="bentConnector3">
              <a:avLst>
                <a:gd name="adj1" fmla="val 175194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Elbow Connector 48">
              <a:extLst>
                <a:ext uri="{FF2B5EF4-FFF2-40B4-BE49-F238E27FC236}">
                  <a16:creationId xmlns:a16="http://schemas.microsoft.com/office/drawing/2014/main" id="{00C6409B-B4F9-354B-BA53-731C10A5547F}"/>
                </a:ext>
              </a:extLst>
            </p:cNvPr>
            <p:cNvCxnSpPr/>
            <p:nvPr/>
          </p:nvCxnSpPr>
          <p:spPr>
            <a:xfrm flipH="1" flipV="1">
              <a:off x="10555555" y="1804392"/>
              <a:ext cx="810542" cy="4285400"/>
            </a:xfrm>
            <a:prstGeom prst="bentConnector3">
              <a:avLst>
                <a:gd name="adj1" fmla="val -739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Elbow Connector 49">
              <a:extLst>
                <a:ext uri="{FF2B5EF4-FFF2-40B4-BE49-F238E27FC236}">
                  <a16:creationId xmlns:a16="http://schemas.microsoft.com/office/drawing/2014/main" id="{D4AFF01E-92F4-2040-88D0-581AF65ABD83}"/>
                </a:ext>
              </a:extLst>
            </p:cNvPr>
            <p:cNvCxnSpPr/>
            <p:nvPr/>
          </p:nvCxnSpPr>
          <p:spPr>
            <a:xfrm flipH="1" flipV="1">
              <a:off x="10555555" y="1804392"/>
              <a:ext cx="1155277" cy="3476396"/>
            </a:xfrm>
            <a:prstGeom prst="bentConnector3">
              <a:avLst>
                <a:gd name="adj1" fmla="val -21791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ADD52BEC-FD59-7042-AFB9-C67256053799}"/>
                </a:ext>
              </a:extLst>
            </p:cNvPr>
            <p:cNvSpPr txBox="1"/>
            <p:nvPr/>
          </p:nvSpPr>
          <p:spPr>
            <a:xfrm>
              <a:off x="9135927" y="3711865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accent1"/>
                  </a:solidFill>
                  <a:latin typeface="Consolas" charset="0"/>
                  <a:ea typeface="Consolas" charset="0"/>
                  <a:cs typeface="Consolas" charset="0"/>
                </a:rPr>
                <a:t>T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1271D98D-2566-8F41-844E-C61140A6B2FF}"/>
                </a:ext>
              </a:extLst>
            </p:cNvPr>
            <p:cNvSpPr txBox="1"/>
            <p:nvPr/>
          </p:nvSpPr>
          <p:spPr>
            <a:xfrm>
              <a:off x="10448341" y="4681334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accent1"/>
                  </a:solidFill>
                  <a:latin typeface="Consolas" charset="0"/>
                  <a:ea typeface="Consolas" charset="0"/>
                  <a:cs typeface="Consolas" charset="0"/>
                </a:rPr>
                <a:t>T</a:t>
              </a:r>
              <a:endParaRPr lang="en-US" sz="1400" dirty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C4366C8F-B14F-714A-AE6D-20C5539A19FF}"/>
                </a:ext>
              </a:extLst>
            </p:cNvPr>
            <p:cNvSpPr txBox="1"/>
            <p:nvPr/>
          </p:nvSpPr>
          <p:spPr>
            <a:xfrm>
              <a:off x="8020531" y="3171950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accent1"/>
                  </a:solidFill>
                  <a:latin typeface="Consolas" charset="0"/>
                  <a:ea typeface="Consolas" charset="0"/>
                  <a:cs typeface="Consolas" charset="0"/>
                </a:rPr>
                <a:t>F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12D4A619-073E-3243-9A0E-76A404BBA79B}"/>
                </a:ext>
              </a:extLst>
            </p:cNvPr>
            <p:cNvSpPr txBox="1"/>
            <p:nvPr/>
          </p:nvSpPr>
          <p:spPr>
            <a:xfrm>
              <a:off x="8349145" y="4684529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accent1"/>
                  </a:solidFill>
                  <a:latin typeface="Consolas" charset="0"/>
                  <a:ea typeface="Consolas" charset="0"/>
                  <a:cs typeface="Consolas" charset="0"/>
                </a:rPr>
                <a:t>F</a:t>
              </a:r>
            </a:p>
          </p:txBody>
        </p:sp>
        <p:cxnSp>
          <p:nvCxnSpPr>
            <p:cNvPr id="55" name="Elbow Connector 54">
              <a:extLst>
                <a:ext uri="{FF2B5EF4-FFF2-40B4-BE49-F238E27FC236}">
                  <a16:creationId xmlns:a16="http://schemas.microsoft.com/office/drawing/2014/main" id="{477C0E1D-DCD4-3F4D-8674-7D5F948EA668}"/>
                </a:ext>
              </a:extLst>
            </p:cNvPr>
            <p:cNvCxnSpPr/>
            <p:nvPr/>
          </p:nvCxnSpPr>
          <p:spPr>
            <a:xfrm rot="5400000" flipH="1" flipV="1">
              <a:off x="7424487" y="3956731"/>
              <a:ext cx="1335769" cy="797599"/>
            </a:xfrm>
            <a:prstGeom prst="bentConnector3">
              <a:avLst>
                <a:gd name="adj1" fmla="val 8226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Oval 35"/>
          <p:cNvSpPr/>
          <p:nvPr/>
        </p:nvSpPr>
        <p:spPr>
          <a:xfrm>
            <a:off x="7154777" y="3206387"/>
            <a:ext cx="258433" cy="252744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nsolas" charset="0"/>
                <a:ea typeface="Consolas" charset="0"/>
                <a:cs typeface="Consolas" charset="0"/>
              </a:rPr>
              <a:t>A</a:t>
            </a:r>
          </a:p>
        </p:txBody>
      </p:sp>
      <p:sp>
        <p:nvSpPr>
          <p:cNvPr id="37" name="Oval 36"/>
          <p:cNvSpPr/>
          <p:nvPr/>
        </p:nvSpPr>
        <p:spPr>
          <a:xfrm>
            <a:off x="8845610" y="3650695"/>
            <a:ext cx="258433" cy="252744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tIns="91440" rtlCol="0" anchor="ctr"/>
          <a:lstStyle/>
          <a:p>
            <a:pPr algn="ctr"/>
            <a:r>
              <a:rPr lang="en-US" dirty="0">
                <a:latin typeface="Consolas" charset="0"/>
                <a:ea typeface="Consolas" charset="0"/>
                <a:cs typeface="Consolas" charset="0"/>
              </a:rPr>
              <a:t>B</a:t>
            </a:r>
          </a:p>
        </p:txBody>
      </p:sp>
      <p:sp>
        <p:nvSpPr>
          <p:cNvPr id="38" name="Oval 37"/>
          <p:cNvSpPr/>
          <p:nvPr/>
        </p:nvSpPr>
        <p:spPr>
          <a:xfrm>
            <a:off x="8260916" y="4582983"/>
            <a:ext cx="258433" cy="252744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Consolas" charset="0"/>
                <a:ea typeface="Consolas" charset="0"/>
                <a:cs typeface="Consolas" charset="0"/>
              </a:rPr>
              <a:t>C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9" name="Oval 38"/>
          <p:cNvSpPr/>
          <p:nvPr/>
        </p:nvSpPr>
        <p:spPr>
          <a:xfrm>
            <a:off x="9570670" y="4581068"/>
            <a:ext cx="258433" cy="252744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Consolas" charset="0"/>
                <a:ea typeface="Consolas" charset="0"/>
                <a:cs typeface="Consolas" charset="0"/>
              </a:rPr>
              <a:t>D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3C651-AC7E-5943-AA33-41BCB6EAF4BA}" type="slidenum">
              <a:rPr lang="en-US" smtClean="0"/>
              <a:pPr/>
              <a:t>75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wf</a:t>
            </a:r>
            <a:r>
              <a:rPr lang="en-US" dirty="0"/>
              <a:t> Performance Response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2107B-182D-4546-B8CB-F548FF19FD8C}" type="datetime1">
              <a:rPr lang="en-US" smtClean="0"/>
              <a:t>4/21/23</a:t>
            </a:fld>
            <a:endParaRPr lang="en-US"/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D6D06D18-71E8-594A-A4CD-0AFEE9304A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4057" y="1523450"/>
            <a:ext cx="5687252" cy="5080969"/>
          </a:xfrm>
        </p:spPr>
        <p:txBody>
          <a:bodyPr/>
          <a:lstStyle/>
          <a:p>
            <a:r>
              <a:rPr lang="en-US" sz="2400" dirty="0">
                <a:cs typeface="Helvetica" charset="0"/>
              </a:rPr>
              <a:t>Usual case:</a:t>
            </a:r>
          </a:p>
          <a:p>
            <a:endParaRPr lang="en-US" sz="2400" dirty="0">
              <a:cs typeface="Helvetica" charset="0"/>
            </a:endParaRPr>
          </a:p>
          <a:p>
            <a:endParaRPr lang="en-US" sz="2400" dirty="0">
              <a:cs typeface="Helvetica" charset="0"/>
            </a:endParaRPr>
          </a:p>
          <a:p>
            <a:endParaRPr lang="en-US" sz="2400" dirty="0">
              <a:cs typeface="Helvetica" charset="0"/>
            </a:endParaRPr>
          </a:p>
          <a:p>
            <a:r>
              <a:rPr lang="en-US" sz="2400" dirty="0">
                <a:cs typeface="Helvetica" charset="0"/>
              </a:rPr>
              <a:t>Hash collisions:</a:t>
            </a:r>
          </a:p>
          <a:p>
            <a:endParaRPr lang="en-US" sz="2400" dirty="0">
              <a:cs typeface="Helvetica" charset="0"/>
            </a:endParaRPr>
          </a:p>
          <a:p>
            <a:endParaRPr lang="en-US" sz="2400" dirty="0">
              <a:cs typeface="Helvetica" charset="0"/>
            </a:endParaRPr>
          </a:p>
          <a:p>
            <a:endParaRPr lang="en-US" sz="2400" dirty="0">
              <a:cs typeface="Helvetica" charset="0"/>
            </a:endParaRPr>
          </a:p>
          <a:p>
            <a:r>
              <a:rPr lang="en-US" sz="2400" dirty="0">
                <a:cs typeface="Helvetica" charset="0"/>
              </a:rPr>
              <a:t>Small words:</a:t>
            </a:r>
          </a:p>
          <a:p>
            <a:endParaRPr lang="en-US" sz="2400" dirty="0">
              <a:cs typeface="Helvetica" charset="0"/>
            </a:endParaRPr>
          </a:p>
          <a:p>
            <a:endParaRPr lang="en-US" sz="2400" dirty="0">
              <a:cs typeface="Helvetica" charset="0"/>
            </a:endParaRPr>
          </a:p>
          <a:p>
            <a:endParaRPr lang="en-US" sz="2400" dirty="0">
              <a:cs typeface="Helvetica" charset="0"/>
            </a:endParaRPr>
          </a:p>
          <a:p>
            <a:endParaRPr lang="en-US" sz="2400" dirty="0">
              <a:cs typeface="Helvetica" charset="0"/>
            </a:endParaRPr>
          </a:p>
          <a:p>
            <a:endParaRPr lang="en-US" sz="2400" dirty="0">
              <a:cs typeface="Helvetica" charset="0"/>
            </a:endParaRPr>
          </a:p>
          <a:p>
            <a:endParaRPr lang="en-US" sz="2400" dirty="0">
              <a:cs typeface="Helvetica" charset="0"/>
            </a:endParaRPr>
          </a:p>
          <a:p>
            <a:endParaRPr lang="en-US" sz="2400" dirty="0">
              <a:cs typeface="Helvetica" charset="0"/>
            </a:endParaRPr>
          </a:p>
          <a:p>
            <a:endParaRPr lang="en-US" sz="2400" dirty="0">
              <a:cs typeface="Helvetica" charset="0"/>
            </a:endParaRPr>
          </a:p>
          <a:p>
            <a:endParaRPr lang="en-US" sz="2400" dirty="0">
              <a:cs typeface="Helvetica" charset="0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A4518749-7DC8-5544-B9B3-394718B6CD8F}"/>
              </a:ext>
            </a:extLst>
          </p:cNvPr>
          <p:cNvSpPr/>
          <p:nvPr/>
        </p:nvSpPr>
        <p:spPr>
          <a:xfrm>
            <a:off x="981333" y="1967853"/>
            <a:ext cx="3356610" cy="53640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the quick brown the dog</a:t>
            </a:r>
          </a:p>
        </p:txBody>
      </p:sp>
      <p:graphicFrame>
        <p:nvGraphicFramePr>
          <p:cNvPr id="57" name="Table 56">
            <a:extLst>
              <a:ext uri="{FF2B5EF4-FFF2-40B4-BE49-F238E27FC236}">
                <a16:creationId xmlns:a16="http://schemas.microsoft.com/office/drawing/2014/main" id="{2B1694D7-ECF2-5741-A9CC-E22960E3E1FE}"/>
              </a:ext>
            </a:extLst>
          </p:cNvPr>
          <p:cNvGraphicFramePr>
            <a:graphicFrameLocks noGrp="1"/>
          </p:cNvGraphicFramePr>
          <p:nvPr/>
        </p:nvGraphicFramePr>
        <p:xfrm>
          <a:off x="4738207" y="1477229"/>
          <a:ext cx="1271160" cy="15240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5740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71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980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Symbol" panose="020B0502040204020203" pitchFamily="34" charset="0"/>
                          <a:ea typeface="Segoe UI Symbol" panose="020B0502040204020203" pitchFamily="34" charset="0"/>
                          <a:cs typeface="Helvetica" charset="0"/>
                        </a:rPr>
                        <a:t>Edge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Symbol" panose="020B0502040204020203" pitchFamily="34" charset="0"/>
                          <a:ea typeface="Segoe UI Symbol" panose="020B0502040204020203" pitchFamily="34" charset="0"/>
                          <a:cs typeface="Helvetica" charset="0"/>
                        </a:rPr>
                        <a:t># Hits</a:t>
                      </a: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980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Consolas" charset="0"/>
                          <a:ea typeface="Consolas" charset="0"/>
                          <a:cs typeface="Consolas" charset="0"/>
                        </a:rPr>
                        <a:t>A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Symbol" panose="020B0502040204020203" pitchFamily="34" charset="0"/>
                          <a:ea typeface="Segoe UI Symbol" panose="020B0502040204020203" pitchFamily="34" charset="0"/>
                          <a:cs typeface="Helvetica" charset="0"/>
                        </a:rPr>
                        <a:t>4</a:t>
                      </a: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980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Consolas" charset="0"/>
                          <a:ea typeface="Consolas" charset="0"/>
                          <a:cs typeface="Consolas" charset="0"/>
                        </a:rPr>
                        <a:t>B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Symbol" panose="020B0502040204020203" pitchFamily="34" charset="0"/>
                          <a:ea typeface="Segoe UI Symbol" panose="020B0502040204020203" pitchFamily="34" charset="0"/>
                          <a:cs typeface="Helvetica" charset="0"/>
                        </a:rPr>
                        <a:t>1</a:t>
                      </a: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980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Consolas" charset="0"/>
                          <a:ea typeface="Consolas" charset="0"/>
                          <a:cs typeface="Consolas" charset="0"/>
                        </a:rPr>
                        <a:t>C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Symbol" panose="020B0502040204020203" pitchFamily="34" charset="0"/>
                          <a:ea typeface="Segoe UI Symbol" panose="020B0502040204020203" pitchFamily="34" charset="0"/>
                          <a:cs typeface="Helvetica" charset="0"/>
                        </a:rPr>
                        <a:t>0</a:t>
                      </a: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808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Consolas" charset="0"/>
                          <a:ea typeface="Consolas" charset="0"/>
                          <a:cs typeface="Consolas" charset="0"/>
                        </a:rPr>
                        <a:t>D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Symbol" panose="020B0502040204020203" pitchFamily="34" charset="0"/>
                          <a:ea typeface="Segoe UI Symbol" panose="020B0502040204020203" pitchFamily="34" charset="0"/>
                          <a:cs typeface="Helvetica" charset="0"/>
                        </a:rPr>
                        <a:t>1</a:t>
                      </a: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2" name="Rectangle 61">
            <a:extLst>
              <a:ext uri="{FF2B5EF4-FFF2-40B4-BE49-F238E27FC236}">
                <a16:creationId xmlns:a16="http://schemas.microsoft.com/office/drawing/2014/main" id="{4A44C97E-9794-F745-B4A5-3CD986BAFB62}"/>
              </a:ext>
            </a:extLst>
          </p:cNvPr>
          <p:cNvSpPr/>
          <p:nvPr/>
        </p:nvSpPr>
        <p:spPr>
          <a:xfrm>
            <a:off x="962551" y="3779332"/>
            <a:ext cx="3356610" cy="53640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t ?t </a:t>
            </a:r>
            <a:r>
              <a:rPr lang="en-US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xt</a:t>
            </a:r>
            <a:r>
              <a:rPr lang="en-US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at$ #a ))t </a:t>
            </a:r>
            <a:r>
              <a:rPr lang="en-US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Qwaa</a:t>
            </a:r>
            <a:endParaRPr lang="en-US" dirty="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graphicFrame>
        <p:nvGraphicFramePr>
          <p:cNvPr id="63" name="Table 62">
            <a:extLst>
              <a:ext uri="{FF2B5EF4-FFF2-40B4-BE49-F238E27FC236}">
                <a16:creationId xmlns:a16="http://schemas.microsoft.com/office/drawing/2014/main" id="{B508826E-0644-EA41-98C8-726D1022695F}"/>
              </a:ext>
            </a:extLst>
          </p:cNvPr>
          <p:cNvGraphicFramePr>
            <a:graphicFrameLocks noGrp="1"/>
          </p:cNvGraphicFramePr>
          <p:nvPr/>
        </p:nvGraphicFramePr>
        <p:xfrm>
          <a:off x="4719425" y="3288708"/>
          <a:ext cx="1316476" cy="15240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6193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71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980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Symbol" panose="020B0502040204020203" pitchFamily="34" charset="0"/>
                          <a:ea typeface="Segoe UI Symbol" panose="020B0502040204020203" pitchFamily="34" charset="0"/>
                          <a:cs typeface="Helvetica" charset="0"/>
                        </a:rPr>
                        <a:t>Edge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Symbol" panose="020B0502040204020203" pitchFamily="34" charset="0"/>
                          <a:ea typeface="Segoe UI Symbol" panose="020B0502040204020203" pitchFamily="34" charset="0"/>
                          <a:cs typeface="Helvetica" charset="0"/>
                        </a:rPr>
                        <a:t># Hits</a:t>
                      </a: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980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Consolas" charset="0"/>
                          <a:ea typeface="Consolas" charset="0"/>
                          <a:cs typeface="Consolas" charset="0"/>
                        </a:rPr>
                        <a:t>A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Symbol" panose="020B0502040204020203" pitchFamily="34" charset="0"/>
                          <a:ea typeface="Segoe UI Symbol" panose="020B0502040204020203" pitchFamily="34" charset="0"/>
                          <a:cs typeface="Helvetica" charset="0"/>
                        </a:rPr>
                        <a:t>7</a:t>
                      </a: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980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Consolas" charset="0"/>
                          <a:ea typeface="Consolas" charset="0"/>
                          <a:cs typeface="Consolas" charset="0"/>
                        </a:rPr>
                        <a:t>B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Symbol" panose="020B0502040204020203" pitchFamily="34" charset="0"/>
                          <a:ea typeface="Segoe UI Symbol" panose="020B0502040204020203" pitchFamily="34" charset="0"/>
                          <a:cs typeface="Helvetica" charset="0"/>
                        </a:rPr>
                        <a:t>21</a:t>
                      </a: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980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Consolas" charset="0"/>
                          <a:ea typeface="Consolas" charset="0"/>
                          <a:cs typeface="Consolas" charset="0"/>
                        </a:rPr>
                        <a:t>C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Symbol" panose="020B0502040204020203" pitchFamily="34" charset="0"/>
                          <a:ea typeface="Segoe UI Symbol" panose="020B0502040204020203" pitchFamily="34" charset="0"/>
                          <a:cs typeface="Helvetica" charset="0"/>
                        </a:rPr>
                        <a:t>21</a:t>
                      </a: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808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Consolas" charset="0"/>
                          <a:ea typeface="Consolas" charset="0"/>
                          <a:cs typeface="Consolas" charset="0"/>
                        </a:rPr>
                        <a:t>D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Symbol" panose="020B0502040204020203" pitchFamily="34" charset="0"/>
                          <a:ea typeface="Segoe UI Symbol" panose="020B0502040204020203" pitchFamily="34" charset="0"/>
                          <a:cs typeface="Helvetica" charset="0"/>
                        </a:rPr>
                        <a:t>0</a:t>
                      </a: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4" name="Rectangle 63">
            <a:extLst>
              <a:ext uri="{FF2B5EF4-FFF2-40B4-BE49-F238E27FC236}">
                <a16:creationId xmlns:a16="http://schemas.microsoft.com/office/drawing/2014/main" id="{7E12968F-417D-7448-9286-8AD4A6146D1D}"/>
              </a:ext>
            </a:extLst>
          </p:cNvPr>
          <p:cNvSpPr/>
          <p:nvPr/>
        </p:nvSpPr>
        <p:spPr>
          <a:xfrm>
            <a:off x="962551" y="5553860"/>
            <a:ext cx="3356610" cy="53640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t h e q u </a:t>
            </a:r>
            <a:r>
              <a:rPr lang="en-US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c k b r o w</a:t>
            </a:r>
          </a:p>
        </p:txBody>
      </p:sp>
      <p:graphicFrame>
        <p:nvGraphicFramePr>
          <p:cNvPr id="65" name="Table 64">
            <a:extLst>
              <a:ext uri="{FF2B5EF4-FFF2-40B4-BE49-F238E27FC236}">
                <a16:creationId xmlns:a16="http://schemas.microsoft.com/office/drawing/2014/main" id="{0F581566-8D7A-4641-AA00-5A9080AEF47F}"/>
              </a:ext>
            </a:extLst>
          </p:cNvPr>
          <p:cNvGraphicFramePr>
            <a:graphicFrameLocks noGrp="1"/>
          </p:cNvGraphicFramePr>
          <p:nvPr/>
        </p:nvGraphicFramePr>
        <p:xfrm>
          <a:off x="4719425" y="5063236"/>
          <a:ext cx="1316476" cy="15240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6193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71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980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Symbol" panose="020B0502040204020203" pitchFamily="34" charset="0"/>
                          <a:ea typeface="Segoe UI Symbol" panose="020B0502040204020203" pitchFamily="34" charset="0"/>
                          <a:cs typeface="Helvetica" charset="0"/>
                        </a:rPr>
                        <a:t>Edge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Symbol" panose="020B0502040204020203" pitchFamily="34" charset="0"/>
                          <a:ea typeface="Segoe UI Symbol" panose="020B0502040204020203" pitchFamily="34" charset="0"/>
                          <a:cs typeface="Helvetica" charset="0"/>
                        </a:rPr>
                        <a:t># Hits</a:t>
                      </a: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980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Consolas" charset="0"/>
                          <a:ea typeface="Consolas" charset="0"/>
                          <a:cs typeface="Consolas" charset="0"/>
                        </a:rPr>
                        <a:t>A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Symbol" panose="020B0502040204020203" pitchFamily="34" charset="0"/>
                          <a:ea typeface="Segoe UI Symbol" panose="020B0502040204020203" pitchFamily="34" charset="0"/>
                          <a:cs typeface="Helvetica" charset="0"/>
                        </a:rPr>
                        <a:t>12</a:t>
                      </a: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980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Consolas" charset="0"/>
                          <a:ea typeface="Consolas" charset="0"/>
                          <a:cs typeface="Consolas" charset="0"/>
                        </a:rPr>
                        <a:t>B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Symbol" panose="020B0502040204020203" pitchFamily="34" charset="0"/>
                          <a:ea typeface="Segoe UI Symbol" panose="020B0502040204020203" pitchFamily="34" charset="0"/>
                          <a:cs typeface="Helvetica" charset="0"/>
                        </a:rPr>
                        <a:t>0</a:t>
                      </a: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980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Consolas" charset="0"/>
                          <a:ea typeface="Consolas" charset="0"/>
                          <a:cs typeface="Consolas" charset="0"/>
                        </a:rPr>
                        <a:t>C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Symbol" panose="020B0502040204020203" pitchFamily="34" charset="0"/>
                          <a:ea typeface="Segoe UI Symbol" panose="020B0502040204020203" pitchFamily="34" charset="0"/>
                          <a:cs typeface="Helvetica" charset="0"/>
                        </a:rPr>
                        <a:t>0</a:t>
                      </a: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808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Consolas" charset="0"/>
                          <a:ea typeface="Consolas" charset="0"/>
                          <a:cs typeface="Consolas" charset="0"/>
                        </a:rPr>
                        <a:t>D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Symbol" panose="020B0502040204020203" pitchFamily="34" charset="0"/>
                          <a:ea typeface="Segoe UI Symbol" panose="020B0502040204020203" pitchFamily="34" charset="0"/>
                          <a:cs typeface="Helvetica" charset="0"/>
                        </a:rPr>
                        <a:t>0</a:t>
                      </a: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6" name="Rectangle 65">
            <a:extLst>
              <a:ext uri="{FF2B5EF4-FFF2-40B4-BE49-F238E27FC236}">
                <a16:creationId xmlns:a16="http://schemas.microsoft.com/office/drawing/2014/main" id="{4C16B04A-FE73-7042-A324-B44830B7D265}"/>
              </a:ext>
            </a:extLst>
          </p:cNvPr>
          <p:cNvSpPr/>
          <p:nvPr/>
        </p:nvSpPr>
        <p:spPr>
          <a:xfrm>
            <a:off x="6436165" y="1308748"/>
            <a:ext cx="5722412" cy="5296168"/>
          </a:xfrm>
          <a:prstGeom prst="rect">
            <a:avLst/>
          </a:prstGeom>
          <a:solidFill>
            <a:srgbClr val="FFFFFF">
              <a:alpha val="6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A5EA4627-202A-E049-819B-E7C51FDD4876}"/>
              </a:ext>
            </a:extLst>
          </p:cNvPr>
          <p:cNvSpPr/>
          <p:nvPr/>
        </p:nvSpPr>
        <p:spPr>
          <a:xfrm>
            <a:off x="11836" y="1308748"/>
            <a:ext cx="6637968" cy="1729432"/>
          </a:xfrm>
          <a:prstGeom prst="rect">
            <a:avLst/>
          </a:prstGeom>
          <a:solidFill>
            <a:srgbClr val="FFFFFF">
              <a:alpha val="6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10433AE0-DC46-BB4C-9685-E61FC1971899}"/>
              </a:ext>
            </a:extLst>
          </p:cNvPr>
          <p:cNvSpPr/>
          <p:nvPr/>
        </p:nvSpPr>
        <p:spPr>
          <a:xfrm>
            <a:off x="6434789" y="3311618"/>
            <a:ext cx="5070026" cy="77992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Wingdings" charset="2"/>
              <a:buChar char="à"/>
            </a:pPr>
            <a:r>
              <a:rPr lang="en-US" sz="2000" dirty="0">
                <a:solidFill>
                  <a:schemeClr val="accent4">
                    <a:lumMod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Helvetica" charset="0"/>
              </a:rPr>
              <a:t>Pathological performance behavior characterized by </a:t>
            </a:r>
            <a:r>
              <a:rPr lang="en-US" sz="2000" b="1" dirty="0">
                <a:solidFill>
                  <a:schemeClr val="accent4">
                    <a:lumMod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Helvetica" charset="0"/>
              </a:rPr>
              <a:t>a few </a:t>
            </a:r>
            <a:r>
              <a:rPr lang="en-US" sz="2000" dirty="0">
                <a:solidFill>
                  <a:schemeClr val="accent4">
                    <a:lumMod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Helvetica" charset="0"/>
              </a:rPr>
              <a:t>CFG edges.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367F0CE-0F5E-894E-91BC-F08D0E7C2E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Caroline Lemieux --- Expanding the Reach of Fuzzing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EA5F6332-EC8B-D84B-90E6-947989B036CC}"/>
              </a:ext>
            </a:extLst>
          </p:cNvPr>
          <p:cNvSpPr/>
          <p:nvPr/>
        </p:nvSpPr>
        <p:spPr>
          <a:xfrm>
            <a:off x="6446632" y="4306368"/>
            <a:ext cx="5070026" cy="77992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Wingdings" charset="2"/>
              <a:buChar char="à"/>
            </a:pPr>
            <a:r>
              <a:rPr lang="en-US" sz="2000" dirty="0">
                <a:solidFill>
                  <a:schemeClr val="accent4">
                    <a:lumMod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Helvetica" charset="0"/>
              </a:rPr>
              <a:t>Idea: maximize CFG edge hit count </a:t>
            </a:r>
            <a:r>
              <a:rPr lang="en-US" sz="2000" b="1" i="1" dirty="0">
                <a:solidFill>
                  <a:schemeClr val="accent4">
                    <a:lumMod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Helvetica" charset="0"/>
              </a:rPr>
              <a:t>independently</a:t>
            </a:r>
            <a:r>
              <a:rPr lang="en-US" sz="2000" dirty="0">
                <a:solidFill>
                  <a:schemeClr val="accent4">
                    <a:lumMod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Helvetica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6990836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C9CF121-2674-AD41-8A32-1D134A1D6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84A6F-723A-7245-9DC7-D82FDBAE027C}" type="slidenum">
              <a:rPr lang="en-US" smtClean="0"/>
              <a:t>76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F0AECB-BF3F-9144-8CCB-E7FDF18019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Caroline Lemieux --- Expanding the Reach of Fuzzing</a:t>
            </a:r>
            <a:endParaRPr lang="en-US" dirty="0"/>
          </a:p>
        </p:txBody>
      </p:sp>
      <p:sp>
        <p:nvSpPr>
          <p:cNvPr id="113" name="Rounded Rectangle 112">
            <a:extLst>
              <a:ext uri="{FF2B5EF4-FFF2-40B4-BE49-F238E27FC236}">
                <a16:creationId xmlns:a16="http://schemas.microsoft.com/office/drawing/2014/main" id="{FC8D3875-FAF0-AE4A-8700-45F9CD6DE39B}"/>
              </a:ext>
            </a:extLst>
          </p:cNvPr>
          <p:cNvSpPr/>
          <p:nvPr/>
        </p:nvSpPr>
        <p:spPr>
          <a:xfrm>
            <a:off x="4561770" y="2763465"/>
            <a:ext cx="1030013" cy="462455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Input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504D290A-DCE6-F64D-87B7-4A81D183A1D0}"/>
              </a:ext>
            </a:extLst>
          </p:cNvPr>
          <p:cNvSpPr/>
          <p:nvPr/>
        </p:nvSpPr>
        <p:spPr>
          <a:xfrm>
            <a:off x="5697205" y="2671089"/>
            <a:ext cx="9058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mutate</a:t>
            </a:r>
          </a:p>
        </p:txBody>
      </p:sp>
      <p:cxnSp>
        <p:nvCxnSpPr>
          <p:cNvPr id="107" name="!!arrow_execute">
            <a:extLst>
              <a:ext uri="{FF2B5EF4-FFF2-40B4-BE49-F238E27FC236}">
                <a16:creationId xmlns:a16="http://schemas.microsoft.com/office/drawing/2014/main" id="{F1399671-32BC-584D-859F-F8F99976202D}"/>
              </a:ext>
            </a:extLst>
          </p:cNvPr>
          <p:cNvCxnSpPr>
            <a:cxnSpLocks/>
          </p:cNvCxnSpPr>
          <p:nvPr/>
        </p:nvCxnSpPr>
        <p:spPr>
          <a:xfrm>
            <a:off x="8021808" y="2994693"/>
            <a:ext cx="1122192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Rectangle 108">
            <a:extLst>
              <a:ext uri="{FF2B5EF4-FFF2-40B4-BE49-F238E27FC236}">
                <a16:creationId xmlns:a16="http://schemas.microsoft.com/office/drawing/2014/main" id="{61F22C5E-02DD-A34B-AB17-14865FA2C790}"/>
              </a:ext>
            </a:extLst>
          </p:cNvPr>
          <p:cNvSpPr/>
          <p:nvPr/>
        </p:nvSpPr>
        <p:spPr>
          <a:xfrm>
            <a:off x="8021808" y="2683831"/>
            <a:ext cx="9633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execute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87C4B0-897E-1F4B-9948-8D5CAE829B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1AC319-E036-3543-936A-FCAEC43594DA}" type="datetime1">
              <a:rPr lang="en-US" smtClean="0"/>
              <a:t>4/21/23</a:t>
            </a:fld>
            <a:endParaRPr lang="en-US"/>
          </a:p>
        </p:txBody>
      </p:sp>
      <p:sp>
        <p:nvSpPr>
          <p:cNvPr id="86" name="Rounded Rectangle 85">
            <a:extLst>
              <a:ext uri="{FF2B5EF4-FFF2-40B4-BE49-F238E27FC236}">
                <a16:creationId xmlns:a16="http://schemas.microsoft.com/office/drawing/2014/main" id="{54E14EAC-5232-FB4E-BAE2-97AE35AC5267}"/>
              </a:ext>
            </a:extLst>
          </p:cNvPr>
          <p:cNvSpPr/>
          <p:nvPr/>
        </p:nvSpPr>
        <p:spPr>
          <a:xfrm>
            <a:off x="6509251" y="2313448"/>
            <a:ext cx="1030013" cy="46245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Input</a:t>
            </a:r>
          </a:p>
        </p:txBody>
      </p:sp>
      <p:sp>
        <p:nvSpPr>
          <p:cNvPr id="88" name="Rounded Rectangle 87">
            <a:extLst>
              <a:ext uri="{FF2B5EF4-FFF2-40B4-BE49-F238E27FC236}">
                <a16:creationId xmlns:a16="http://schemas.microsoft.com/office/drawing/2014/main" id="{6615505A-4D0B-AD47-83EC-B118C4301BBB}"/>
              </a:ext>
            </a:extLst>
          </p:cNvPr>
          <p:cNvSpPr/>
          <p:nvPr/>
        </p:nvSpPr>
        <p:spPr>
          <a:xfrm>
            <a:off x="6661651" y="2465848"/>
            <a:ext cx="1030013" cy="462455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Input</a:t>
            </a:r>
          </a:p>
        </p:txBody>
      </p:sp>
      <p:sp>
        <p:nvSpPr>
          <p:cNvPr id="89" name="Rounded Rectangle 88">
            <a:extLst>
              <a:ext uri="{FF2B5EF4-FFF2-40B4-BE49-F238E27FC236}">
                <a16:creationId xmlns:a16="http://schemas.microsoft.com/office/drawing/2014/main" id="{AFFB58E7-702F-8C44-83F7-3D4796E82BE4}"/>
              </a:ext>
            </a:extLst>
          </p:cNvPr>
          <p:cNvSpPr/>
          <p:nvPr/>
        </p:nvSpPr>
        <p:spPr>
          <a:xfrm>
            <a:off x="6814051" y="2618248"/>
            <a:ext cx="1030013" cy="46245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Input</a:t>
            </a:r>
          </a:p>
        </p:txBody>
      </p:sp>
      <p:sp>
        <p:nvSpPr>
          <p:cNvPr id="90" name="Rounded Rectangle 89">
            <a:extLst>
              <a:ext uri="{FF2B5EF4-FFF2-40B4-BE49-F238E27FC236}">
                <a16:creationId xmlns:a16="http://schemas.microsoft.com/office/drawing/2014/main" id="{C1E8A316-B34E-4F47-BBE5-4823114CE8C0}"/>
              </a:ext>
            </a:extLst>
          </p:cNvPr>
          <p:cNvSpPr/>
          <p:nvPr/>
        </p:nvSpPr>
        <p:spPr>
          <a:xfrm>
            <a:off x="6966451" y="2770648"/>
            <a:ext cx="1030013" cy="462455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Input</a:t>
            </a:r>
            <a:r>
              <a:rPr lang="en-US" baseline="-250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n</a:t>
            </a:r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’</a:t>
            </a:r>
          </a:p>
        </p:txBody>
      </p:sp>
      <p:cxnSp>
        <p:nvCxnSpPr>
          <p:cNvPr id="111" name="!!arrow_mutate">
            <a:extLst>
              <a:ext uri="{FF2B5EF4-FFF2-40B4-BE49-F238E27FC236}">
                <a16:creationId xmlns:a16="http://schemas.microsoft.com/office/drawing/2014/main" id="{B18D3103-5EEE-0B4A-B052-CC0D10874876}"/>
              </a:ext>
            </a:extLst>
          </p:cNvPr>
          <p:cNvCxnSpPr>
            <a:cxnSpLocks/>
          </p:cNvCxnSpPr>
          <p:nvPr/>
        </p:nvCxnSpPr>
        <p:spPr>
          <a:xfrm>
            <a:off x="5642951" y="2994693"/>
            <a:ext cx="1220386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1368DB9-B2F6-264D-9796-C3DE86127947}"/>
              </a:ext>
            </a:extLst>
          </p:cNvPr>
          <p:cNvGrpSpPr/>
          <p:nvPr/>
        </p:nvGrpSpPr>
        <p:grpSpPr>
          <a:xfrm>
            <a:off x="8941982" y="2351981"/>
            <a:ext cx="1299788" cy="1299788"/>
            <a:chOff x="7565191" y="2194798"/>
            <a:chExt cx="2721425" cy="2721425"/>
          </a:xfrm>
        </p:grpSpPr>
        <p:pic>
          <p:nvPicPr>
            <p:cNvPr id="127" name="Content Placeholder 7" descr="Document">
              <a:extLst>
                <a:ext uri="{FF2B5EF4-FFF2-40B4-BE49-F238E27FC236}">
                  <a16:creationId xmlns:a16="http://schemas.microsoft.com/office/drawing/2014/main" id="{52D6C96D-FB63-C54B-9294-788F8D2FBB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565191" y="2194798"/>
              <a:ext cx="2721425" cy="2721425"/>
            </a:xfrm>
            <a:prstGeom prst="rect">
              <a:avLst/>
            </a:prstGeom>
          </p:spPr>
        </p:pic>
        <p:pic>
          <p:nvPicPr>
            <p:cNvPr id="128" name="Graphic 127" descr="Bug">
              <a:extLst>
                <a:ext uri="{FF2B5EF4-FFF2-40B4-BE49-F238E27FC236}">
                  <a16:creationId xmlns:a16="http://schemas.microsoft.com/office/drawing/2014/main" id="{FB9F1201-83F3-5540-9D49-D99F541B5AD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266665" y="3630702"/>
              <a:ext cx="309381" cy="309381"/>
            </a:xfrm>
            <a:prstGeom prst="rect">
              <a:avLst/>
            </a:prstGeom>
          </p:spPr>
        </p:pic>
        <p:pic>
          <p:nvPicPr>
            <p:cNvPr id="129" name="Graphic 128" descr="Bug">
              <a:extLst>
                <a:ext uri="{FF2B5EF4-FFF2-40B4-BE49-F238E27FC236}">
                  <a16:creationId xmlns:a16="http://schemas.microsoft.com/office/drawing/2014/main" id="{4983D369-7B8E-5A4D-B0DB-38CC0C57E36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223856" y="4080208"/>
              <a:ext cx="309381" cy="309381"/>
            </a:xfrm>
            <a:prstGeom prst="rect">
              <a:avLst/>
            </a:prstGeom>
          </p:spPr>
        </p:pic>
        <p:pic>
          <p:nvPicPr>
            <p:cNvPr id="130" name="Graphic 129" descr="Bug">
              <a:extLst>
                <a:ext uri="{FF2B5EF4-FFF2-40B4-BE49-F238E27FC236}">
                  <a16:creationId xmlns:a16="http://schemas.microsoft.com/office/drawing/2014/main" id="{C13A99A9-5D92-7E42-8342-40537BA5093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223856" y="3273323"/>
              <a:ext cx="309381" cy="309381"/>
            </a:xfrm>
            <a:prstGeom prst="rect">
              <a:avLst/>
            </a:prstGeom>
          </p:spPr>
        </p:pic>
      </p:grpSp>
      <p:sp>
        <p:nvSpPr>
          <p:cNvPr id="132" name="Title 1">
            <a:extLst>
              <a:ext uri="{FF2B5EF4-FFF2-40B4-BE49-F238E27FC236}">
                <a16:creationId xmlns:a16="http://schemas.microsoft.com/office/drawing/2014/main" id="{321B62D9-5D09-FE42-A685-FD53440B96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425" y="365125"/>
            <a:ext cx="10854813" cy="1325563"/>
          </a:xfrm>
        </p:spPr>
        <p:txBody>
          <a:bodyPr/>
          <a:lstStyle/>
          <a:p>
            <a:r>
              <a:rPr lang="en-US" dirty="0"/>
              <a:t>Coverage-Guided Fuzzing</a:t>
            </a:r>
          </a:p>
        </p:txBody>
      </p: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BE0F7B1B-95F3-A643-9A56-81FDA4DEE66D}"/>
              </a:ext>
            </a:extLst>
          </p:cNvPr>
          <p:cNvCxnSpPr>
            <a:cxnSpLocks/>
            <a:endCxn id="25" idx="3"/>
          </p:cNvCxnSpPr>
          <p:nvPr/>
        </p:nvCxnSpPr>
        <p:spPr>
          <a:xfrm rot="5400000">
            <a:off x="8659080" y="3909038"/>
            <a:ext cx="1347246" cy="518346"/>
          </a:xfrm>
          <a:prstGeom prst="bentConnector2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59B1818-E7E5-E649-A6DD-552805C9031F}"/>
              </a:ext>
            </a:extLst>
          </p:cNvPr>
          <p:cNvGrpSpPr/>
          <p:nvPr/>
        </p:nvGrpSpPr>
        <p:grpSpPr>
          <a:xfrm>
            <a:off x="7129314" y="4052601"/>
            <a:ext cx="1944216" cy="1121266"/>
            <a:chOff x="7822713" y="4173404"/>
            <a:chExt cx="1944216" cy="1121266"/>
          </a:xfrm>
        </p:grpSpPr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D09FE6FD-07CF-914D-A6B7-083F8D54F978}"/>
                </a:ext>
              </a:extLst>
            </p:cNvPr>
            <p:cNvSpPr/>
            <p:nvPr/>
          </p:nvSpPr>
          <p:spPr>
            <a:xfrm>
              <a:off x="7822713" y="4173404"/>
              <a:ext cx="1487016" cy="664066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Segoe UI Symbol" panose="020B0502040204020203" pitchFamily="34" charset="0"/>
                  <a:ea typeface="Segoe UI Symbol" panose="020B0502040204020203" pitchFamily="34" charset="0"/>
                </a:rPr>
                <a:t>Execution Feedback</a:t>
              </a:r>
            </a:p>
          </p:txBody>
        </p:sp>
        <p:sp>
          <p:nvSpPr>
            <p:cNvPr id="23" name="Rounded Rectangle 22">
              <a:extLst>
                <a:ext uri="{FF2B5EF4-FFF2-40B4-BE49-F238E27FC236}">
                  <a16:creationId xmlns:a16="http://schemas.microsoft.com/office/drawing/2014/main" id="{7595F108-3187-D842-A985-BAB4268EE0D6}"/>
                </a:ext>
              </a:extLst>
            </p:cNvPr>
            <p:cNvSpPr/>
            <p:nvPr/>
          </p:nvSpPr>
          <p:spPr>
            <a:xfrm>
              <a:off x="7975113" y="4325804"/>
              <a:ext cx="1487016" cy="664066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Segoe UI Symbol" panose="020B0502040204020203" pitchFamily="34" charset="0"/>
                  <a:ea typeface="Segoe UI Symbol" panose="020B0502040204020203" pitchFamily="34" charset="0"/>
                </a:rPr>
                <a:t>Execution Feedback</a:t>
              </a:r>
            </a:p>
          </p:txBody>
        </p:sp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8D5E76B5-5556-3C41-AC7F-C30EED3BA96A}"/>
                </a:ext>
              </a:extLst>
            </p:cNvPr>
            <p:cNvSpPr/>
            <p:nvPr/>
          </p:nvSpPr>
          <p:spPr>
            <a:xfrm>
              <a:off x="8127513" y="4478204"/>
              <a:ext cx="1487016" cy="664066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Segoe UI Symbol" panose="020B0502040204020203" pitchFamily="34" charset="0"/>
                  <a:ea typeface="Segoe UI Symbol" panose="020B0502040204020203" pitchFamily="34" charset="0"/>
                </a:rPr>
                <a:t>Execution Feedback</a:t>
              </a:r>
            </a:p>
          </p:txBody>
        </p:sp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76716151-C3D9-9E40-9DAC-FF839F74E703}"/>
                </a:ext>
              </a:extLst>
            </p:cNvPr>
            <p:cNvSpPr/>
            <p:nvPr/>
          </p:nvSpPr>
          <p:spPr>
            <a:xfrm>
              <a:off x="8279913" y="4630604"/>
              <a:ext cx="1487016" cy="664066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Segoe UI Symbol" panose="020B0502040204020203" pitchFamily="34" charset="0"/>
                  <a:ea typeface="Segoe UI Symbol" panose="020B0502040204020203" pitchFamily="34" charset="0"/>
                </a:rPr>
                <a:t>Execution Feedback</a:t>
              </a:r>
              <a:r>
                <a:rPr lang="en-US" baseline="-25000" dirty="0">
                  <a:latin typeface="Segoe UI Symbol" panose="020B0502040204020203" pitchFamily="34" charset="0"/>
                  <a:ea typeface="Segoe UI Symbol" panose="020B0502040204020203" pitchFamily="34" charset="0"/>
                </a:rPr>
                <a:t>n</a:t>
              </a:r>
              <a:endParaRPr lang="en-US" dirty="0">
                <a:latin typeface="Segoe UI Symbol" panose="020B0502040204020203" pitchFamily="34" charset="0"/>
                <a:ea typeface="Segoe UI Symbol" panose="020B0502040204020203" pitchFamily="34" charset="0"/>
              </a:endParaRPr>
            </a:p>
          </p:txBody>
        </p:sp>
      </p:grp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FCB2193B-6A44-B149-ADDA-21CC8E9B5C7B}"/>
              </a:ext>
            </a:extLst>
          </p:cNvPr>
          <p:cNvSpPr/>
          <p:nvPr/>
        </p:nvSpPr>
        <p:spPr>
          <a:xfrm>
            <a:off x="3323932" y="4442008"/>
            <a:ext cx="1030013" cy="462455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Input</a:t>
            </a:r>
            <a:r>
              <a:rPr lang="en-US" baseline="-250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2</a:t>
            </a:r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’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560EC973-B98A-834E-9371-B29CD15A1432}"/>
              </a:ext>
            </a:extLst>
          </p:cNvPr>
          <p:cNvSpPr/>
          <p:nvPr/>
        </p:nvSpPr>
        <p:spPr>
          <a:xfrm>
            <a:off x="3442238" y="4611773"/>
            <a:ext cx="1030013" cy="462455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Input</a:t>
            </a:r>
            <a:r>
              <a:rPr lang="en-US" baseline="-250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n</a:t>
            </a:r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’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E040577-0FF8-3E48-835C-A48516A248C8}"/>
              </a:ext>
            </a:extLst>
          </p:cNvPr>
          <p:cNvCxnSpPr>
            <a:cxnSpLocks/>
            <a:endCxn id="28" idx="3"/>
          </p:cNvCxnSpPr>
          <p:nvPr/>
        </p:nvCxnSpPr>
        <p:spPr>
          <a:xfrm flipH="1">
            <a:off x="4472251" y="4841834"/>
            <a:ext cx="3114263" cy="1167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E31123D6-436B-BB4C-8072-B74683A542BA}"/>
              </a:ext>
            </a:extLst>
          </p:cNvPr>
          <p:cNvSpPr/>
          <p:nvPr/>
        </p:nvSpPr>
        <p:spPr>
          <a:xfrm>
            <a:off x="4627932" y="4492081"/>
            <a:ext cx="23970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Interesting Feedback?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C8BCC2F-0F21-5844-8E7C-3A6EEFE5C616}"/>
              </a:ext>
            </a:extLst>
          </p:cNvPr>
          <p:cNvCxnSpPr>
            <a:cxnSpLocks/>
            <a:stCxn id="38" idx="3"/>
          </p:cNvCxnSpPr>
          <p:nvPr/>
        </p:nvCxnSpPr>
        <p:spPr>
          <a:xfrm flipV="1">
            <a:off x="3258486" y="2994693"/>
            <a:ext cx="1303284" cy="1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AB4885A7-0144-E448-A762-4409C98F3D93}"/>
              </a:ext>
            </a:extLst>
          </p:cNvPr>
          <p:cNvSpPr/>
          <p:nvPr/>
        </p:nvSpPr>
        <p:spPr>
          <a:xfrm>
            <a:off x="3624245" y="2657627"/>
            <a:ext cx="5998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pick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89B7C5B-A9FB-5145-B7E1-BC81ECC233F5}"/>
              </a:ext>
            </a:extLst>
          </p:cNvPr>
          <p:cNvCxnSpPr>
            <a:cxnSpLocks/>
          </p:cNvCxnSpPr>
          <p:nvPr/>
        </p:nvCxnSpPr>
        <p:spPr>
          <a:xfrm>
            <a:off x="865343" y="2942596"/>
            <a:ext cx="800181" cy="1"/>
          </a:xfrm>
          <a:prstGeom prst="straightConnector1">
            <a:avLst/>
          </a:prstGeom>
          <a:ln w="317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3A82263B-5490-BE49-A64D-D3186D8E79EE}"/>
              </a:ext>
            </a:extLst>
          </p:cNvPr>
          <p:cNvSpPr/>
          <p:nvPr/>
        </p:nvSpPr>
        <p:spPr>
          <a:xfrm>
            <a:off x="904017" y="2558971"/>
            <a:ext cx="7393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Initial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10D73CDE-04E2-5E4A-A679-5E89D68DA59B}"/>
              </a:ext>
            </a:extLst>
          </p:cNvPr>
          <p:cNvSpPr/>
          <p:nvPr/>
        </p:nvSpPr>
        <p:spPr>
          <a:xfrm>
            <a:off x="1771273" y="2306266"/>
            <a:ext cx="1030013" cy="462455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Input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39DF879E-9F17-F84E-A1A1-7EE92B66C2E5}"/>
              </a:ext>
            </a:extLst>
          </p:cNvPr>
          <p:cNvSpPr/>
          <p:nvPr/>
        </p:nvSpPr>
        <p:spPr>
          <a:xfrm>
            <a:off x="1923673" y="2458666"/>
            <a:ext cx="1030013" cy="462455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50800" dist="12700" dir="13500000" algn="b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Input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D9A54C10-C2DC-7D48-B4C9-F32A6FE075A4}"/>
              </a:ext>
            </a:extLst>
          </p:cNvPr>
          <p:cNvSpPr/>
          <p:nvPr/>
        </p:nvSpPr>
        <p:spPr>
          <a:xfrm>
            <a:off x="2076073" y="2611066"/>
            <a:ext cx="1030013" cy="462455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outerShdw blurRad="50800" dist="12700" dir="13500000" algn="b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Input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7B48E0C6-B968-1041-8D0C-18595CF6DBBA}"/>
              </a:ext>
            </a:extLst>
          </p:cNvPr>
          <p:cNvSpPr/>
          <p:nvPr/>
        </p:nvSpPr>
        <p:spPr>
          <a:xfrm>
            <a:off x="2228473" y="2763466"/>
            <a:ext cx="1030013" cy="462455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50800" dist="12700" dir="13500000" algn="b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Input</a:t>
            </a:r>
          </a:p>
        </p:txBody>
      </p:sp>
      <p:cxnSp>
        <p:nvCxnSpPr>
          <p:cNvPr id="40" name="Elbow Connector 39">
            <a:extLst>
              <a:ext uri="{FF2B5EF4-FFF2-40B4-BE49-F238E27FC236}">
                <a16:creationId xmlns:a16="http://schemas.microsoft.com/office/drawing/2014/main" id="{14BBF7AE-7A01-DE4F-8106-6B17B55EEE80}"/>
              </a:ext>
            </a:extLst>
          </p:cNvPr>
          <p:cNvCxnSpPr>
            <a:cxnSpLocks/>
          </p:cNvCxnSpPr>
          <p:nvPr/>
        </p:nvCxnSpPr>
        <p:spPr>
          <a:xfrm rot="10800000">
            <a:off x="2743480" y="3225921"/>
            <a:ext cx="698758" cy="1617080"/>
          </a:xfrm>
          <a:prstGeom prst="bentConnector2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AC94E951-BC21-9842-AF4B-B480F5CC0FF1}"/>
              </a:ext>
            </a:extLst>
          </p:cNvPr>
          <p:cNvSpPr/>
          <p:nvPr/>
        </p:nvSpPr>
        <p:spPr>
          <a:xfrm>
            <a:off x="2124202" y="3863731"/>
            <a:ext cx="6289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save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3201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C9CF121-2674-AD41-8A32-1D134A1D6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84A6F-723A-7245-9DC7-D82FDBAE027C}" type="slidenum">
              <a:rPr lang="en-US" smtClean="0"/>
              <a:t>77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F0AECB-BF3F-9144-8CCB-E7FDF18019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Caroline Lemieux --- Expanding the Reach of Fuzzing</a:t>
            </a:r>
            <a:endParaRPr lang="en-US" dirty="0"/>
          </a:p>
        </p:txBody>
      </p:sp>
      <p:sp>
        <p:nvSpPr>
          <p:cNvPr id="113" name="Rounded Rectangle 112">
            <a:extLst>
              <a:ext uri="{FF2B5EF4-FFF2-40B4-BE49-F238E27FC236}">
                <a16:creationId xmlns:a16="http://schemas.microsoft.com/office/drawing/2014/main" id="{FC8D3875-FAF0-AE4A-8700-45F9CD6DE39B}"/>
              </a:ext>
            </a:extLst>
          </p:cNvPr>
          <p:cNvSpPr/>
          <p:nvPr/>
        </p:nvSpPr>
        <p:spPr>
          <a:xfrm>
            <a:off x="4561770" y="2763465"/>
            <a:ext cx="1030013" cy="462455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Input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504D290A-DCE6-F64D-87B7-4A81D183A1D0}"/>
              </a:ext>
            </a:extLst>
          </p:cNvPr>
          <p:cNvSpPr/>
          <p:nvPr/>
        </p:nvSpPr>
        <p:spPr>
          <a:xfrm>
            <a:off x="5697205" y="2671089"/>
            <a:ext cx="9058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mutate</a:t>
            </a:r>
          </a:p>
        </p:txBody>
      </p:sp>
      <p:cxnSp>
        <p:nvCxnSpPr>
          <p:cNvPr id="107" name="!!arrow_execute">
            <a:extLst>
              <a:ext uri="{FF2B5EF4-FFF2-40B4-BE49-F238E27FC236}">
                <a16:creationId xmlns:a16="http://schemas.microsoft.com/office/drawing/2014/main" id="{F1399671-32BC-584D-859F-F8F99976202D}"/>
              </a:ext>
            </a:extLst>
          </p:cNvPr>
          <p:cNvCxnSpPr>
            <a:cxnSpLocks/>
          </p:cNvCxnSpPr>
          <p:nvPr/>
        </p:nvCxnSpPr>
        <p:spPr>
          <a:xfrm>
            <a:off x="8021808" y="2994693"/>
            <a:ext cx="1122192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Rectangle 108">
            <a:extLst>
              <a:ext uri="{FF2B5EF4-FFF2-40B4-BE49-F238E27FC236}">
                <a16:creationId xmlns:a16="http://schemas.microsoft.com/office/drawing/2014/main" id="{61F22C5E-02DD-A34B-AB17-14865FA2C790}"/>
              </a:ext>
            </a:extLst>
          </p:cNvPr>
          <p:cNvSpPr/>
          <p:nvPr/>
        </p:nvSpPr>
        <p:spPr>
          <a:xfrm>
            <a:off x="8021808" y="2683831"/>
            <a:ext cx="9633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execute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87C4B0-897E-1F4B-9948-8D5CAE829B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76FB0-F419-EF46-8AA9-EE44C9A4909F}" type="datetime1">
              <a:rPr lang="en-US" smtClean="0"/>
              <a:t>4/21/23</a:t>
            </a:fld>
            <a:endParaRPr lang="en-US"/>
          </a:p>
        </p:txBody>
      </p:sp>
      <p:sp>
        <p:nvSpPr>
          <p:cNvPr id="86" name="Rounded Rectangle 85">
            <a:extLst>
              <a:ext uri="{FF2B5EF4-FFF2-40B4-BE49-F238E27FC236}">
                <a16:creationId xmlns:a16="http://schemas.microsoft.com/office/drawing/2014/main" id="{54E14EAC-5232-FB4E-BAE2-97AE35AC5267}"/>
              </a:ext>
            </a:extLst>
          </p:cNvPr>
          <p:cNvSpPr/>
          <p:nvPr/>
        </p:nvSpPr>
        <p:spPr>
          <a:xfrm>
            <a:off x="6509251" y="2313448"/>
            <a:ext cx="1030013" cy="46245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Input</a:t>
            </a:r>
          </a:p>
        </p:txBody>
      </p:sp>
      <p:sp>
        <p:nvSpPr>
          <p:cNvPr id="88" name="Rounded Rectangle 87">
            <a:extLst>
              <a:ext uri="{FF2B5EF4-FFF2-40B4-BE49-F238E27FC236}">
                <a16:creationId xmlns:a16="http://schemas.microsoft.com/office/drawing/2014/main" id="{6615505A-4D0B-AD47-83EC-B118C4301BBB}"/>
              </a:ext>
            </a:extLst>
          </p:cNvPr>
          <p:cNvSpPr/>
          <p:nvPr/>
        </p:nvSpPr>
        <p:spPr>
          <a:xfrm>
            <a:off x="6661651" y="2465848"/>
            <a:ext cx="1030013" cy="462455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Input</a:t>
            </a:r>
          </a:p>
        </p:txBody>
      </p:sp>
      <p:sp>
        <p:nvSpPr>
          <p:cNvPr id="89" name="Rounded Rectangle 88">
            <a:extLst>
              <a:ext uri="{FF2B5EF4-FFF2-40B4-BE49-F238E27FC236}">
                <a16:creationId xmlns:a16="http://schemas.microsoft.com/office/drawing/2014/main" id="{AFFB58E7-702F-8C44-83F7-3D4796E82BE4}"/>
              </a:ext>
            </a:extLst>
          </p:cNvPr>
          <p:cNvSpPr/>
          <p:nvPr/>
        </p:nvSpPr>
        <p:spPr>
          <a:xfrm>
            <a:off x="6814051" y="2618248"/>
            <a:ext cx="1030013" cy="46245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Input</a:t>
            </a:r>
          </a:p>
        </p:txBody>
      </p:sp>
      <p:sp>
        <p:nvSpPr>
          <p:cNvPr id="90" name="Rounded Rectangle 89">
            <a:extLst>
              <a:ext uri="{FF2B5EF4-FFF2-40B4-BE49-F238E27FC236}">
                <a16:creationId xmlns:a16="http://schemas.microsoft.com/office/drawing/2014/main" id="{C1E8A316-B34E-4F47-BBE5-4823114CE8C0}"/>
              </a:ext>
            </a:extLst>
          </p:cNvPr>
          <p:cNvSpPr/>
          <p:nvPr/>
        </p:nvSpPr>
        <p:spPr>
          <a:xfrm>
            <a:off x="6966451" y="2770648"/>
            <a:ext cx="1030013" cy="462455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Input</a:t>
            </a:r>
            <a:r>
              <a:rPr lang="en-US" baseline="-250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n</a:t>
            </a:r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’</a:t>
            </a:r>
          </a:p>
        </p:txBody>
      </p:sp>
      <p:cxnSp>
        <p:nvCxnSpPr>
          <p:cNvPr id="111" name="!!arrow_mutate">
            <a:extLst>
              <a:ext uri="{FF2B5EF4-FFF2-40B4-BE49-F238E27FC236}">
                <a16:creationId xmlns:a16="http://schemas.microsoft.com/office/drawing/2014/main" id="{B18D3103-5EEE-0B4A-B052-CC0D10874876}"/>
              </a:ext>
            </a:extLst>
          </p:cNvPr>
          <p:cNvCxnSpPr>
            <a:cxnSpLocks/>
          </p:cNvCxnSpPr>
          <p:nvPr/>
        </p:nvCxnSpPr>
        <p:spPr>
          <a:xfrm>
            <a:off x="5642951" y="2994693"/>
            <a:ext cx="1220386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1368DB9-B2F6-264D-9796-C3DE86127947}"/>
              </a:ext>
            </a:extLst>
          </p:cNvPr>
          <p:cNvGrpSpPr/>
          <p:nvPr/>
        </p:nvGrpSpPr>
        <p:grpSpPr>
          <a:xfrm>
            <a:off x="8941982" y="2351981"/>
            <a:ext cx="1299788" cy="1299788"/>
            <a:chOff x="7565191" y="2194798"/>
            <a:chExt cx="2721425" cy="2721425"/>
          </a:xfrm>
        </p:grpSpPr>
        <p:pic>
          <p:nvPicPr>
            <p:cNvPr id="127" name="Content Placeholder 7" descr="Document">
              <a:extLst>
                <a:ext uri="{FF2B5EF4-FFF2-40B4-BE49-F238E27FC236}">
                  <a16:creationId xmlns:a16="http://schemas.microsoft.com/office/drawing/2014/main" id="{52D6C96D-FB63-C54B-9294-788F8D2FBB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565191" y="2194798"/>
              <a:ext cx="2721425" cy="2721425"/>
            </a:xfrm>
            <a:prstGeom prst="rect">
              <a:avLst/>
            </a:prstGeom>
          </p:spPr>
        </p:pic>
        <p:pic>
          <p:nvPicPr>
            <p:cNvPr id="128" name="Graphic 127" descr="Bug">
              <a:extLst>
                <a:ext uri="{FF2B5EF4-FFF2-40B4-BE49-F238E27FC236}">
                  <a16:creationId xmlns:a16="http://schemas.microsoft.com/office/drawing/2014/main" id="{FB9F1201-83F3-5540-9D49-D99F541B5AD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266665" y="3630702"/>
              <a:ext cx="309381" cy="309381"/>
            </a:xfrm>
            <a:prstGeom prst="rect">
              <a:avLst/>
            </a:prstGeom>
          </p:spPr>
        </p:pic>
        <p:pic>
          <p:nvPicPr>
            <p:cNvPr id="129" name="Graphic 128" descr="Bug">
              <a:extLst>
                <a:ext uri="{FF2B5EF4-FFF2-40B4-BE49-F238E27FC236}">
                  <a16:creationId xmlns:a16="http://schemas.microsoft.com/office/drawing/2014/main" id="{4983D369-7B8E-5A4D-B0DB-38CC0C57E36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223856" y="4080208"/>
              <a:ext cx="309381" cy="309381"/>
            </a:xfrm>
            <a:prstGeom prst="rect">
              <a:avLst/>
            </a:prstGeom>
          </p:spPr>
        </p:pic>
        <p:pic>
          <p:nvPicPr>
            <p:cNvPr id="130" name="Graphic 129" descr="Bug">
              <a:extLst>
                <a:ext uri="{FF2B5EF4-FFF2-40B4-BE49-F238E27FC236}">
                  <a16:creationId xmlns:a16="http://schemas.microsoft.com/office/drawing/2014/main" id="{C13A99A9-5D92-7E42-8342-40537BA5093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223856" y="3273323"/>
              <a:ext cx="309381" cy="309381"/>
            </a:xfrm>
            <a:prstGeom prst="rect">
              <a:avLst/>
            </a:prstGeom>
          </p:spPr>
        </p:pic>
      </p:grpSp>
      <p:sp>
        <p:nvSpPr>
          <p:cNvPr id="132" name="Title 1">
            <a:extLst>
              <a:ext uri="{FF2B5EF4-FFF2-40B4-BE49-F238E27FC236}">
                <a16:creationId xmlns:a16="http://schemas.microsoft.com/office/drawing/2014/main" id="{321B62D9-5D09-FE42-A685-FD53440B96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425" y="365125"/>
            <a:ext cx="10854813" cy="1325563"/>
          </a:xfrm>
        </p:spPr>
        <p:txBody>
          <a:bodyPr/>
          <a:lstStyle/>
          <a:p>
            <a:r>
              <a:rPr lang="en-US" dirty="0"/>
              <a:t>PerfFuzz</a:t>
            </a:r>
          </a:p>
        </p:txBody>
      </p: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BE0F7B1B-95F3-A643-9A56-81FDA4DEE66D}"/>
              </a:ext>
            </a:extLst>
          </p:cNvPr>
          <p:cNvCxnSpPr>
            <a:cxnSpLocks/>
          </p:cNvCxnSpPr>
          <p:nvPr/>
        </p:nvCxnSpPr>
        <p:spPr>
          <a:xfrm rot="5400000">
            <a:off x="8659080" y="3909038"/>
            <a:ext cx="1347246" cy="518346"/>
          </a:xfrm>
          <a:prstGeom prst="bentConnector2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FCB2193B-6A44-B149-ADDA-21CC8E9B5C7B}"/>
              </a:ext>
            </a:extLst>
          </p:cNvPr>
          <p:cNvSpPr/>
          <p:nvPr/>
        </p:nvSpPr>
        <p:spPr>
          <a:xfrm>
            <a:off x="3323932" y="4442008"/>
            <a:ext cx="1030013" cy="462455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Input</a:t>
            </a:r>
            <a:r>
              <a:rPr lang="en-US" baseline="-250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2</a:t>
            </a:r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’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560EC973-B98A-834E-9371-B29CD15A1432}"/>
              </a:ext>
            </a:extLst>
          </p:cNvPr>
          <p:cNvSpPr/>
          <p:nvPr/>
        </p:nvSpPr>
        <p:spPr>
          <a:xfrm>
            <a:off x="3442238" y="4611773"/>
            <a:ext cx="1030013" cy="462455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Input</a:t>
            </a:r>
            <a:r>
              <a:rPr lang="en-US" baseline="-250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n</a:t>
            </a:r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’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E040577-0FF8-3E48-835C-A48516A248C8}"/>
              </a:ext>
            </a:extLst>
          </p:cNvPr>
          <p:cNvCxnSpPr>
            <a:cxnSpLocks/>
            <a:endCxn id="28" idx="3"/>
          </p:cNvCxnSpPr>
          <p:nvPr/>
        </p:nvCxnSpPr>
        <p:spPr>
          <a:xfrm flipH="1">
            <a:off x="4472251" y="4841834"/>
            <a:ext cx="3114263" cy="1167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E31123D6-436B-BB4C-8072-B74683A542BA}"/>
              </a:ext>
            </a:extLst>
          </p:cNvPr>
          <p:cNvSpPr/>
          <p:nvPr/>
        </p:nvSpPr>
        <p:spPr>
          <a:xfrm>
            <a:off x="4627932" y="4492081"/>
            <a:ext cx="23970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Interesting Feedback?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C8BCC2F-0F21-5844-8E7C-3A6EEFE5C616}"/>
              </a:ext>
            </a:extLst>
          </p:cNvPr>
          <p:cNvCxnSpPr>
            <a:cxnSpLocks/>
            <a:stCxn id="38" idx="3"/>
          </p:cNvCxnSpPr>
          <p:nvPr/>
        </p:nvCxnSpPr>
        <p:spPr>
          <a:xfrm flipV="1">
            <a:off x="3258486" y="2994693"/>
            <a:ext cx="1303284" cy="1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AB4885A7-0144-E448-A762-4409C98F3D93}"/>
              </a:ext>
            </a:extLst>
          </p:cNvPr>
          <p:cNvSpPr/>
          <p:nvPr/>
        </p:nvSpPr>
        <p:spPr>
          <a:xfrm>
            <a:off x="3624245" y="2657627"/>
            <a:ext cx="5998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pick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89B7C5B-A9FB-5145-B7E1-BC81ECC233F5}"/>
              </a:ext>
            </a:extLst>
          </p:cNvPr>
          <p:cNvCxnSpPr>
            <a:cxnSpLocks/>
          </p:cNvCxnSpPr>
          <p:nvPr/>
        </p:nvCxnSpPr>
        <p:spPr>
          <a:xfrm>
            <a:off x="865343" y="2942596"/>
            <a:ext cx="800181" cy="1"/>
          </a:xfrm>
          <a:prstGeom prst="straightConnector1">
            <a:avLst/>
          </a:prstGeom>
          <a:ln w="317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3A82263B-5490-BE49-A64D-D3186D8E79EE}"/>
              </a:ext>
            </a:extLst>
          </p:cNvPr>
          <p:cNvSpPr/>
          <p:nvPr/>
        </p:nvSpPr>
        <p:spPr>
          <a:xfrm>
            <a:off x="904017" y="2558971"/>
            <a:ext cx="7393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Initial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10D73CDE-04E2-5E4A-A679-5E89D68DA59B}"/>
              </a:ext>
            </a:extLst>
          </p:cNvPr>
          <p:cNvSpPr/>
          <p:nvPr/>
        </p:nvSpPr>
        <p:spPr>
          <a:xfrm>
            <a:off x="1771273" y="2306266"/>
            <a:ext cx="1030013" cy="462455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Input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39DF879E-9F17-F84E-A1A1-7EE92B66C2E5}"/>
              </a:ext>
            </a:extLst>
          </p:cNvPr>
          <p:cNvSpPr/>
          <p:nvPr/>
        </p:nvSpPr>
        <p:spPr>
          <a:xfrm>
            <a:off x="1923673" y="2458666"/>
            <a:ext cx="1030013" cy="462455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50800" dist="12700" dir="13500000" algn="b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Input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D9A54C10-C2DC-7D48-B4C9-F32A6FE075A4}"/>
              </a:ext>
            </a:extLst>
          </p:cNvPr>
          <p:cNvSpPr/>
          <p:nvPr/>
        </p:nvSpPr>
        <p:spPr>
          <a:xfrm>
            <a:off x="2076073" y="2611066"/>
            <a:ext cx="1030013" cy="462455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outerShdw blurRad="50800" dist="12700" dir="13500000" algn="b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Input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7B48E0C6-B968-1041-8D0C-18595CF6DBBA}"/>
              </a:ext>
            </a:extLst>
          </p:cNvPr>
          <p:cNvSpPr/>
          <p:nvPr/>
        </p:nvSpPr>
        <p:spPr>
          <a:xfrm>
            <a:off x="2228473" y="2763466"/>
            <a:ext cx="1030013" cy="462455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50800" dist="12700" dir="13500000" algn="b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Input</a:t>
            </a:r>
          </a:p>
        </p:txBody>
      </p:sp>
      <p:cxnSp>
        <p:nvCxnSpPr>
          <p:cNvPr id="40" name="Elbow Connector 39">
            <a:extLst>
              <a:ext uri="{FF2B5EF4-FFF2-40B4-BE49-F238E27FC236}">
                <a16:creationId xmlns:a16="http://schemas.microsoft.com/office/drawing/2014/main" id="{14BBF7AE-7A01-DE4F-8106-6B17B55EEE80}"/>
              </a:ext>
            </a:extLst>
          </p:cNvPr>
          <p:cNvCxnSpPr>
            <a:cxnSpLocks/>
          </p:cNvCxnSpPr>
          <p:nvPr/>
        </p:nvCxnSpPr>
        <p:spPr>
          <a:xfrm rot="10800000">
            <a:off x="2743480" y="3225921"/>
            <a:ext cx="698758" cy="1617080"/>
          </a:xfrm>
          <a:prstGeom prst="bentConnector2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AC94E951-BC21-9842-AF4B-B480F5CC0FF1}"/>
              </a:ext>
            </a:extLst>
          </p:cNvPr>
          <p:cNvSpPr/>
          <p:nvPr/>
        </p:nvSpPr>
        <p:spPr>
          <a:xfrm>
            <a:off x="2124202" y="3863731"/>
            <a:ext cx="6289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save</a:t>
            </a:r>
          </a:p>
        </p:txBody>
      </p:sp>
      <p:graphicFrame>
        <p:nvGraphicFramePr>
          <p:cNvPr id="42" name="Table 41">
            <a:extLst>
              <a:ext uri="{FF2B5EF4-FFF2-40B4-BE49-F238E27FC236}">
                <a16:creationId xmlns:a16="http://schemas.microsoft.com/office/drawing/2014/main" id="{4C1A462E-B20E-B441-8A1A-766D7F4F27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9368865"/>
              </p:ext>
            </p:extLst>
          </p:nvPr>
        </p:nvGraphicFramePr>
        <p:xfrm>
          <a:off x="7284995" y="3932968"/>
          <a:ext cx="1316476" cy="11582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6193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71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281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Symbol" panose="020B0502040204020203" pitchFamily="34" charset="0"/>
                          <a:ea typeface="Segoe UI Symbol" panose="020B0502040204020203" pitchFamily="34" charset="0"/>
                          <a:cs typeface="Helvetica" charset="0"/>
                        </a:rPr>
                        <a:t>Edge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Symbol" panose="020B0502040204020203" pitchFamily="34" charset="0"/>
                          <a:ea typeface="Segoe UI Symbol" panose="020B0502040204020203" pitchFamily="34" charset="0"/>
                          <a:cs typeface="Helvetica" charset="0"/>
                        </a:rPr>
                        <a:t># Hits</a:t>
                      </a: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latin typeface="Segoe UI Symbol" panose="020B0502040204020203" pitchFamily="34" charset="0"/>
                        <a:ea typeface="Segoe UI Symbol" panose="020B0502040204020203" pitchFamily="34" charset="0"/>
                        <a:cs typeface="Helvetica" charset="0"/>
                      </a:endParaRP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2815"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latin typeface="Segoe UI Symbol" panose="020B0502040204020203" pitchFamily="34" charset="0"/>
                        <a:ea typeface="Segoe UI Symbol" panose="020B0502040204020203" pitchFamily="34" charset="0"/>
                        <a:cs typeface="Helvetica" charset="0"/>
                      </a:endParaRP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2815"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latin typeface="Segoe UI Symbol" panose="020B0502040204020203" pitchFamily="34" charset="0"/>
                        <a:ea typeface="Segoe UI Symbol" panose="020B0502040204020203" pitchFamily="34" charset="0"/>
                        <a:cs typeface="Helvetica" charset="0"/>
                      </a:endParaRP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2815"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latin typeface="Segoe UI Symbol" panose="020B0502040204020203" pitchFamily="34" charset="0"/>
                        <a:ea typeface="Segoe UI Symbol" panose="020B0502040204020203" pitchFamily="34" charset="0"/>
                        <a:cs typeface="Helvetica" charset="0"/>
                      </a:endParaRP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43" name="Table 42">
            <a:extLst>
              <a:ext uri="{FF2B5EF4-FFF2-40B4-BE49-F238E27FC236}">
                <a16:creationId xmlns:a16="http://schemas.microsoft.com/office/drawing/2014/main" id="{5972CAFD-2978-A548-8FA2-7CD40AFFDE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1131671"/>
              </p:ext>
            </p:extLst>
          </p:nvPr>
        </p:nvGraphicFramePr>
        <p:xfrm>
          <a:off x="7437395" y="4085368"/>
          <a:ext cx="1316476" cy="11582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6193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71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281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Symbol" panose="020B0502040204020203" pitchFamily="34" charset="0"/>
                          <a:ea typeface="Segoe UI Symbol" panose="020B0502040204020203" pitchFamily="34" charset="0"/>
                          <a:cs typeface="Helvetica" charset="0"/>
                        </a:rPr>
                        <a:t>Edge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Symbol" panose="020B0502040204020203" pitchFamily="34" charset="0"/>
                          <a:ea typeface="Segoe UI Symbol" panose="020B0502040204020203" pitchFamily="34" charset="0"/>
                          <a:cs typeface="Helvetica" charset="0"/>
                        </a:rPr>
                        <a:t># Hits</a:t>
                      </a: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latin typeface="Segoe UI Symbol" panose="020B0502040204020203" pitchFamily="34" charset="0"/>
                        <a:ea typeface="Segoe UI Symbol" panose="020B0502040204020203" pitchFamily="34" charset="0"/>
                        <a:cs typeface="Helvetica" charset="0"/>
                      </a:endParaRP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2815"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latin typeface="Segoe UI Symbol" panose="020B0502040204020203" pitchFamily="34" charset="0"/>
                        <a:ea typeface="Segoe UI Symbol" panose="020B0502040204020203" pitchFamily="34" charset="0"/>
                        <a:cs typeface="Helvetica" charset="0"/>
                      </a:endParaRP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2815"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latin typeface="Segoe UI Symbol" panose="020B0502040204020203" pitchFamily="34" charset="0"/>
                        <a:ea typeface="Segoe UI Symbol" panose="020B0502040204020203" pitchFamily="34" charset="0"/>
                        <a:cs typeface="Helvetica" charset="0"/>
                      </a:endParaRP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2815"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latin typeface="Segoe UI Symbol" panose="020B0502040204020203" pitchFamily="34" charset="0"/>
                        <a:ea typeface="Segoe UI Symbol" panose="020B0502040204020203" pitchFamily="34" charset="0"/>
                        <a:cs typeface="Helvetica" charset="0"/>
                      </a:endParaRP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44" name="Table 43">
            <a:extLst>
              <a:ext uri="{FF2B5EF4-FFF2-40B4-BE49-F238E27FC236}">
                <a16:creationId xmlns:a16="http://schemas.microsoft.com/office/drawing/2014/main" id="{3AF8544A-E91D-7749-8A35-A204A82D7F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5254669"/>
              </p:ext>
            </p:extLst>
          </p:nvPr>
        </p:nvGraphicFramePr>
        <p:xfrm>
          <a:off x="7589795" y="4237768"/>
          <a:ext cx="1316476" cy="11582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6193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71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281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Symbol" panose="020B0502040204020203" pitchFamily="34" charset="0"/>
                          <a:ea typeface="Segoe UI Symbol" panose="020B0502040204020203" pitchFamily="34" charset="0"/>
                          <a:cs typeface="Helvetica" charset="0"/>
                        </a:rPr>
                        <a:t>Edge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Symbol" panose="020B0502040204020203" pitchFamily="34" charset="0"/>
                          <a:ea typeface="Segoe UI Symbol" panose="020B0502040204020203" pitchFamily="34" charset="0"/>
                          <a:cs typeface="Helvetica" charset="0"/>
                        </a:rPr>
                        <a:t># Hits</a:t>
                      </a: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latin typeface="Segoe UI Symbol" panose="020B0502040204020203" pitchFamily="34" charset="0"/>
                        <a:ea typeface="Segoe UI Symbol" panose="020B0502040204020203" pitchFamily="34" charset="0"/>
                        <a:cs typeface="Helvetica" charset="0"/>
                      </a:endParaRP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2815"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latin typeface="Segoe UI Symbol" panose="020B0502040204020203" pitchFamily="34" charset="0"/>
                        <a:ea typeface="Segoe UI Symbol" panose="020B0502040204020203" pitchFamily="34" charset="0"/>
                        <a:cs typeface="Helvetica" charset="0"/>
                      </a:endParaRP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2815"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latin typeface="Segoe UI Symbol" panose="020B0502040204020203" pitchFamily="34" charset="0"/>
                        <a:ea typeface="Segoe UI Symbol" panose="020B0502040204020203" pitchFamily="34" charset="0"/>
                        <a:cs typeface="Helvetica" charset="0"/>
                      </a:endParaRP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2815"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latin typeface="Segoe UI Symbol" panose="020B0502040204020203" pitchFamily="34" charset="0"/>
                        <a:ea typeface="Segoe UI Symbol" panose="020B0502040204020203" pitchFamily="34" charset="0"/>
                        <a:cs typeface="Helvetica" charset="0"/>
                      </a:endParaRP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45" name="Table 44">
            <a:extLst>
              <a:ext uri="{FF2B5EF4-FFF2-40B4-BE49-F238E27FC236}">
                <a16:creationId xmlns:a16="http://schemas.microsoft.com/office/drawing/2014/main" id="{C77D551B-7856-0B41-86EC-B7C6330A24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7039690"/>
              </p:ext>
            </p:extLst>
          </p:nvPr>
        </p:nvGraphicFramePr>
        <p:xfrm>
          <a:off x="7742195" y="4390168"/>
          <a:ext cx="1316476" cy="11582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6193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71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281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Symbol" panose="020B0502040204020203" pitchFamily="34" charset="0"/>
                          <a:ea typeface="Segoe UI Symbol" panose="020B0502040204020203" pitchFamily="34" charset="0"/>
                          <a:cs typeface="Helvetica" charset="0"/>
                        </a:rPr>
                        <a:t>Edge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Symbol" panose="020B0502040204020203" pitchFamily="34" charset="0"/>
                          <a:ea typeface="Segoe UI Symbol" panose="020B0502040204020203" pitchFamily="34" charset="0"/>
                          <a:cs typeface="Helvetica" charset="0"/>
                        </a:rPr>
                        <a:t># Hits</a:t>
                      </a: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latin typeface="Consolas" charset="0"/>
                          <a:ea typeface="Consolas" charset="0"/>
                          <a:cs typeface="Consolas" charset="0"/>
                        </a:rPr>
                        <a:t>...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latin typeface="Consolas" charset="0"/>
                          <a:ea typeface="Consolas" charset="0"/>
                          <a:cs typeface="Consolas" charset="0"/>
                        </a:rPr>
                        <a:t>...</a:t>
                      </a:r>
                      <a:endParaRPr lang="en-US" sz="800" dirty="0">
                        <a:latin typeface="Segoe UI Symbol" panose="020B0502040204020203" pitchFamily="34" charset="0"/>
                        <a:ea typeface="Segoe UI Symbol" panose="020B0502040204020203" pitchFamily="34" charset="0"/>
                        <a:cs typeface="Helvetica" charset="0"/>
                      </a:endParaRP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2815"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latin typeface="Consolas" charset="0"/>
                          <a:ea typeface="Consolas" charset="0"/>
                          <a:cs typeface="Consolas" charset="0"/>
                        </a:rPr>
                        <a:t>...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latin typeface="Consolas" charset="0"/>
                          <a:ea typeface="Consolas" charset="0"/>
                          <a:cs typeface="Consolas" charset="0"/>
                        </a:rPr>
                        <a:t>...</a:t>
                      </a:r>
                      <a:endParaRPr lang="en-US" sz="800" dirty="0">
                        <a:latin typeface="Segoe UI Symbol" panose="020B0502040204020203" pitchFamily="34" charset="0"/>
                        <a:ea typeface="Segoe UI Symbol" panose="020B0502040204020203" pitchFamily="34" charset="0"/>
                        <a:cs typeface="Helvetica" charset="0"/>
                      </a:endParaRP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2815"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latin typeface="Consolas" charset="0"/>
                          <a:ea typeface="Consolas" charset="0"/>
                          <a:cs typeface="Consolas" charset="0"/>
                        </a:rPr>
                        <a:t>...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latin typeface="Consolas" charset="0"/>
                          <a:ea typeface="Consolas" charset="0"/>
                          <a:cs typeface="Consolas" charset="0"/>
                        </a:rPr>
                        <a:t>...</a:t>
                      </a:r>
                      <a:endParaRPr lang="en-US" sz="800" dirty="0">
                        <a:latin typeface="Segoe UI Symbol" panose="020B0502040204020203" pitchFamily="34" charset="0"/>
                        <a:ea typeface="Segoe UI Symbol" panose="020B0502040204020203" pitchFamily="34" charset="0"/>
                        <a:cs typeface="Helvetica" charset="0"/>
                      </a:endParaRP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2815"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latin typeface="Consolas" charset="0"/>
                          <a:ea typeface="Consolas" charset="0"/>
                          <a:cs typeface="Consolas" charset="0"/>
                        </a:rPr>
                        <a:t>...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latin typeface="Consolas" charset="0"/>
                          <a:ea typeface="Consolas" charset="0"/>
                          <a:cs typeface="Consolas" charset="0"/>
                        </a:rPr>
                        <a:t>...</a:t>
                      </a:r>
                      <a:endParaRPr lang="en-US" sz="800" dirty="0">
                        <a:latin typeface="Segoe UI Symbol" panose="020B0502040204020203" pitchFamily="34" charset="0"/>
                        <a:ea typeface="Segoe UI Symbol" panose="020B0502040204020203" pitchFamily="34" charset="0"/>
                        <a:cs typeface="Helvetica" charset="0"/>
                      </a:endParaRP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4035577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E31123D6-436B-BB4C-8072-B74683A542BA}"/>
              </a:ext>
            </a:extLst>
          </p:cNvPr>
          <p:cNvSpPr/>
          <p:nvPr/>
        </p:nvSpPr>
        <p:spPr>
          <a:xfrm>
            <a:off x="4928825" y="4134786"/>
            <a:ext cx="1933542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Maximizes # hits </a:t>
            </a:r>
          </a:p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for some edge?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C9CF121-2674-AD41-8A32-1D134A1D6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84A6F-723A-7245-9DC7-D82FDBAE027C}" type="slidenum">
              <a:rPr lang="en-US" smtClean="0"/>
              <a:t>78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F0AECB-BF3F-9144-8CCB-E7FDF18019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Caroline Lemieux --- Expanding the Reach of Fuzzing</a:t>
            </a:r>
            <a:endParaRPr lang="en-US" dirty="0"/>
          </a:p>
        </p:txBody>
      </p:sp>
      <p:sp>
        <p:nvSpPr>
          <p:cNvPr id="113" name="Rounded Rectangle 112">
            <a:extLst>
              <a:ext uri="{FF2B5EF4-FFF2-40B4-BE49-F238E27FC236}">
                <a16:creationId xmlns:a16="http://schemas.microsoft.com/office/drawing/2014/main" id="{FC8D3875-FAF0-AE4A-8700-45F9CD6DE39B}"/>
              </a:ext>
            </a:extLst>
          </p:cNvPr>
          <p:cNvSpPr/>
          <p:nvPr/>
        </p:nvSpPr>
        <p:spPr>
          <a:xfrm>
            <a:off x="4561770" y="2763465"/>
            <a:ext cx="1030013" cy="462455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Input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504D290A-DCE6-F64D-87B7-4A81D183A1D0}"/>
              </a:ext>
            </a:extLst>
          </p:cNvPr>
          <p:cNvSpPr/>
          <p:nvPr/>
        </p:nvSpPr>
        <p:spPr>
          <a:xfrm>
            <a:off x="5697205" y="2671089"/>
            <a:ext cx="9058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mutate</a:t>
            </a:r>
          </a:p>
        </p:txBody>
      </p:sp>
      <p:cxnSp>
        <p:nvCxnSpPr>
          <p:cNvPr id="107" name="!!arrow_execute">
            <a:extLst>
              <a:ext uri="{FF2B5EF4-FFF2-40B4-BE49-F238E27FC236}">
                <a16:creationId xmlns:a16="http://schemas.microsoft.com/office/drawing/2014/main" id="{F1399671-32BC-584D-859F-F8F99976202D}"/>
              </a:ext>
            </a:extLst>
          </p:cNvPr>
          <p:cNvCxnSpPr>
            <a:cxnSpLocks/>
          </p:cNvCxnSpPr>
          <p:nvPr/>
        </p:nvCxnSpPr>
        <p:spPr>
          <a:xfrm>
            <a:off x="8021808" y="2994693"/>
            <a:ext cx="1122192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Rectangle 108">
            <a:extLst>
              <a:ext uri="{FF2B5EF4-FFF2-40B4-BE49-F238E27FC236}">
                <a16:creationId xmlns:a16="http://schemas.microsoft.com/office/drawing/2014/main" id="{61F22C5E-02DD-A34B-AB17-14865FA2C790}"/>
              </a:ext>
            </a:extLst>
          </p:cNvPr>
          <p:cNvSpPr/>
          <p:nvPr/>
        </p:nvSpPr>
        <p:spPr>
          <a:xfrm>
            <a:off x="8021808" y="2683831"/>
            <a:ext cx="9633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execute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87C4B0-897E-1F4B-9948-8D5CAE829B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0CA65-B803-F74F-9F6F-AE6443D306F9}" type="datetime1">
              <a:rPr lang="en-US" smtClean="0"/>
              <a:t>4/21/23</a:t>
            </a:fld>
            <a:endParaRPr lang="en-US"/>
          </a:p>
        </p:txBody>
      </p:sp>
      <p:sp>
        <p:nvSpPr>
          <p:cNvPr id="86" name="Rounded Rectangle 85">
            <a:extLst>
              <a:ext uri="{FF2B5EF4-FFF2-40B4-BE49-F238E27FC236}">
                <a16:creationId xmlns:a16="http://schemas.microsoft.com/office/drawing/2014/main" id="{54E14EAC-5232-FB4E-BAE2-97AE35AC5267}"/>
              </a:ext>
            </a:extLst>
          </p:cNvPr>
          <p:cNvSpPr/>
          <p:nvPr/>
        </p:nvSpPr>
        <p:spPr>
          <a:xfrm>
            <a:off x="6509251" y="2313448"/>
            <a:ext cx="1030013" cy="46245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Input</a:t>
            </a:r>
          </a:p>
        </p:txBody>
      </p:sp>
      <p:sp>
        <p:nvSpPr>
          <p:cNvPr id="88" name="Rounded Rectangle 87">
            <a:extLst>
              <a:ext uri="{FF2B5EF4-FFF2-40B4-BE49-F238E27FC236}">
                <a16:creationId xmlns:a16="http://schemas.microsoft.com/office/drawing/2014/main" id="{6615505A-4D0B-AD47-83EC-B118C4301BBB}"/>
              </a:ext>
            </a:extLst>
          </p:cNvPr>
          <p:cNvSpPr/>
          <p:nvPr/>
        </p:nvSpPr>
        <p:spPr>
          <a:xfrm>
            <a:off x="6661651" y="2465848"/>
            <a:ext cx="1030013" cy="462455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Input</a:t>
            </a:r>
          </a:p>
        </p:txBody>
      </p:sp>
      <p:sp>
        <p:nvSpPr>
          <p:cNvPr id="89" name="Rounded Rectangle 88">
            <a:extLst>
              <a:ext uri="{FF2B5EF4-FFF2-40B4-BE49-F238E27FC236}">
                <a16:creationId xmlns:a16="http://schemas.microsoft.com/office/drawing/2014/main" id="{AFFB58E7-702F-8C44-83F7-3D4796E82BE4}"/>
              </a:ext>
            </a:extLst>
          </p:cNvPr>
          <p:cNvSpPr/>
          <p:nvPr/>
        </p:nvSpPr>
        <p:spPr>
          <a:xfrm>
            <a:off x="6814051" y="2618248"/>
            <a:ext cx="1030013" cy="46245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Input</a:t>
            </a:r>
          </a:p>
        </p:txBody>
      </p:sp>
      <p:sp>
        <p:nvSpPr>
          <p:cNvPr id="90" name="Rounded Rectangle 89">
            <a:extLst>
              <a:ext uri="{FF2B5EF4-FFF2-40B4-BE49-F238E27FC236}">
                <a16:creationId xmlns:a16="http://schemas.microsoft.com/office/drawing/2014/main" id="{C1E8A316-B34E-4F47-BBE5-4823114CE8C0}"/>
              </a:ext>
            </a:extLst>
          </p:cNvPr>
          <p:cNvSpPr/>
          <p:nvPr/>
        </p:nvSpPr>
        <p:spPr>
          <a:xfrm>
            <a:off x="6966451" y="2770648"/>
            <a:ext cx="1030013" cy="462455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Input</a:t>
            </a:r>
            <a:r>
              <a:rPr lang="en-US" baseline="-250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n</a:t>
            </a:r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’</a:t>
            </a:r>
          </a:p>
        </p:txBody>
      </p:sp>
      <p:cxnSp>
        <p:nvCxnSpPr>
          <p:cNvPr id="111" name="!!arrow_mutate">
            <a:extLst>
              <a:ext uri="{FF2B5EF4-FFF2-40B4-BE49-F238E27FC236}">
                <a16:creationId xmlns:a16="http://schemas.microsoft.com/office/drawing/2014/main" id="{B18D3103-5EEE-0B4A-B052-CC0D10874876}"/>
              </a:ext>
            </a:extLst>
          </p:cNvPr>
          <p:cNvCxnSpPr>
            <a:cxnSpLocks/>
          </p:cNvCxnSpPr>
          <p:nvPr/>
        </p:nvCxnSpPr>
        <p:spPr>
          <a:xfrm>
            <a:off x="5642951" y="2994693"/>
            <a:ext cx="1220386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1368DB9-B2F6-264D-9796-C3DE86127947}"/>
              </a:ext>
            </a:extLst>
          </p:cNvPr>
          <p:cNvGrpSpPr/>
          <p:nvPr/>
        </p:nvGrpSpPr>
        <p:grpSpPr>
          <a:xfrm>
            <a:off x="8941982" y="2351981"/>
            <a:ext cx="1299788" cy="1299788"/>
            <a:chOff x="7565191" y="2194798"/>
            <a:chExt cx="2721425" cy="2721425"/>
          </a:xfrm>
        </p:grpSpPr>
        <p:pic>
          <p:nvPicPr>
            <p:cNvPr id="127" name="Content Placeholder 7" descr="Document">
              <a:extLst>
                <a:ext uri="{FF2B5EF4-FFF2-40B4-BE49-F238E27FC236}">
                  <a16:creationId xmlns:a16="http://schemas.microsoft.com/office/drawing/2014/main" id="{52D6C96D-FB63-C54B-9294-788F8D2FBB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565191" y="2194798"/>
              <a:ext cx="2721425" cy="2721425"/>
            </a:xfrm>
            <a:prstGeom prst="rect">
              <a:avLst/>
            </a:prstGeom>
          </p:spPr>
        </p:pic>
        <p:pic>
          <p:nvPicPr>
            <p:cNvPr id="128" name="Graphic 127" descr="Bug">
              <a:extLst>
                <a:ext uri="{FF2B5EF4-FFF2-40B4-BE49-F238E27FC236}">
                  <a16:creationId xmlns:a16="http://schemas.microsoft.com/office/drawing/2014/main" id="{FB9F1201-83F3-5540-9D49-D99F541B5AD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266665" y="3630702"/>
              <a:ext cx="309381" cy="309381"/>
            </a:xfrm>
            <a:prstGeom prst="rect">
              <a:avLst/>
            </a:prstGeom>
          </p:spPr>
        </p:pic>
        <p:pic>
          <p:nvPicPr>
            <p:cNvPr id="129" name="Graphic 128" descr="Bug">
              <a:extLst>
                <a:ext uri="{FF2B5EF4-FFF2-40B4-BE49-F238E27FC236}">
                  <a16:creationId xmlns:a16="http://schemas.microsoft.com/office/drawing/2014/main" id="{4983D369-7B8E-5A4D-B0DB-38CC0C57E36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223856" y="4080208"/>
              <a:ext cx="309381" cy="309381"/>
            </a:xfrm>
            <a:prstGeom prst="rect">
              <a:avLst/>
            </a:prstGeom>
          </p:spPr>
        </p:pic>
        <p:pic>
          <p:nvPicPr>
            <p:cNvPr id="130" name="Graphic 129" descr="Bug">
              <a:extLst>
                <a:ext uri="{FF2B5EF4-FFF2-40B4-BE49-F238E27FC236}">
                  <a16:creationId xmlns:a16="http://schemas.microsoft.com/office/drawing/2014/main" id="{C13A99A9-5D92-7E42-8342-40537BA5093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223856" y="3273323"/>
              <a:ext cx="309381" cy="309381"/>
            </a:xfrm>
            <a:prstGeom prst="rect">
              <a:avLst/>
            </a:prstGeom>
          </p:spPr>
        </p:pic>
      </p:grpSp>
      <p:sp>
        <p:nvSpPr>
          <p:cNvPr id="132" name="Title 1">
            <a:extLst>
              <a:ext uri="{FF2B5EF4-FFF2-40B4-BE49-F238E27FC236}">
                <a16:creationId xmlns:a16="http://schemas.microsoft.com/office/drawing/2014/main" id="{321B62D9-5D09-FE42-A685-FD53440B96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425" y="365125"/>
            <a:ext cx="10854813" cy="1325563"/>
          </a:xfrm>
        </p:spPr>
        <p:txBody>
          <a:bodyPr/>
          <a:lstStyle/>
          <a:p>
            <a:r>
              <a:rPr lang="en-US" dirty="0"/>
              <a:t>PerfFuzz</a:t>
            </a:r>
          </a:p>
        </p:txBody>
      </p: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BE0F7B1B-95F3-A643-9A56-81FDA4DEE66D}"/>
              </a:ext>
            </a:extLst>
          </p:cNvPr>
          <p:cNvCxnSpPr>
            <a:cxnSpLocks/>
          </p:cNvCxnSpPr>
          <p:nvPr/>
        </p:nvCxnSpPr>
        <p:spPr>
          <a:xfrm rot="5400000">
            <a:off x="8659080" y="3909038"/>
            <a:ext cx="1347246" cy="518346"/>
          </a:xfrm>
          <a:prstGeom prst="bentConnector2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FCB2193B-6A44-B149-ADDA-21CC8E9B5C7B}"/>
              </a:ext>
            </a:extLst>
          </p:cNvPr>
          <p:cNvSpPr/>
          <p:nvPr/>
        </p:nvSpPr>
        <p:spPr>
          <a:xfrm>
            <a:off x="3323932" y="4442008"/>
            <a:ext cx="1030013" cy="462455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Input</a:t>
            </a:r>
            <a:r>
              <a:rPr lang="en-US" baseline="-250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2</a:t>
            </a:r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’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560EC973-B98A-834E-9371-B29CD15A1432}"/>
              </a:ext>
            </a:extLst>
          </p:cNvPr>
          <p:cNvSpPr/>
          <p:nvPr/>
        </p:nvSpPr>
        <p:spPr>
          <a:xfrm>
            <a:off x="3442238" y="4611773"/>
            <a:ext cx="1030013" cy="462455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Input</a:t>
            </a:r>
            <a:r>
              <a:rPr lang="en-US" baseline="-250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n</a:t>
            </a:r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’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E040577-0FF8-3E48-835C-A48516A248C8}"/>
              </a:ext>
            </a:extLst>
          </p:cNvPr>
          <p:cNvCxnSpPr>
            <a:cxnSpLocks/>
            <a:endCxn id="28" idx="3"/>
          </p:cNvCxnSpPr>
          <p:nvPr/>
        </p:nvCxnSpPr>
        <p:spPr>
          <a:xfrm flipH="1">
            <a:off x="4472251" y="4841834"/>
            <a:ext cx="3114263" cy="1167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C8BCC2F-0F21-5844-8E7C-3A6EEFE5C616}"/>
              </a:ext>
            </a:extLst>
          </p:cNvPr>
          <p:cNvCxnSpPr>
            <a:cxnSpLocks/>
            <a:stCxn id="38" idx="3"/>
          </p:cNvCxnSpPr>
          <p:nvPr/>
        </p:nvCxnSpPr>
        <p:spPr>
          <a:xfrm flipV="1">
            <a:off x="3258486" y="2994693"/>
            <a:ext cx="1303284" cy="1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89B7C5B-A9FB-5145-B7E1-BC81ECC233F5}"/>
              </a:ext>
            </a:extLst>
          </p:cNvPr>
          <p:cNvCxnSpPr>
            <a:cxnSpLocks/>
          </p:cNvCxnSpPr>
          <p:nvPr/>
        </p:nvCxnSpPr>
        <p:spPr>
          <a:xfrm>
            <a:off x="865343" y="2942596"/>
            <a:ext cx="800181" cy="1"/>
          </a:xfrm>
          <a:prstGeom prst="straightConnector1">
            <a:avLst/>
          </a:prstGeom>
          <a:ln w="317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3A82263B-5490-BE49-A64D-D3186D8E79EE}"/>
              </a:ext>
            </a:extLst>
          </p:cNvPr>
          <p:cNvSpPr/>
          <p:nvPr/>
        </p:nvSpPr>
        <p:spPr>
          <a:xfrm>
            <a:off x="904017" y="2558971"/>
            <a:ext cx="7393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Initial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10D73CDE-04E2-5E4A-A679-5E89D68DA59B}"/>
              </a:ext>
            </a:extLst>
          </p:cNvPr>
          <p:cNvSpPr/>
          <p:nvPr/>
        </p:nvSpPr>
        <p:spPr>
          <a:xfrm>
            <a:off x="1771273" y="2306266"/>
            <a:ext cx="1030013" cy="462455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Input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39DF879E-9F17-F84E-A1A1-7EE92B66C2E5}"/>
              </a:ext>
            </a:extLst>
          </p:cNvPr>
          <p:cNvSpPr/>
          <p:nvPr/>
        </p:nvSpPr>
        <p:spPr>
          <a:xfrm>
            <a:off x="1923673" y="2458666"/>
            <a:ext cx="1030013" cy="462455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50800" dist="12700" dir="13500000" algn="b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Input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D9A54C10-C2DC-7D48-B4C9-F32A6FE075A4}"/>
              </a:ext>
            </a:extLst>
          </p:cNvPr>
          <p:cNvSpPr/>
          <p:nvPr/>
        </p:nvSpPr>
        <p:spPr>
          <a:xfrm>
            <a:off x="2076073" y="2611066"/>
            <a:ext cx="1030013" cy="462455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outerShdw blurRad="50800" dist="12700" dir="13500000" algn="b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Input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7B48E0C6-B968-1041-8D0C-18595CF6DBBA}"/>
              </a:ext>
            </a:extLst>
          </p:cNvPr>
          <p:cNvSpPr/>
          <p:nvPr/>
        </p:nvSpPr>
        <p:spPr>
          <a:xfrm>
            <a:off x="2228473" y="2763466"/>
            <a:ext cx="1030013" cy="462455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50800" dist="12700" dir="13500000" algn="b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Input</a:t>
            </a:r>
          </a:p>
        </p:txBody>
      </p:sp>
      <p:cxnSp>
        <p:nvCxnSpPr>
          <p:cNvPr id="40" name="Elbow Connector 39">
            <a:extLst>
              <a:ext uri="{FF2B5EF4-FFF2-40B4-BE49-F238E27FC236}">
                <a16:creationId xmlns:a16="http://schemas.microsoft.com/office/drawing/2014/main" id="{14BBF7AE-7A01-DE4F-8106-6B17B55EEE80}"/>
              </a:ext>
            </a:extLst>
          </p:cNvPr>
          <p:cNvCxnSpPr>
            <a:cxnSpLocks/>
          </p:cNvCxnSpPr>
          <p:nvPr/>
        </p:nvCxnSpPr>
        <p:spPr>
          <a:xfrm rot="10800000">
            <a:off x="2743480" y="3225921"/>
            <a:ext cx="698758" cy="1617080"/>
          </a:xfrm>
          <a:prstGeom prst="bentConnector2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AC94E951-BC21-9842-AF4B-B480F5CC0FF1}"/>
              </a:ext>
            </a:extLst>
          </p:cNvPr>
          <p:cNvSpPr/>
          <p:nvPr/>
        </p:nvSpPr>
        <p:spPr>
          <a:xfrm>
            <a:off x="2124202" y="3863731"/>
            <a:ext cx="6289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save</a:t>
            </a:r>
          </a:p>
        </p:txBody>
      </p:sp>
      <p:graphicFrame>
        <p:nvGraphicFramePr>
          <p:cNvPr id="42" name="Table 41">
            <a:extLst>
              <a:ext uri="{FF2B5EF4-FFF2-40B4-BE49-F238E27FC236}">
                <a16:creationId xmlns:a16="http://schemas.microsoft.com/office/drawing/2014/main" id="{4C1A462E-B20E-B441-8A1A-766D7F4F278C}"/>
              </a:ext>
            </a:extLst>
          </p:cNvPr>
          <p:cNvGraphicFramePr>
            <a:graphicFrameLocks noGrp="1"/>
          </p:cNvGraphicFramePr>
          <p:nvPr/>
        </p:nvGraphicFramePr>
        <p:xfrm>
          <a:off x="7284995" y="3932968"/>
          <a:ext cx="1316476" cy="11582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6193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71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281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Symbol" panose="020B0502040204020203" pitchFamily="34" charset="0"/>
                          <a:ea typeface="Segoe UI Symbol" panose="020B0502040204020203" pitchFamily="34" charset="0"/>
                          <a:cs typeface="Helvetica" charset="0"/>
                        </a:rPr>
                        <a:t>Edge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Symbol" panose="020B0502040204020203" pitchFamily="34" charset="0"/>
                          <a:ea typeface="Segoe UI Symbol" panose="020B0502040204020203" pitchFamily="34" charset="0"/>
                          <a:cs typeface="Helvetica" charset="0"/>
                        </a:rPr>
                        <a:t># Hits</a:t>
                      </a: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latin typeface="Segoe UI Symbol" panose="020B0502040204020203" pitchFamily="34" charset="0"/>
                        <a:ea typeface="Segoe UI Symbol" panose="020B0502040204020203" pitchFamily="34" charset="0"/>
                        <a:cs typeface="Helvetica" charset="0"/>
                      </a:endParaRP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2815"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latin typeface="Segoe UI Symbol" panose="020B0502040204020203" pitchFamily="34" charset="0"/>
                        <a:ea typeface="Segoe UI Symbol" panose="020B0502040204020203" pitchFamily="34" charset="0"/>
                        <a:cs typeface="Helvetica" charset="0"/>
                      </a:endParaRP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2815"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latin typeface="Segoe UI Symbol" panose="020B0502040204020203" pitchFamily="34" charset="0"/>
                        <a:ea typeface="Segoe UI Symbol" panose="020B0502040204020203" pitchFamily="34" charset="0"/>
                        <a:cs typeface="Helvetica" charset="0"/>
                      </a:endParaRP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2815"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latin typeface="Segoe UI Symbol" panose="020B0502040204020203" pitchFamily="34" charset="0"/>
                        <a:ea typeface="Segoe UI Symbol" panose="020B0502040204020203" pitchFamily="34" charset="0"/>
                        <a:cs typeface="Helvetica" charset="0"/>
                      </a:endParaRP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43" name="Table 42">
            <a:extLst>
              <a:ext uri="{FF2B5EF4-FFF2-40B4-BE49-F238E27FC236}">
                <a16:creationId xmlns:a16="http://schemas.microsoft.com/office/drawing/2014/main" id="{5972CAFD-2978-A548-8FA2-7CD40AFFDE65}"/>
              </a:ext>
            </a:extLst>
          </p:cNvPr>
          <p:cNvGraphicFramePr>
            <a:graphicFrameLocks noGrp="1"/>
          </p:cNvGraphicFramePr>
          <p:nvPr/>
        </p:nvGraphicFramePr>
        <p:xfrm>
          <a:off x="7437395" y="4085368"/>
          <a:ext cx="1316476" cy="11582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6193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71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281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Symbol" panose="020B0502040204020203" pitchFamily="34" charset="0"/>
                          <a:ea typeface="Segoe UI Symbol" panose="020B0502040204020203" pitchFamily="34" charset="0"/>
                          <a:cs typeface="Helvetica" charset="0"/>
                        </a:rPr>
                        <a:t>Edge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Symbol" panose="020B0502040204020203" pitchFamily="34" charset="0"/>
                          <a:ea typeface="Segoe UI Symbol" panose="020B0502040204020203" pitchFamily="34" charset="0"/>
                          <a:cs typeface="Helvetica" charset="0"/>
                        </a:rPr>
                        <a:t># Hits</a:t>
                      </a: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latin typeface="Segoe UI Symbol" panose="020B0502040204020203" pitchFamily="34" charset="0"/>
                        <a:ea typeface="Segoe UI Symbol" panose="020B0502040204020203" pitchFamily="34" charset="0"/>
                        <a:cs typeface="Helvetica" charset="0"/>
                      </a:endParaRP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2815"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latin typeface="Segoe UI Symbol" panose="020B0502040204020203" pitchFamily="34" charset="0"/>
                        <a:ea typeface="Segoe UI Symbol" panose="020B0502040204020203" pitchFamily="34" charset="0"/>
                        <a:cs typeface="Helvetica" charset="0"/>
                      </a:endParaRP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2815"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latin typeface="Segoe UI Symbol" panose="020B0502040204020203" pitchFamily="34" charset="0"/>
                        <a:ea typeface="Segoe UI Symbol" panose="020B0502040204020203" pitchFamily="34" charset="0"/>
                        <a:cs typeface="Helvetica" charset="0"/>
                      </a:endParaRP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2815"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latin typeface="Segoe UI Symbol" panose="020B0502040204020203" pitchFamily="34" charset="0"/>
                        <a:ea typeface="Segoe UI Symbol" panose="020B0502040204020203" pitchFamily="34" charset="0"/>
                        <a:cs typeface="Helvetica" charset="0"/>
                      </a:endParaRP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44" name="Table 43">
            <a:extLst>
              <a:ext uri="{FF2B5EF4-FFF2-40B4-BE49-F238E27FC236}">
                <a16:creationId xmlns:a16="http://schemas.microsoft.com/office/drawing/2014/main" id="{3AF8544A-E91D-7749-8A35-A204A82D7FE0}"/>
              </a:ext>
            </a:extLst>
          </p:cNvPr>
          <p:cNvGraphicFramePr>
            <a:graphicFrameLocks noGrp="1"/>
          </p:cNvGraphicFramePr>
          <p:nvPr/>
        </p:nvGraphicFramePr>
        <p:xfrm>
          <a:off x="7589795" y="4237768"/>
          <a:ext cx="1316476" cy="11582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6193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71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281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Symbol" panose="020B0502040204020203" pitchFamily="34" charset="0"/>
                          <a:ea typeface="Segoe UI Symbol" panose="020B0502040204020203" pitchFamily="34" charset="0"/>
                          <a:cs typeface="Helvetica" charset="0"/>
                        </a:rPr>
                        <a:t>Edge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Symbol" panose="020B0502040204020203" pitchFamily="34" charset="0"/>
                          <a:ea typeface="Segoe UI Symbol" panose="020B0502040204020203" pitchFamily="34" charset="0"/>
                          <a:cs typeface="Helvetica" charset="0"/>
                        </a:rPr>
                        <a:t># Hits</a:t>
                      </a: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latin typeface="Segoe UI Symbol" panose="020B0502040204020203" pitchFamily="34" charset="0"/>
                        <a:ea typeface="Segoe UI Symbol" panose="020B0502040204020203" pitchFamily="34" charset="0"/>
                        <a:cs typeface="Helvetica" charset="0"/>
                      </a:endParaRP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2815"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latin typeface="Segoe UI Symbol" panose="020B0502040204020203" pitchFamily="34" charset="0"/>
                        <a:ea typeface="Segoe UI Symbol" panose="020B0502040204020203" pitchFamily="34" charset="0"/>
                        <a:cs typeface="Helvetica" charset="0"/>
                      </a:endParaRP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2815"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latin typeface="Segoe UI Symbol" panose="020B0502040204020203" pitchFamily="34" charset="0"/>
                        <a:ea typeface="Segoe UI Symbol" panose="020B0502040204020203" pitchFamily="34" charset="0"/>
                        <a:cs typeface="Helvetica" charset="0"/>
                      </a:endParaRP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2815"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latin typeface="Segoe UI Symbol" panose="020B0502040204020203" pitchFamily="34" charset="0"/>
                        <a:ea typeface="Segoe UI Symbol" panose="020B0502040204020203" pitchFamily="34" charset="0"/>
                        <a:cs typeface="Helvetica" charset="0"/>
                      </a:endParaRP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45" name="Table 44">
            <a:extLst>
              <a:ext uri="{FF2B5EF4-FFF2-40B4-BE49-F238E27FC236}">
                <a16:creationId xmlns:a16="http://schemas.microsoft.com/office/drawing/2014/main" id="{C77D551B-7856-0B41-86EC-B7C6330A2453}"/>
              </a:ext>
            </a:extLst>
          </p:cNvPr>
          <p:cNvGraphicFramePr>
            <a:graphicFrameLocks noGrp="1"/>
          </p:cNvGraphicFramePr>
          <p:nvPr/>
        </p:nvGraphicFramePr>
        <p:xfrm>
          <a:off x="7742195" y="4390168"/>
          <a:ext cx="1316476" cy="11582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6193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71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281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Symbol" panose="020B0502040204020203" pitchFamily="34" charset="0"/>
                          <a:ea typeface="Segoe UI Symbol" panose="020B0502040204020203" pitchFamily="34" charset="0"/>
                          <a:cs typeface="Helvetica" charset="0"/>
                        </a:rPr>
                        <a:t>Edge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Symbol" panose="020B0502040204020203" pitchFamily="34" charset="0"/>
                          <a:ea typeface="Segoe UI Symbol" panose="020B0502040204020203" pitchFamily="34" charset="0"/>
                          <a:cs typeface="Helvetica" charset="0"/>
                        </a:rPr>
                        <a:t># Hits</a:t>
                      </a: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latin typeface="Consolas" charset="0"/>
                          <a:ea typeface="Consolas" charset="0"/>
                          <a:cs typeface="Consolas" charset="0"/>
                        </a:rPr>
                        <a:t>...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latin typeface="Consolas" charset="0"/>
                          <a:ea typeface="Consolas" charset="0"/>
                          <a:cs typeface="Consolas" charset="0"/>
                        </a:rPr>
                        <a:t>...</a:t>
                      </a:r>
                      <a:endParaRPr lang="en-US" sz="800" dirty="0">
                        <a:latin typeface="Segoe UI Symbol" panose="020B0502040204020203" pitchFamily="34" charset="0"/>
                        <a:ea typeface="Segoe UI Symbol" panose="020B0502040204020203" pitchFamily="34" charset="0"/>
                        <a:cs typeface="Helvetica" charset="0"/>
                      </a:endParaRP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2815"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latin typeface="Consolas" charset="0"/>
                          <a:ea typeface="Consolas" charset="0"/>
                          <a:cs typeface="Consolas" charset="0"/>
                        </a:rPr>
                        <a:t>...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latin typeface="Consolas" charset="0"/>
                          <a:ea typeface="Consolas" charset="0"/>
                          <a:cs typeface="Consolas" charset="0"/>
                        </a:rPr>
                        <a:t>...</a:t>
                      </a:r>
                      <a:endParaRPr lang="en-US" sz="800" dirty="0">
                        <a:latin typeface="Segoe UI Symbol" panose="020B0502040204020203" pitchFamily="34" charset="0"/>
                        <a:ea typeface="Segoe UI Symbol" panose="020B0502040204020203" pitchFamily="34" charset="0"/>
                        <a:cs typeface="Helvetica" charset="0"/>
                      </a:endParaRP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2815"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latin typeface="Consolas" charset="0"/>
                          <a:ea typeface="Consolas" charset="0"/>
                          <a:cs typeface="Consolas" charset="0"/>
                        </a:rPr>
                        <a:t>...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latin typeface="Consolas" charset="0"/>
                          <a:ea typeface="Consolas" charset="0"/>
                          <a:cs typeface="Consolas" charset="0"/>
                        </a:rPr>
                        <a:t>...</a:t>
                      </a:r>
                      <a:endParaRPr lang="en-US" sz="800" dirty="0">
                        <a:latin typeface="Segoe UI Symbol" panose="020B0502040204020203" pitchFamily="34" charset="0"/>
                        <a:ea typeface="Segoe UI Symbol" panose="020B0502040204020203" pitchFamily="34" charset="0"/>
                        <a:cs typeface="Helvetica" charset="0"/>
                      </a:endParaRP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2815"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latin typeface="Consolas" charset="0"/>
                          <a:ea typeface="Consolas" charset="0"/>
                          <a:cs typeface="Consolas" charset="0"/>
                        </a:rPr>
                        <a:t>...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latin typeface="Consolas" charset="0"/>
                          <a:ea typeface="Consolas" charset="0"/>
                          <a:cs typeface="Consolas" charset="0"/>
                        </a:rPr>
                        <a:t>...</a:t>
                      </a:r>
                      <a:endParaRPr lang="en-US" sz="800" dirty="0">
                        <a:latin typeface="Segoe UI Symbol" panose="020B0502040204020203" pitchFamily="34" charset="0"/>
                        <a:ea typeface="Segoe UI Symbol" panose="020B0502040204020203" pitchFamily="34" charset="0"/>
                        <a:cs typeface="Helvetica" charset="0"/>
                      </a:endParaRP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7" name="Rectangle 46">
            <a:extLst>
              <a:ext uri="{FF2B5EF4-FFF2-40B4-BE49-F238E27FC236}">
                <a16:creationId xmlns:a16="http://schemas.microsoft.com/office/drawing/2014/main" id="{E315B5C4-31E3-5547-9421-342C25A7EB7B}"/>
              </a:ext>
            </a:extLst>
          </p:cNvPr>
          <p:cNvSpPr/>
          <p:nvPr/>
        </p:nvSpPr>
        <p:spPr>
          <a:xfrm>
            <a:off x="3624245" y="2657627"/>
            <a:ext cx="5998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pick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518343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CDD23AC8-0BA1-8D47-80E0-04E8E50CC5A8}"/>
              </a:ext>
            </a:extLst>
          </p:cNvPr>
          <p:cNvSpPr/>
          <p:nvPr/>
        </p:nvSpPr>
        <p:spPr>
          <a:xfrm>
            <a:off x="2919350" y="3918373"/>
            <a:ext cx="6353299" cy="847110"/>
          </a:xfrm>
          <a:prstGeom prst="roundRect">
            <a:avLst>
              <a:gd name="adj" fmla="val 4069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3600" dirty="0">
              <a:solidFill>
                <a:schemeClr val="tx1"/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DB55900-F38F-DF45-81D4-8E5649989B22}"/>
              </a:ext>
            </a:extLst>
          </p:cNvPr>
          <p:cNvSpPr/>
          <p:nvPr/>
        </p:nvSpPr>
        <p:spPr>
          <a:xfrm>
            <a:off x="2919354" y="1825999"/>
            <a:ext cx="6353299" cy="847110"/>
          </a:xfrm>
          <a:prstGeom prst="roundRect">
            <a:avLst>
              <a:gd name="adj" fmla="val 4069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3600" dirty="0">
              <a:solidFill>
                <a:schemeClr val="tx1"/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B3266D-01EA-0F41-BE39-9CB79449B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FEE03-739A-274F-8887-7BB712041640}" type="datetime1">
              <a:rPr lang="en-US" smtClean="0"/>
              <a:t>4/21/23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2921C1-B4D4-9042-B429-C2CE647AFD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Caroline Lemieux --- Expanding the Reach of Fuzzing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B88DFB-D69E-6E43-96A2-C6B901716E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9A0EA-CFA7-AC46-B8D1-7520C822D2F1}" type="slidenum">
              <a:rPr lang="en-US" smtClean="0"/>
              <a:t>7</a:t>
            </a:fld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4EF93D5-613B-F744-B686-228CAD59C48F}"/>
              </a:ext>
            </a:extLst>
          </p:cNvPr>
          <p:cNvSpPr/>
          <p:nvPr/>
        </p:nvSpPr>
        <p:spPr>
          <a:xfrm>
            <a:off x="2919355" y="779812"/>
            <a:ext cx="6353299" cy="847110"/>
          </a:xfrm>
          <a:prstGeom prst="roundRect">
            <a:avLst>
              <a:gd name="adj" fmla="val 4069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Background on Fuzzing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56BBA310-8D80-E845-9502-E5BC89058E10}"/>
              </a:ext>
            </a:extLst>
          </p:cNvPr>
          <p:cNvSpPr/>
          <p:nvPr/>
        </p:nvSpPr>
        <p:spPr>
          <a:xfrm>
            <a:off x="2919354" y="1825999"/>
            <a:ext cx="6353299" cy="2941210"/>
          </a:xfrm>
          <a:prstGeom prst="roundRect">
            <a:avLst>
              <a:gd name="adj" fmla="val 4069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My Work: Expanding the Reach of Fuzzing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D8FB7CAD-C285-DF49-BFAB-1AA1BD99A5CA}"/>
              </a:ext>
            </a:extLst>
          </p:cNvPr>
          <p:cNvSpPr/>
          <p:nvPr/>
        </p:nvSpPr>
        <p:spPr>
          <a:xfrm>
            <a:off x="2919350" y="4964560"/>
            <a:ext cx="6353299" cy="847110"/>
          </a:xfrm>
          <a:prstGeom prst="roundRect">
            <a:avLst>
              <a:gd name="adj" fmla="val 4069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Future Directions</a:t>
            </a:r>
          </a:p>
        </p:txBody>
      </p:sp>
    </p:spTree>
    <p:extLst>
      <p:ext uri="{BB962C8B-B14F-4D97-AF65-F5344CB8AC3E}">
        <p14:creationId xmlns:p14="http://schemas.microsoft.com/office/powerpoint/2010/main" val="1760868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3B1C2BDB-3C28-254C-A859-BE7EF46A627A}"/>
              </a:ext>
            </a:extLst>
          </p:cNvPr>
          <p:cNvSpPr/>
          <p:nvPr/>
        </p:nvSpPr>
        <p:spPr>
          <a:xfrm>
            <a:off x="3202041" y="1760949"/>
            <a:ext cx="1343638" cy="12003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pick input </a:t>
            </a:r>
          </a:p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maximizing</a:t>
            </a:r>
          </a:p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# hits for </a:t>
            </a:r>
          </a:p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some edge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31123D6-436B-BB4C-8072-B74683A542BA}"/>
              </a:ext>
            </a:extLst>
          </p:cNvPr>
          <p:cNvSpPr/>
          <p:nvPr/>
        </p:nvSpPr>
        <p:spPr>
          <a:xfrm>
            <a:off x="4928825" y="4134786"/>
            <a:ext cx="1933542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Maximizes # hits </a:t>
            </a:r>
          </a:p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for some edge?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C9CF121-2674-AD41-8A32-1D134A1D6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84A6F-723A-7245-9DC7-D82FDBAE027C}" type="slidenum">
              <a:rPr lang="en-US" smtClean="0"/>
              <a:t>79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F0AECB-BF3F-9144-8CCB-E7FDF18019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Caroline Lemieux --- Expanding the Reach of Fuzzing</a:t>
            </a:r>
            <a:endParaRPr lang="en-US" dirty="0"/>
          </a:p>
        </p:txBody>
      </p:sp>
      <p:sp>
        <p:nvSpPr>
          <p:cNvPr id="113" name="Rounded Rectangle 112">
            <a:extLst>
              <a:ext uri="{FF2B5EF4-FFF2-40B4-BE49-F238E27FC236}">
                <a16:creationId xmlns:a16="http://schemas.microsoft.com/office/drawing/2014/main" id="{FC8D3875-FAF0-AE4A-8700-45F9CD6DE39B}"/>
              </a:ext>
            </a:extLst>
          </p:cNvPr>
          <p:cNvSpPr/>
          <p:nvPr/>
        </p:nvSpPr>
        <p:spPr>
          <a:xfrm>
            <a:off x="4561770" y="2763465"/>
            <a:ext cx="1030013" cy="462455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Input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504D290A-DCE6-F64D-87B7-4A81D183A1D0}"/>
              </a:ext>
            </a:extLst>
          </p:cNvPr>
          <p:cNvSpPr/>
          <p:nvPr/>
        </p:nvSpPr>
        <p:spPr>
          <a:xfrm>
            <a:off x="5697205" y="2671089"/>
            <a:ext cx="9058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mutate</a:t>
            </a:r>
          </a:p>
        </p:txBody>
      </p:sp>
      <p:cxnSp>
        <p:nvCxnSpPr>
          <p:cNvPr id="107" name="!!arrow_execute">
            <a:extLst>
              <a:ext uri="{FF2B5EF4-FFF2-40B4-BE49-F238E27FC236}">
                <a16:creationId xmlns:a16="http://schemas.microsoft.com/office/drawing/2014/main" id="{F1399671-32BC-584D-859F-F8F99976202D}"/>
              </a:ext>
            </a:extLst>
          </p:cNvPr>
          <p:cNvCxnSpPr>
            <a:cxnSpLocks/>
          </p:cNvCxnSpPr>
          <p:nvPr/>
        </p:nvCxnSpPr>
        <p:spPr>
          <a:xfrm>
            <a:off x="8021808" y="2994693"/>
            <a:ext cx="1122192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Rectangle 108">
            <a:extLst>
              <a:ext uri="{FF2B5EF4-FFF2-40B4-BE49-F238E27FC236}">
                <a16:creationId xmlns:a16="http://schemas.microsoft.com/office/drawing/2014/main" id="{61F22C5E-02DD-A34B-AB17-14865FA2C790}"/>
              </a:ext>
            </a:extLst>
          </p:cNvPr>
          <p:cNvSpPr/>
          <p:nvPr/>
        </p:nvSpPr>
        <p:spPr>
          <a:xfrm>
            <a:off x="8021808" y="2683831"/>
            <a:ext cx="9633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execute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87C4B0-897E-1F4B-9948-8D5CAE829B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80143-C09A-F943-94A0-515FA496CD37}" type="datetime1">
              <a:rPr lang="en-US" smtClean="0"/>
              <a:t>4/21/23</a:t>
            </a:fld>
            <a:endParaRPr lang="en-US"/>
          </a:p>
        </p:txBody>
      </p:sp>
      <p:sp>
        <p:nvSpPr>
          <p:cNvPr id="86" name="Rounded Rectangle 85">
            <a:extLst>
              <a:ext uri="{FF2B5EF4-FFF2-40B4-BE49-F238E27FC236}">
                <a16:creationId xmlns:a16="http://schemas.microsoft.com/office/drawing/2014/main" id="{54E14EAC-5232-FB4E-BAE2-97AE35AC5267}"/>
              </a:ext>
            </a:extLst>
          </p:cNvPr>
          <p:cNvSpPr/>
          <p:nvPr/>
        </p:nvSpPr>
        <p:spPr>
          <a:xfrm>
            <a:off x="6509251" y="2313448"/>
            <a:ext cx="1030013" cy="46245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Input</a:t>
            </a:r>
          </a:p>
        </p:txBody>
      </p:sp>
      <p:sp>
        <p:nvSpPr>
          <p:cNvPr id="88" name="Rounded Rectangle 87">
            <a:extLst>
              <a:ext uri="{FF2B5EF4-FFF2-40B4-BE49-F238E27FC236}">
                <a16:creationId xmlns:a16="http://schemas.microsoft.com/office/drawing/2014/main" id="{6615505A-4D0B-AD47-83EC-B118C4301BBB}"/>
              </a:ext>
            </a:extLst>
          </p:cNvPr>
          <p:cNvSpPr/>
          <p:nvPr/>
        </p:nvSpPr>
        <p:spPr>
          <a:xfrm>
            <a:off x="6661651" y="2465848"/>
            <a:ext cx="1030013" cy="462455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Input</a:t>
            </a:r>
          </a:p>
        </p:txBody>
      </p:sp>
      <p:sp>
        <p:nvSpPr>
          <p:cNvPr id="89" name="Rounded Rectangle 88">
            <a:extLst>
              <a:ext uri="{FF2B5EF4-FFF2-40B4-BE49-F238E27FC236}">
                <a16:creationId xmlns:a16="http://schemas.microsoft.com/office/drawing/2014/main" id="{AFFB58E7-702F-8C44-83F7-3D4796E82BE4}"/>
              </a:ext>
            </a:extLst>
          </p:cNvPr>
          <p:cNvSpPr/>
          <p:nvPr/>
        </p:nvSpPr>
        <p:spPr>
          <a:xfrm>
            <a:off x="6814051" y="2618248"/>
            <a:ext cx="1030013" cy="46245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Input</a:t>
            </a:r>
          </a:p>
        </p:txBody>
      </p:sp>
      <p:sp>
        <p:nvSpPr>
          <p:cNvPr id="90" name="Rounded Rectangle 89">
            <a:extLst>
              <a:ext uri="{FF2B5EF4-FFF2-40B4-BE49-F238E27FC236}">
                <a16:creationId xmlns:a16="http://schemas.microsoft.com/office/drawing/2014/main" id="{C1E8A316-B34E-4F47-BBE5-4823114CE8C0}"/>
              </a:ext>
            </a:extLst>
          </p:cNvPr>
          <p:cNvSpPr/>
          <p:nvPr/>
        </p:nvSpPr>
        <p:spPr>
          <a:xfrm>
            <a:off x="6966451" y="2770648"/>
            <a:ext cx="1030013" cy="462455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Input</a:t>
            </a:r>
            <a:r>
              <a:rPr lang="en-US" baseline="-250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n</a:t>
            </a:r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’</a:t>
            </a:r>
          </a:p>
        </p:txBody>
      </p:sp>
      <p:cxnSp>
        <p:nvCxnSpPr>
          <p:cNvPr id="111" name="!!arrow_mutate">
            <a:extLst>
              <a:ext uri="{FF2B5EF4-FFF2-40B4-BE49-F238E27FC236}">
                <a16:creationId xmlns:a16="http://schemas.microsoft.com/office/drawing/2014/main" id="{B18D3103-5EEE-0B4A-B052-CC0D10874876}"/>
              </a:ext>
            </a:extLst>
          </p:cNvPr>
          <p:cNvCxnSpPr>
            <a:cxnSpLocks/>
          </p:cNvCxnSpPr>
          <p:nvPr/>
        </p:nvCxnSpPr>
        <p:spPr>
          <a:xfrm>
            <a:off x="5642951" y="2994693"/>
            <a:ext cx="1220386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1368DB9-B2F6-264D-9796-C3DE86127947}"/>
              </a:ext>
            </a:extLst>
          </p:cNvPr>
          <p:cNvGrpSpPr/>
          <p:nvPr/>
        </p:nvGrpSpPr>
        <p:grpSpPr>
          <a:xfrm>
            <a:off x="8941982" y="2351981"/>
            <a:ext cx="1299788" cy="1299788"/>
            <a:chOff x="7565191" y="2194798"/>
            <a:chExt cx="2721425" cy="2721425"/>
          </a:xfrm>
        </p:grpSpPr>
        <p:pic>
          <p:nvPicPr>
            <p:cNvPr id="127" name="Content Placeholder 7" descr="Document">
              <a:extLst>
                <a:ext uri="{FF2B5EF4-FFF2-40B4-BE49-F238E27FC236}">
                  <a16:creationId xmlns:a16="http://schemas.microsoft.com/office/drawing/2014/main" id="{52D6C96D-FB63-C54B-9294-788F8D2FBB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565191" y="2194798"/>
              <a:ext cx="2721425" cy="2721425"/>
            </a:xfrm>
            <a:prstGeom prst="rect">
              <a:avLst/>
            </a:prstGeom>
          </p:spPr>
        </p:pic>
        <p:pic>
          <p:nvPicPr>
            <p:cNvPr id="128" name="Graphic 127" descr="Bug">
              <a:extLst>
                <a:ext uri="{FF2B5EF4-FFF2-40B4-BE49-F238E27FC236}">
                  <a16:creationId xmlns:a16="http://schemas.microsoft.com/office/drawing/2014/main" id="{FB9F1201-83F3-5540-9D49-D99F541B5AD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266665" y="3630702"/>
              <a:ext cx="309381" cy="309381"/>
            </a:xfrm>
            <a:prstGeom prst="rect">
              <a:avLst/>
            </a:prstGeom>
          </p:spPr>
        </p:pic>
        <p:pic>
          <p:nvPicPr>
            <p:cNvPr id="129" name="Graphic 128" descr="Bug">
              <a:extLst>
                <a:ext uri="{FF2B5EF4-FFF2-40B4-BE49-F238E27FC236}">
                  <a16:creationId xmlns:a16="http://schemas.microsoft.com/office/drawing/2014/main" id="{4983D369-7B8E-5A4D-B0DB-38CC0C57E36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223856" y="4080208"/>
              <a:ext cx="309381" cy="309381"/>
            </a:xfrm>
            <a:prstGeom prst="rect">
              <a:avLst/>
            </a:prstGeom>
          </p:spPr>
        </p:pic>
        <p:pic>
          <p:nvPicPr>
            <p:cNvPr id="130" name="Graphic 129" descr="Bug">
              <a:extLst>
                <a:ext uri="{FF2B5EF4-FFF2-40B4-BE49-F238E27FC236}">
                  <a16:creationId xmlns:a16="http://schemas.microsoft.com/office/drawing/2014/main" id="{C13A99A9-5D92-7E42-8342-40537BA5093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223856" y="3273323"/>
              <a:ext cx="309381" cy="309381"/>
            </a:xfrm>
            <a:prstGeom prst="rect">
              <a:avLst/>
            </a:prstGeom>
          </p:spPr>
        </p:pic>
      </p:grpSp>
      <p:sp>
        <p:nvSpPr>
          <p:cNvPr id="132" name="Title 1">
            <a:extLst>
              <a:ext uri="{FF2B5EF4-FFF2-40B4-BE49-F238E27FC236}">
                <a16:creationId xmlns:a16="http://schemas.microsoft.com/office/drawing/2014/main" id="{321B62D9-5D09-FE42-A685-FD53440B96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425" y="365125"/>
            <a:ext cx="10854813" cy="1325563"/>
          </a:xfrm>
        </p:spPr>
        <p:txBody>
          <a:bodyPr/>
          <a:lstStyle/>
          <a:p>
            <a:r>
              <a:rPr lang="en-US" dirty="0"/>
              <a:t>PerfFuzz</a:t>
            </a:r>
          </a:p>
        </p:txBody>
      </p: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BE0F7B1B-95F3-A643-9A56-81FDA4DEE66D}"/>
              </a:ext>
            </a:extLst>
          </p:cNvPr>
          <p:cNvCxnSpPr>
            <a:cxnSpLocks/>
          </p:cNvCxnSpPr>
          <p:nvPr/>
        </p:nvCxnSpPr>
        <p:spPr>
          <a:xfrm rot="5400000">
            <a:off x="8659080" y="3909038"/>
            <a:ext cx="1347246" cy="518346"/>
          </a:xfrm>
          <a:prstGeom prst="bentConnector2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FCB2193B-6A44-B149-ADDA-21CC8E9B5C7B}"/>
              </a:ext>
            </a:extLst>
          </p:cNvPr>
          <p:cNvSpPr/>
          <p:nvPr/>
        </p:nvSpPr>
        <p:spPr>
          <a:xfrm>
            <a:off x="3323932" y="4442008"/>
            <a:ext cx="1030013" cy="462455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Input</a:t>
            </a:r>
            <a:r>
              <a:rPr lang="en-US" baseline="-250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2</a:t>
            </a:r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’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560EC973-B98A-834E-9371-B29CD15A1432}"/>
              </a:ext>
            </a:extLst>
          </p:cNvPr>
          <p:cNvSpPr/>
          <p:nvPr/>
        </p:nvSpPr>
        <p:spPr>
          <a:xfrm>
            <a:off x="3442238" y="4611773"/>
            <a:ext cx="1030013" cy="462455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Input</a:t>
            </a:r>
            <a:r>
              <a:rPr lang="en-US" baseline="-250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n</a:t>
            </a:r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’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E040577-0FF8-3E48-835C-A48516A248C8}"/>
              </a:ext>
            </a:extLst>
          </p:cNvPr>
          <p:cNvCxnSpPr>
            <a:cxnSpLocks/>
            <a:endCxn id="28" idx="3"/>
          </p:cNvCxnSpPr>
          <p:nvPr/>
        </p:nvCxnSpPr>
        <p:spPr>
          <a:xfrm flipH="1">
            <a:off x="4472251" y="4841834"/>
            <a:ext cx="3114263" cy="1167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C8BCC2F-0F21-5844-8E7C-3A6EEFE5C616}"/>
              </a:ext>
            </a:extLst>
          </p:cNvPr>
          <p:cNvCxnSpPr>
            <a:cxnSpLocks/>
            <a:stCxn id="38" idx="3"/>
          </p:cNvCxnSpPr>
          <p:nvPr/>
        </p:nvCxnSpPr>
        <p:spPr>
          <a:xfrm flipV="1">
            <a:off x="3258486" y="2994693"/>
            <a:ext cx="1303284" cy="1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89B7C5B-A9FB-5145-B7E1-BC81ECC233F5}"/>
              </a:ext>
            </a:extLst>
          </p:cNvPr>
          <p:cNvCxnSpPr>
            <a:cxnSpLocks/>
          </p:cNvCxnSpPr>
          <p:nvPr/>
        </p:nvCxnSpPr>
        <p:spPr>
          <a:xfrm>
            <a:off x="865343" y="2942596"/>
            <a:ext cx="800181" cy="1"/>
          </a:xfrm>
          <a:prstGeom prst="straightConnector1">
            <a:avLst/>
          </a:prstGeom>
          <a:ln w="317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3A82263B-5490-BE49-A64D-D3186D8E79EE}"/>
              </a:ext>
            </a:extLst>
          </p:cNvPr>
          <p:cNvSpPr/>
          <p:nvPr/>
        </p:nvSpPr>
        <p:spPr>
          <a:xfrm>
            <a:off x="904017" y="2558971"/>
            <a:ext cx="7393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Initial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10D73CDE-04E2-5E4A-A679-5E89D68DA59B}"/>
              </a:ext>
            </a:extLst>
          </p:cNvPr>
          <p:cNvSpPr/>
          <p:nvPr/>
        </p:nvSpPr>
        <p:spPr>
          <a:xfrm>
            <a:off x="1771273" y="2306266"/>
            <a:ext cx="1030013" cy="462455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Input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39DF879E-9F17-F84E-A1A1-7EE92B66C2E5}"/>
              </a:ext>
            </a:extLst>
          </p:cNvPr>
          <p:cNvSpPr/>
          <p:nvPr/>
        </p:nvSpPr>
        <p:spPr>
          <a:xfrm>
            <a:off x="1923673" y="2458666"/>
            <a:ext cx="1030013" cy="462455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50800" dist="12700" dir="13500000" algn="b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Input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D9A54C10-C2DC-7D48-B4C9-F32A6FE075A4}"/>
              </a:ext>
            </a:extLst>
          </p:cNvPr>
          <p:cNvSpPr/>
          <p:nvPr/>
        </p:nvSpPr>
        <p:spPr>
          <a:xfrm>
            <a:off x="2076073" y="2611066"/>
            <a:ext cx="1030013" cy="462455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outerShdw blurRad="50800" dist="12700" dir="13500000" algn="b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Input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7B48E0C6-B968-1041-8D0C-18595CF6DBBA}"/>
              </a:ext>
            </a:extLst>
          </p:cNvPr>
          <p:cNvSpPr/>
          <p:nvPr/>
        </p:nvSpPr>
        <p:spPr>
          <a:xfrm>
            <a:off x="2228473" y="2763466"/>
            <a:ext cx="1030013" cy="462455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50800" dist="12700" dir="13500000" algn="b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Input</a:t>
            </a:r>
          </a:p>
        </p:txBody>
      </p:sp>
      <p:cxnSp>
        <p:nvCxnSpPr>
          <p:cNvPr id="40" name="Elbow Connector 39">
            <a:extLst>
              <a:ext uri="{FF2B5EF4-FFF2-40B4-BE49-F238E27FC236}">
                <a16:creationId xmlns:a16="http://schemas.microsoft.com/office/drawing/2014/main" id="{14BBF7AE-7A01-DE4F-8106-6B17B55EEE80}"/>
              </a:ext>
            </a:extLst>
          </p:cNvPr>
          <p:cNvCxnSpPr>
            <a:cxnSpLocks/>
          </p:cNvCxnSpPr>
          <p:nvPr/>
        </p:nvCxnSpPr>
        <p:spPr>
          <a:xfrm rot="10800000">
            <a:off x="2743480" y="3225921"/>
            <a:ext cx="698758" cy="1617080"/>
          </a:xfrm>
          <a:prstGeom prst="bentConnector2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AC94E951-BC21-9842-AF4B-B480F5CC0FF1}"/>
              </a:ext>
            </a:extLst>
          </p:cNvPr>
          <p:cNvSpPr/>
          <p:nvPr/>
        </p:nvSpPr>
        <p:spPr>
          <a:xfrm>
            <a:off x="2124202" y="3863731"/>
            <a:ext cx="6289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save</a:t>
            </a:r>
          </a:p>
        </p:txBody>
      </p:sp>
      <p:graphicFrame>
        <p:nvGraphicFramePr>
          <p:cNvPr id="42" name="Table 41">
            <a:extLst>
              <a:ext uri="{FF2B5EF4-FFF2-40B4-BE49-F238E27FC236}">
                <a16:creationId xmlns:a16="http://schemas.microsoft.com/office/drawing/2014/main" id="{4C1A462E-B20E-B441-8A1A-766D7F4F278C}"/>
              </a:ext>
            </a:extLst>
          </p:cNvPr>
          <p:cNvGraphicFramePr>
            <a:graphicFrameLocks noGrp="1"/>
          </p:cNvGraphicFramePr>
          <p:nvPr/>
        </p:nvGraphicFramePr>
        <p:xfrm>
          <a:off x="7284995" y="3932968"/>
          <a:ext cx="1316476" cy="11582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6193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71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281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Symbol" panose="020B0502040204020203" pitchFamily="34" charset="0"/>
                          <a:ea typeface="Segoe UI Symbol" panose="020B0502040204020203" pitchFamily="34" charset="0"/>
                          <a:cs typeface="Helvetica" charset="0"/>
                        </a:rPr>
                        <a:t>Edge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Symbol" panose="020B0502040204020203" pitchFamily="34" charset="0"/>
                          <a:ea typeface="Segoe UI Symbol" panose="020B0502040204020203" pitchFamily="34" charset="0"/>
                          <a:cs typeface="Helvetica" charset="0"/>
                        </a:rPr>
                        <a:t># Hits</a:t>
                      </a: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latin typeface="Segoe UI Symbol" panose="020B0502040204020203" pitchFamily="34" charset="0"/>
                        <a:ea typeface="Segoe UI Symbol" panose="020B0502040204020203" pitchFamily="34" charset="0"/>
                        <a:cs typeface="Helvetica" charset="0"/>
                      </a:endParaRP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2815"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latin typeface="Segoe UI Symbol" panose="020B0502040204020203" pitchFamily="34" charset="0"/>
                        <a:ea typeface="Segoe UI Symbol" panose="020B0502040204020203" pitchFamily="34" charset="0"/>
                        <a:cs typeface="Helvetica" charset="0"/>
                      </a:endParaRP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2815"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latin typeface="Segoe UI Symbol" panose="020B0502040204020203" pitchFamily="34" charset="0"/>
                        <a:ea typeface="Segoe UI Symbol" panose="020B0502040204020203" pitchFamily="34" charset="0"/>
                        <a:cs typeface="Helvetica" charset="0"/>
                      </a:endParaRP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2815"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latin typeface="Segoe UI Symbol" panose="020B0502040204020203" pitchFamily="34" charset="0"/>
                        <a:ea typeface="Segoe UI Symbol" panose="020B0502040204020203" pitchFamily="34" charset="0"/>
                        <a:cs typeface="Helvetica" charset="0"/>
                      </a:endParaRP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43" name="Table 42">
            <a:extLst>
              <a:ext uri="{FF2B5EF4-FFF2-40B4-BE49-F238E27FC236}">
                <a16:creationId xmlns:a16="http://schemas.microsoft.com/office/drawing/2014/main" id="{5972CAFD-2978-A548-8FA2-7CD40AFFDE65}"/>
              </a:ext>
            </a:extLst>
          </p:cNvPr>
          <p:cNvGraphicFramePr>
            <a:graphicFrameLocks noGrp="1"/>
          </p:cNvGraphicFramePr>
          <p:nvPr/>
        </p:nvGraphicFramePr>
        <p:xfrm>
          <a:off x="7437395" y="4085368"/>
          <a:ext cx="1316476" cy="11582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6193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71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281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Symbol" panose="020B0502040204020203" pitchFamily="34" charset="0"/>
                          <a:ea typeface="Segoe UI Symbol" panose="020B0502040204020203" pitchFamily="34" charset="0"/>
                          <a:cs typeface="Helvetica" charset="0"/>
                        </a:rPr>
                        <a:t>Edge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Symbol" panose="020B0502040204020203" pitchFamily="34" charset="0"/>
                          <a:ea typeface="Segoe UI Symbol" panose="020B0502040204020203" pitchFamily="34" charset="0"/>
                          <a:cs typeface="Helvetica" charset="0"/>
                        </a:rPr>
                        <a:t># Hits</a:t>
                      </a: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latin typeface="Segoe UI Symbol" panose="020B0502040204020203" pitchFamily="34" charset="0"/>
                        <a:ea typeface="Segoe UI Symbol" panose="020B0502040204020203" pitchFamily="34" charset="0"/>
                        <a:cs typeface="Helvetica" charset="0"/>
                      </a:endParaRP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2815"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latin typeface="Segoe UI Symbol" panose="020B0502040204020203" pitchFamily="34" charset="0"/>
                        <a:ea typeface="Segoe UI Symbol" panose="020B0502040204020203" pitchFamily="34" charset="0"/>
                        <a:cs typeface="Helvetica" charset="0"/>
                      </a:endParaRP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2815"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latin typeface="Segoe UI Symbol" panose="020B0502040204020203" pitchFamily="34" charset="0"/>
                        <a:ea typeface="Segoe UI Symbol" panose="020B0502040204020203" pitchFamily="34" charset="0"/>
                        <a:cs typeface="Helvetica" charset="0"/>
                      </a:endParaRP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2815"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latin typeface="Segoe UI Symbol" panose="020B0502040204020203" pitchFamily="34" charset="0"/>
                        <a:ea typeface="Segoe UI Symbol" panose="020B0502040204020203" pitchFamily="34" charset="0"/>
                        <a:cs typeface="Helvetica" charset="0"/>
                      </a:endParaRP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44" name="Table 43">
            <a:extLst>
              <a:ext uri="{FF2B5EF4-FFF2-40B4-BE49-F238E27FC236}">
                <a16:creationId xmlns:a16="http://schemas.microsoft.com/office/drawing/2014/main" id="{3AF8544A-E91D-7749-8A35-A204A82D7FE0}"/>
              </a:ext>
            </a:extLst>
          </p:cNvPr>
          <p:cNvGraphicFramePr>
            <a:graphicFrameLocks noGrp="1"/>
          </p:cNvGraphicFramePr>
          <p:nvPr/>
        </p:nvGraphicFramePr>
        <p:xfrm>
          <a:off x="7589795" y="4237768"/>
          <a:ext cx="1316476" cy="11582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6193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71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281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Symbol" panose="020B0502040204020203" pitchFamily="34" charset="0"/>
                          <a:ea typeface="Segoe UI Symbol" panose="020B0502040204020203" pitchFamily="34" charset="0"/>
                          <a:cs typeface="Helvetica" charset="0"/>
                        </a:rPr>
                        <a:t>Edge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Symbol" panose="020B0502040204020203" pitchFamily="34" charset="0"/>
                          <a:ea typeface="Segoe UI Symbol" panose="020B0502040204020203" pitchFamily="34" charset="0"/>
                          <a:cs typeface="Helvetica" charset="0"/>
                        </a:rPr>
                        <a:t># Hits</a:t>
                      </a: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latin typeface="Segoe UI Symbol" panose="020B0502040204020203" pitchFamily="34" charset="0"/>
                        <a:ea typeface="Segoe UI Symbol" panose="020B0502040204020203" pitchFamily="34" charset="0"/>
                        <a:cs typeface="Helvetica" charset="0"/>
                      </a:endParaRP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2815"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latin typeface="Segoe UI Symbol" panose="020B0502040204020203" pitchFamily="34" charset="0"/>
                        <a:ea typeface="Segoe UI Symbol" panose="020B0502040204020203" pitchFamily="34" charset="0"/>
                        <a:cs typeface="Helvetica" charset="0"/>
                      </a:endParaRP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2815"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latin typeface="Segoe UI Symbol" panose="020B0502040204020203" pitchFamily="34" charset="0"/>
                        <a:ea typeface="Segoe UI Symbol" panose="020B0502040204020203" pitchFamily="34" charset="0"/>
                        <a:cs typeface="Helvetica" charset="0"/>
                      </a:endParaRP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2815"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latin typeface="Segoe UI Symbol" panose="020B0502040204020203" pitchFamily="34" charset="0"/>
                        <a:ea typeface="Segoe UI Symbol" panose="020B0502040204020203" pitchFamily="34" charset="0"/>
                        <a:cs typeface="Helvetica" charset="0"/>
                      </a:endParaRP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45" name="Table 44">
            <a:extLst>
              <a:ext uri="{FF2B5EF4-FFF2-40B4-BE49-F238E27FC236}">
                <a16:creationId xmlns:a16="http://schemas.microsoft.com/office/drawing/2014/main" id="{C77D551B-7856-0B41-86EC-B7C6330A2453}"/>
              </a:ext>
            </a:extLst>
          </p:cNvPr>
          <p:cNvGraphicFramePr>
            <a:graphicFrameLocks noGrp="1"/>
          </p:cNvGraphicFramePr>
          <p:nvPr/>
        </p:nvGraphicFramePr>
        <p:xfrm>
          <a:off x="7742195" y="4390168"/>
          <a:ext cx="1316476" cy="11582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6193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71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281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Symbol" panose="020B0502040204020203" pitchFamily="34" charset="0"/>
                          <a:ea typeface="Segoe UI Symbol" panose="020B0502040204020203" pitchFamily="34" charset="0"/>
                          <a:cs typeface="Helvetica" charset="0"/>
                        </a:rPr>
                        <a:t>Edge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Symbol" panose="020B0502040204020203" pitchFamily="34" charset="0"/>
                          <a:ea typeface="Segoe UI Symbol" panose="020B0502040204020203" pitchFamily="34" charset="0"/>
                          <a:cs typeface="Helvetica" charset="0"/>
                        </a:rPr>
                        <a:t># Hits</a:t>
                      </a: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latin typeface="Consolas" charset="0"/>
                          <a:ea typeface="Consolas" charset="0"/>
                          <a:cs typeface="Consolas" charset="0"/>
                        </a:rPr>
                        <a:t>...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latin typeface="Consolas" charset="0"/>
                          <a:ea typeface="Consolas" charset="0"/>
                          <a:cs typeface="Consolas" charset="0"/>
                        </a:rPr>
                        <a:t>...</a:t>
                      </a:r>
                      <a:endParaRPr lang="en-US" sz="800" dirty="0">
                        <a:latin typeface="Segoe UI Symbol" panose="020B0502040204020203" pitchFamily="34" charset="0"/>
                        <a:ea typeface="Segoe UI Symbol" panose="020B0502040204020203" pitchFamily="34" charset="0"/>
                        <a:cs typeface="Helvetica" charset="0"/>
                      </a:endParaRP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2815"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latin typeface="Consolas" charset="0"/>
                          <a:ea typeface="Consolas" charset="0"/>
                          <a:cs typeface="Consolas" charset="0"/>
                        </a:rPr>
                        <a:t>...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latin typeface="Consolas" charset="0"/>
                          <a:ea typeface="Consolas" charset="0"/>
                          <a:cs typeface="Consolas" charset="0"/>
                        </a:rPr>
                        <a:t>...</a:t>
                      </a:r>
                      <a:endParaRPr lang="en-US" sz="800" dirty="0">
                        <a:latin typeface="Segoe UI Symbol" panose="020B0502040204020203" pitchFamily="34" charset="0"/>
                        <a:ea typeface="Segoe UI Symbol" panose="020B0502040204020203" pitchFamily="34" charset="0"/>
                        <a:cs typeface="Helvetica" charset="0"/>
                      </a:endParaRP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2815"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latin typeface="Consolas" charset="0"/>
                          <a:ea typeface="Consolas" charset="0"/>
                          <a:cs typeface="Consolas" charset="0"/>
                        </a:rPr>
                        <a:t>...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latin typeface="Consolas" charset="0"/>
                          <a:ea typeface="Consolas" charset="0"/>
                          <a:cs typeface="Consolas" charset="0"/>
                        </a:rPr>
                        <a:t>...</a:t>
                      </a:r>
                      <a:endParaRPr lang="en-US" sz="800" dirty="0">
                        <a:latin typeface="Segoe UI Symbol" panose="020B0502040204020203" pitchFamily="34" charset="0"/>
                        <a:ea typeface="Segoe UI Symbol" panose="020B0502040204020203" pitchFamily="34" charset="0"/>
                        <a:cs typeface="Helvetica" charset="0"/>
                      </a:endParaRP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2815"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latin typeface="Consolas" charset="0"/>
                          <a:ea typeface="Consolas" charset="0"/>
                          <a:cs typeface="Consolas" charset="0"/>
                        </a:rPr>
                        <a:t>...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latin typeface="Consolas" charset="0"/>
                          <a:ea typeface="Consolas" charset="0"/>
                          <a:cs typeface="Consolas" charset="0"/>
                        </a:rPr>
                        <a:t>...</a:t>
                      </a:r>
                      <a:endParaRPr lang="en-US" sz="800" dirty="0">
                        <a:latin typeface="Segoe UI Symbol" panose="020B0502040204020203" pitchFamily="34" charset="0"/>
                        <a:ea typeface="Segoe UI Symbol" panose="020B0502040204020203" pitchFamily="34" charset="0"/>
                        <a:cs typeface="Helvetica" charset="0"/>
                      </a:endParaRP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23048431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860C32-9D0D-4744-A17A-165CA5312A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r>
              <a:rPr lang="en-US" dirty="0" err="1">
                <a:latin typeface="Inconsolata" pitchFamily="49" charset="77"/>
              </a:rPr>
              <a:t>wf</a:t>
            </a:r>
            <a:r>
              <a:rPr lang="en-US" dirty="0"/>
              <a:t> results: PerfFuzz Finds True Worst Cases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20CDF2-631B-1E4C-B379-B3D121CCBA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2BCA2-FD98-AF42-8CB8-59D362F94FB7}" type="datetime1">
              <a:rPr lang="en-US" smtClean="0"/>
              <a:t>4/21/23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7EAF0D-5784-1D4B-9CE7-BF4D7674FC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Caroline Lemieux --- Expanding the Reach of Fuzzing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C1B884-6EDA-304C-856C-5A63B815C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9A0EA-CFA7-AC46-B8D1-7520C822D2F1}" type="slidenum">
              <a:rPr lang="en-US" smtClean="0"/>
              <a:t>80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C8FFFCB-CB04-EC43-B2B8-531D4D6604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398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860C32-9D0D-4744-A17A-165CA5312A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r>
              <a:rPr lang="en-US" dirty="0" err="1">
                <a:latin typeface="Inconsolata" pitchFamily="49" charset="77"/>
              </a:rPr>
              <a:t>wf</a:t>
            </a:r>
            <a:r>
              <a:rPr lang="en-US" dirty="0"/>
              <a:t> results: PerfFuzz Finds True Worst Cases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20CDF2-631B-1E4C-B379-B3D121CCBA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2BCA2-FD98-AF42-8CB8-59D362F94FB7}" type="datetime1">
              <a:rPr lang="en-US" smtClean="0"/>
              <a:t>4/21/23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7EAF0D-5784-1D4B-9CE7-BF4D7674FC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Caroline Lemieux --- Expanding the Reach of Fuzzing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C1B884-6EDA-304C-856C-5A63B815C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9A0EA-CFA7-AC46-B8D1-7520C822D2F1}" type="slidenum">
              <a:rPr lang="en-US" smtClean="0"/>
              <a:t>81</a:t>
            </a:fld>
            <a:endParaRPr lang="en-US"/>
          </a:p>
        </p:txBody>
      </p:sp>
      <p:sp>
        <p:nvSpPr>
          <p:cNvPr id="47" name="Content Placeholder 2">
            <a:extLst>
              <a:ext uri="{FF2B5EF4-FFF2-40B4-BE49-F238E27FC236}">
                <a16:creationId xmlns:a16="http://schemas.microsoft.com/office/drawing/2014/main" id="{44DEB7ED-8486-8A4A-9011-01F718862B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2403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>
                <a:cs typeface="Helvetica" charset="0"/>
              </a:rPr>
              <a:t>SlowFuzz</a:t>
            </a:r>
            <a:r>
              <a:rPr lang="en-US" dirty="0">
                <a:cs typeface="Helvetica" charset="0"/>
              </a:rPr>
              <a:t> (single objective maximization) worst case:</a:t>
            </a:r>
          </a:p>
          <a:p>
            <a:endParaRPr lang="en-US" dirty="0">
              <a:cs typeface="Helvetica" charset="0"/>
            </a:endParaRP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89DB490-E6D6-A245-98AE-0DBE3F7621FD}"/>
              </a:ext>
            </a:extLst>
          </p:cNvPr>
          <p:cNvSpPr/>
          <p:nvPr/>
        </p:nvSpPr>
        <p:spPr>
          <a:xfrm>
            <a:off x="2014002" y="2418610"/>
            <a:ext cx="922906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t r t t s f o </a:t>
            </a: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Öe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 r t s f o r t x x t s f o r t x x</a:t>
            </a:r>
          </a:p>
          <a:p>
            <a:endParaRPr lang="en-US" sz="2400" dirty="0">
              <a:effectLst/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6761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860C32-9D0D-4744-A17A-165CA5312A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r>
              <a:rPr lang="en-US" dirty="0" err="1">
                <a:latin typeface="Inconsolata" pitchFamily="49" charset="77"/>
              </a:rPr>
              <a:t>wf</a:t>
            </a:r>
            <a:r>
              <a:rPr lang="en-US" dirty="0"/>
              <a:t> results: PerfFuzz Finds True Worst Cases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20CDF2-631B-1E4C-B379-B3D121CCBA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2BCA2-FD98-AF42-8CB8-59D362F94FB7}" type="datetime1">
              <a:rPr lang="en-US" smtClean="0"/>
              <a:t>4/21/23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7EAF0D-5784-1D4B-9CE7-BF4D7674FC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Caroline Lemieux --- Expanding the Reach of Fuzzing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C1B884-6EDA-304C-856C-5A63B815C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9A0EA-CFA7-AC46-B8D1-7520C822D2F1}" type="slidenum">
              <a:rPr lang="en-US" smtClean="0"/>
              <a:t>82</a:t>
            </a:fld>
            <a:endParaRPr lang="en-US"/>
          </a:p>
        </p:txBody>
      </p:sp>
      <p:sp>
        <p:nvSpPr>
          <p:cNvPr id="47" name="Content Placeholder 2">
            <a:extLst>
              <a:ext uri="{FF2B5EF4-FFF2-40B4-BE49-F238E27FC236}">
                <a16:creationId xmlns:a16="http://schemas.microsoft.com/office/drawing/2014/main" id="{44DEB7ED-8486-8A4A-9011-01F718862B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2403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>
                <a:cs typeface="Helvetica" charset="0"/>
              </a:rPr>
              <a:t>SlowFuzz</a:t>
            </a:r>
            <a:r>
              <a:rPr lang="en-US" dirty="0">
                <a:cs typeface="Helvetica" charset="0"/>
              </a:rPr>
              <a:t> (single objective maximization) worst case:</a:t>
            </a:r>
          </a:p>
          <a:p>
            <a:endParaRPr lang="en-US" dirty="0">
              <a:cs typeface="Helvetica" charset="0"/>
            </a:endParaRPr>
          </a:p>
          <a:p>
            <a:pPr marL="0" indent="0">
              <a:buNone/>
            </a:pPr>
            <a:r>
              <a:rPr lang="en-US" dirty="0">
                <a:cs typeface="Helvetica" charset="0"/>
              </a:rPr>
              <a:t>PerfFuzz worst case: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8725B54-FB4A-EC4D-9B3B-A49D3682B91E}"/>
              </a:ext>
            </a:extLst>
          </p:cNvPr>
          <p:cNvSpPr/>
          <p:nvPr/>
        </p:nvSpPr>
        <p:spPr>
          <a:xfrm>
            <a:off x="1849568" y="3420327"/>
            <a:ext cx="922906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t </a:t>
            </a:r>
            <a:r>
              <a:rPr lang="en-US" sz="2400" dirty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&lt;81&gt;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v </a:t>
            </a:r>
            <a:r>
              <a:rPr lang="en-US" sz="2400" dirty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^?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@t </a:t>
            </a:r>
            <a:r>
              <a:rPr lang="en-US" sz="2400" dirty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&lt;80&gt;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!</a:t>
            </a:r>
            <a:r>
              <a:rPr lang="en-US" sz="2400" dirty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^?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@t </a:t>
            </a:r>
            <a:r>
              <a:rPr lang="en-US" sz="2400" dirty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&lt;80&gt;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!t </a:t>
            </a: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t</a:t>
            </a:r>
            <a:r>
              <a:rPr lang="en-US" sz="2400" dirty="0" err="1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^R</a:t>
            </a: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n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 t t t t t t t t t</a:t>
            </a:r>
          </a:p>
          <a:p>
            <a:endParaRPr lang="en-US" sz="2400" dirty="0">
              <a:effectLst/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89DB490-E6D6-A245-98AE-0DBE3F7621FD}"/>
              </a:ext>
            </a:extLst>
          </p:cNvPr>
          <p:cNvSpPr/>
          <p:nvPr/>
        </p:nvSpPr>
        <p:spPr>
          <a:xfrm>
            <a:off x="2014002" y="2418610"/>
            <a:ext cx="922906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t r t t s f o </a:t>
            </a: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Öe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 r t s f o r t x x t s f o r t x x</a:t>
            </a:r>
          </a:p>
          <a:p>
            <a:endParaRPr lang="en-US" sz="2400" dirty="0">
              <a:effectLst/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0207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860C32-9D0D-4744-A17A-165CA5312A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r>
              <a:rPr lang="en-US" dirty="0" err="1">
                <a:latin typeface="Inconsolata" pitchFamily="49" charset="77"/>
              </a:rPr>
              <a:t>wf</a:t>
            </a:r>
            <a:r>
              <a:rPr lang="en-US" dirty="0"/>
              <a:t> results: PerfFuzz Finds True Worst Cases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20CDF2-631B-1E4C-B379-B3D121CCBA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2BCA2-FD98-AF42-8CB8-59D362F94FB7}" type="datetime1">
              <a:rPr lang="en-US" smtClean="0"/>
              <a:t>4/21/23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7EAF0D-5784-1D4B-9CE7-BF4D7674FC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Caroline Lemieux --- Expanding the Reach of Fuzzing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C1B884-6EDA-304C-856C-5A63B815C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9A0EA-CFA7-AC46-B8D1-7520C822D2F1}" type="slidenum">
              <a:rPr lang="en-US" smtClean="0"/>
              <a:t>83</a:t>
            </a:fld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11899D0-9C4A-6E4E-A40A-B29875EDDBCC}"/>
              </a:ext>
            </a:extLst>
          </p:cNvPr>
          <p:cNvSpPr/>
          <p:nvPr/>
        </p:nvSpPr>
        <p:spPr>
          <a:xfrm>
            <a:off x="1241966" y="4077447"/>
            <a:ext cx="368979" cy="36897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B1ACB52-B13C-2047-A872-C2BECB6C5FC7}"/>
              </a:ext>
            </a:extLst>
          </p:cNvPr>
          <p:cNvSpPr/>
          <p:nvPr/>
        </p:nvSpPr>
        <p:spPr>
          <a:xfrm>
            <a:off x="1241965" y="4446743"/>
            <a:ext cx="368979" cy="36897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84A106B-A088-F341-A09F-BBD7FA3FEB13}"/>
              </a:ext>
            </a:extLst>
          </p:cNvPr>
          <p:cNvSpPr/>
          <p:nvPr/>
        </p:nvSpPr>
        <p:spPr>
          <a:xfrm>
            <a:off x="1241965" y="4807613"/>
            <a:ext cx="368979" cy="36897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2C136D6-766C-3349-A4DC-3D3ACFD9C267}"/>
              </a:ext>
            </a:extLst>
          </p:cNvPr>
          <p:cNvSpPr/>
          <p:nvPr/>
        </p:nvSpPr>
        <p:spPr>
          <a:xfrm>
            <a:off x="1241964" y="5176909"/>
            <a:ext cx="368979" cy="36897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8660E94-D7A5-9E4D-A54A-7CDE93C72D70}"/>
              </a:ext>
            </a:extLst>
          </p:cNvPr>
          <p:cNvSpPr/>
          <p:nvPr/>
        </p:nvSpPr>
        <p:spPr>
          <a:xfrm>
            <a:off x="1241964" y="5546738"/>
            <a:ext cx="368979" cy="36897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BEF7835-1BE7-E541-82A9-4D145B6B8860}"/>
              </a:ext>
            </a:extLst>
          </p:cNvPr>
          <p:cNvSpPr/>
          <p:nvPr/>
        </p:nvSpPr>
        <p:spPr>
          <a:xfrm>
            <a:off x="1241963" y="5916034"/>
            <a:ext cx="368979" cy="36897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04B7B58-235E-A343-8693-17B6666C75B7}"/>
              </a:ext>
            </a:extLst>
          </p:cNvPr>
          <p:cNvSpPr/>
          <p:nvPr/>
        </p:nvSpPr>
        <p:spPr>
          <a:xfrm>
            <a:off x="10661273" y="4784744"/>
            <a:ext cx="956369" cy="4380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nsolas" charset="0"/>
                <a:ea typeface="Consolas" charset="0"/>
                <a:cs typeface="Consolas" charset="0"/>
              </a:rPr>
              <a:t>t : 10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C209B4F-1EA5-B142-B7C1-8D8DBBA0C074}"/>
              </a:ext>
            </a:extLst>
          </p:cNvPr>
          <p:cNvSpPr/>
          <p:nvPr/>
        </p:nvSpPr>
        <p:spPr>
          <a:xfrm>
            <a:off x="8990005" y="4784744"/>
            <a:ext cx="1441100" cy="4380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&lt;81&gt;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v : 1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AB94B3B-7637-3C4D-B9CA-1174C71F20E3}"/>
              </a:ext>
            </a:extLst>
          </p:cNvPr>
          <p:cNvSpPr/>
          <p:nvPr/>
        </p:nvSpPr>
        <p:spPr>
          <a:xfrm>
            <a:off x="7318737" y="4784744"/>
            <a:ext cx="1441100" cy="4380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^?</a:t>
            </a:r>
            <a:r>
              <a:rPr lang="en-US">
                <a:latin typeface="Consolas" charset="0"/>
                <a:ea typeface="Consolas" charset="0"/>
                <a:cs typeface="Consolas" charset="0"/>
              </a:rPr>
              <a:t>@t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: 1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A9400DE-EAD2-E747-9E15-F941BF0A2CF4}"/>
              </a:ext>
            </a:extLst>
          </p:cNvPr>
          <p:cNvSpPr/>
          <p:nvPr/>
        </p:nvSpPr>
        <p:spPr>
          <a:xfrm>
            <a:off x="5188453" y="4784744"/>
            <a:ext cx="1876210" cy="4380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&lt;80&gt;</a:t>
            </a:r>
            <a:r>
              <a:rPr lang="en-US">
                <a:latin typeface="Consolas" charset="0"/>
                <a:ea typeface="Consolas" charset="0"/>
                <a:cs typeface="Consolas" charset="0"/>
              </a:rPr>
              <a:t>!</a:t>
            </a:r>
            <a:r>
              <a:rPr lang="en-US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^?</a:t>
            </a:r>
            <a:r>
              <a:rPr lang="en-US">
                <a:latin typeface="Consolas" charset="0"/>
                <a:ea typeface="Consolas" charset="0"/>
                <a:cs typeface="Consolas" charset="0"/>
              </a:rPr>
              <a:t>@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t : 1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D0BC765-2C63-9D41-B1BE-EC00123810BC}"/>
              </a:ext>
            </a:extLst>
          </p:cNvPr>
          <p:cNvSpPr/>
          <p:nvPr/>
        </p:nvSpPr>
        <p:spPr>
          <a:xfrm>
            <a:off x="3517185" y="4784744"/>
            <a:ext cx="1441100" cy="4380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&lt;80&gt;</a:t>
            </a:r>
            <a:r>
              <a:rPr lang="en-US">
                <a:latin typeface="Consolas" charset="0"/>
                <a:ea typeface="Consolas" charset="0"/>
                <a:cs typeface="Consolas" charset="0"/>
              </a:rPr>
              <a:t>!t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: 1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FB682FA-FAEF-714F-B4F5-94C158F297B0}"/>
              </a:ext>
            </a:extLst>
          </p:cNvPr>
          <p:cNvSpPr/>
          <p:nvPr/>
        </p:nvSpPr>
        <p:spPr>
          <a:xfrm>
            <a:off x="1845917" y="4784744"/>
            <a:ext cx="1441100" cy="4380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t</a:t>
            </a:r>
            <a:r>
              <a:rPr lang="en-US" dirty="0" err="1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^R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n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: 1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226B5AC-00F0-6843-B5C0-ACC9A967635D}"/>
              </a:ext>
            </a:extLst>
          </p:cNvPr>
          <p:cNvCxnSpPr/>
          <p:nvPr/>
        </p:nvCxnSpPr>
        <p:spPr>
          <a:xfrm>
            <a:off x="3287017" y="5003777"/>
            <a:ext cx="2301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1FCE7682-792D-AE4E-AFA3-18CAC500B254}"/>
              </a:ext>
            </a:extLst>
          </p:cNvPr>
          <p:cNvCxnSpPr/>
          <p:nvPr/>
        </p:nvCxnSpPr>
        <p:spPr>
          <a:xfrm>
            <a:off x="4958285" y="5014517"/>
            <a:ext cx="2301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7E151C90-5CDC-6F47-A4E0-F76132EA3FEF}"/>
              </a:ext>
            </a:extLst>
          </p:cNvPr>
          <p:cNvCxnSpPr/>
          <p:nvPr/>
        </p:nvCxnSpPr>
        <p:spPr>
          <a:xfrm>
            <a:off x="7073602" y="5014517"/>
            <a:ext cx="2301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C31EE120-55FA-4941-B543-481A1D222C4D}"/>
              </a:ext>
            </a:extLst>
          </p:cNvPr>
          <p:cNvCxnSpPr/>
          <p:nvPr/>
        </p:nvCxnSpPr>
        <p:spPr>
          <a:xfrm>
            <a:off x="8759837" y="5014517"/>
            <a:ext cx="2301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80DC8B12-B7D0-6040-8699-737087B32D9C}"/>
              </a:ext>
            </a:extLst>
          </p:cNvPr>
          <p:cNvCxnSpPr/>
          <p:nvPr/>
        </p:nvCxnSpPr>
        <p:spPr>
          <a:xfrm>
            <a:off x="10431105" y="5025578"/>
            <a:ext cx="2301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95F22B15-CE4B-DA45-AC67-0B2D7E7335CA}"/>
              </a:ext>
            </a:extLst>
          </p:cNvPr>
          <p:cNvCxnSpPr/>
          <p:nvPr/>
        </p:nvCxnSpPr>
        <p:spPr>
          <a:xfrm>
            <a:off x="1615749" y="5000813"/>
            <a:ext cx="2301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Content Placeholder 2">
            <a:extLst>
              <a:ext uri="{FF2B5EF4-FFF2-40B4-BE49-F238E27FC236}">
                <a16:creationId xmlns:a16="http://schemas.microsoft.com/office/drawing/2014/main" id="{44DEB7ED-8486-8A4A-9011-01F718862B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2403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>
                <a:cs typeface="Helvetica" charset="0"/>
              </a:rPr>
              <a:t>SlowFuzz</a:t>
            </a:r>
            <a:r>
              <a:rPr lang="en-US" dirty="0">
                <a:cs typeface="Helvetica" charset="0"/>
              </a:rPr>
              <a:t> (single objective maximization) worst case:</a:t>
            </a:r>
          </a:p>
          <a:p>
            <a:endParaRPr lang="en-US" dirty="0">
              <a:cs typeface="Helvetica" charset="0"/>
            </a:endParaRPr>
          </a:p>
          <a:p>
            <a:pPr marL="0" indent="0">
              <a:buNone/>
            </a:pPr>
            <a:r>
              <a:rPr lang="en-US" dirty="0">
                <a:cs typeface="Helvetica" charset="0"/>
              </a:rPr>
              <a:t>PerfFuzz worst case: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8725B54-FB4A-EC4D-9B3B-A49D3682B91E}"/>
              </a:ext>
            </a:extLst>
          </p:cNvPr>
          <p:cNvSpPr/>
          <p:nvPr/>
        </p:nvSpPr>
        <p:spPr>
          <a:xfrm>
            <a:off x="1849568" y="3420327"/>
            <a:ext cx="922906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t </a:t>
            </a:r>
            <a:r>
              <a:rPr lang="en-US" sz="2400" dirty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&lt;81&gt;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v </a:t>
            </a:r>
            <a:r>
              <a:rPr lang="en-US" sz="2400" dirty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^?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@t </a:t>
            </a:r>
            <a:r>
              <a:rPr lang="en-US" sz="2400" dirty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&lt;80&gt;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!</a:t>
            </a:r>
            <a:r>
              <a:rPr lang="en-US" sz="2400" dirty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^?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@t </a:t>
            </a:r>
            <a:r>
              <a:rPr lang="en-US" sz="2400" dirty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&lt;80&gt;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!t </a:t>
            </a: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t</a:t>
            </a:r>
            <a:r>
              <a:rPr lang="en-US" sz="2400" dirty="0" err="1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^R</a:t>
            </a: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n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 t t t t t t t t t</a:t>
            </a:r>
          </a:p>
          <a:p>
            <a:endParaRPr lang="en-US" sz="2400" dirty="0">
              <a:effectLst/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89DB490-E6D6-A245-98AE-0DBE3F7621FD}"/>
              </a:ext>
            </a:extLst>
          </p:cNvPr>
          <p:cNvSpPr/>
          <p:nvPr/>
        </p:nvSpPr>
        <p:spPr>
          <a:xfrm>
            <a:off x="2014002" y="2418610"/>
            <a:ext cx="922906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t r t t s f o </a:t>
            </a: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Öe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 r t s f o r t x x t s f o r t x x</a:t>
            </a:r>
          </a:p>
          <a:p>
            <a:endParaRPr lang="en-US" sz="2400" dirty="0">
              <a:effectLst/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3B8499F-14E5-2E4D-83BF-9B6A78CACC5C}"/>
              </a:ext>
            </a:extLst>
          </p:cNvPr>
          <p:cNvSpPr/>
          <p:nvPr/>
        </p:nvSpPr>
        <p:spPr>
          <a:xfrm>
            <a:off x="703105" y="1483657"/>
            <a:ext cx="10436352" cy="1315519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237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62493A-3CB6-304C-B263-9F065FB1D8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r>
              <a:rPr lang="en-US" dirty="0"/>
              <a:t>Closure Compiler: Super-Linear Runtime Bug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7E5A6C-9203-6048-8EAE-78333CC735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2BCA2-FD98-AF42-8CB8-59D362F94FB7}" type="datetime1">
              <a:rPr lang="en-US" smtClean="0"/>
              <a:t>4/21/23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DA4141-B86A-904B-9DF0-F0CE140F96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Caroline Lemieux --- Expanding the Reach of Fuzzing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158E78-FB6B-CF44-AEE3-CDDCC1769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9A0EA-CFA7-AC46-B8D1-7520C822D2F1}" type="slidenum">
              <a:rPr lang="en-US" smtClean="0"/>
              <a:t>84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788FEC8-5733-1041-BC54-19ECD194D0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2103" y="1524000"/>
            <a:ext cx="6411706" cy="4716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265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3B1C2BDB-3C28-254C-A859-BE7EF46A627A}"/>
              </a:ext>
            </a:extLst>
          </p:cNvPr>
          <p:cNvSpPr/>
          <p:nvPr/>
        </p:nvSpPr>
        <p:spPr>
          <a:xfrm>
            <a:off x="3202041" y="1760949"/>
            <a:ext cx="1343638" cy="12003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pick input </a:t>
            </a:r>
          </a:p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maximizing</a:t>
            </a:r>
          </a:p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# hits for </a:t>
            </a:r>
          </a:p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some edge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31123D6-436B-BB4C-8072-B74683A542BA}"/>
              </a:ext>
            </a:extLst>
          </p:cNvPr>
          <p:cNvSpPr/>
          <p:nvPr/>
        </p:nvSpPr>
        <p:spPr>
          <a:xfrm>
            <a:off x="4928825" y="4134786"/>
            <a:ext cx="1933542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Maximizes # hits </a:t>
            </a:r>
          </a:p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for some edge?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C9CF121-2674-AD41-8A32-1D134A1D6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84A6F-723A-7245-9DC7-D82FDBAE027C}" type="slidenum">
              <a:rPr lang="en-US" smtClean="0"/>
              <a:t>85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F0AECB-BF3F-9144-8CCB-E7FDF18019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Caroline Lemieux --- Expanding the Reach of Fuzzing</a:t>
            </a:r>
            <a:endParaRPr lang="en-US" dirty="0"/>
          </a:p>
        </p:txBody>
      </p:sp>
      <p:sp>
        <p:nvSpPr>
          <p:cNvPr id="113" name="Rounded Rectangle 112">
            <a:extLst>
              <a:ext uri="{FF2B5EF4-FFF2-40B4-BE49-F238E27FC236}">
                <a16:creationId xmlns:a16="http://schemas.microsoft.com/office/drawing/2014/main" id="{FC8D3875-FAF0-AE4A-8700-45F9CD6DE39B}"/>
              </a:ext>
            </a:extLst>
          </p:cNvPr>
          <p:cNvSpPr/>
          <p:nvPr/>
        </p:nvSpPr>
        <p:spPr>
          <a:xfrm>
            <a:off x="4561770" y="2763465"/>
            <a:ext cx="1030013" cy="462455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Input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504D290A-DCE6-F64D-87B7-4A81D183A1D0}"/>
              </a:ext>
            </a:extLst>
          </p:cNvPr>
          <p:cNvSpPr/>
          <p:nvPr/>
        </p:nvSpPr>
        <p:spPr>
          <a:xfrm>
            <a:off x="5697205" y="2671089"/>
            <a:ext cx="9058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mutate</a:t>
            </a:r>
          </a:p>
        </p:txBody>
      </p:sp>
      <p:cxnSp>
        <p:nvCxnSpPr>
          <p:cNvPr id="107" name="!!arrow_execute">
            <a:extLst>
              <a:ext uri="{FF2B5EF4-FFF2-40B4-BE49-F238E27FC236}">
                <a16:creationId xmlns:a16="http://schemas.microsoft.com/office/drawing/2014/main" id="{F1399671-32BC-584D-859F-F8F99976202D}"/>
              </a:ext>
            </a:extLst>
          </p:cNvPr>
          <p:cNvCxnSpPr>
            <a:cxnSpLocks/>
          </p:cNvCxnSpPr>
          <p:nvPr/>
        </p:nvCxnSpPr>
        <p:spPr>
          <a:xfrm>
            <a:off x="8021808" y="2994693"/>
            <a:ext cx="1122192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Rectangle 108">
            <a:extLst>
              <a:ext uri="{FF2B5EF4-FFF2-40B4-BE49-F238E27FC236}">
                <a16:creationId xmlns:a16="http://schemas.microsoft.com/office/drawing/2014/main" id="{61F22C5E-02DD-A34B-AB17-14865FA2C790}"/>
              </a:ext>
            </a:extLst>
          </p:cNvPr>
          <p:cNvSpPr/>
          <p:nvPr/>
        </p:nvSpPr>
        <p:spPr>
          <a:xfrm>
            <a:off x="8021808" y="2683831"/>
            <a:ext cx="9633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execute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87C4B0-897E-1F4B-9948-8D5CAE829B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6DA36-FAB3-2E47-B761-E7F1894B11D3}" type="datetime1">
              <a:rPr lang="en-US" smtClean="0"/>
              <a:t>4/21/23</a:t>
            </a:fld>
            <a:endParaRPr lang="en-US"/>
          </a:p>
        </p:txBody>
      </p:sp>
      <p:sp>
        <p:nvSpPr>
          <p:cNvPr id="86" name="Rounded Rectangle 85">
            <a:extLst>
              <a:ext uri="{FF2B5EF4-FFF2-40B4-BE49-F238E27FC236}">
                <a16:creationId xmlns:a16="http://schemas.microsoft.com/office/drawing/2014/main" id="{54E14EAC-5232-FB4E-BAE2-97AE35AC5267}"/>
              </a:ext>
            </a:extLst>
          </p:cNvPr>
          <p:cNvSpPr/>
          <p:nvPr/>
        </p:nvSpPr>
        <p:spPr>
          <a:xfrm>
            <a:off x="6509251" y="2313448"/>
            <a:ext cx="1030013" cy="46245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Input</a:t>
            </a:r>
          </a:p>
        </p:txBody>
      </p:sp>
      <p:sp>
        <p:nvSpPr>
          <p:cNvPr id="88" name="Rounded Rectangle 87">
            <a:extLst>
              <a:ext uri="{FF2B5EF4-FFF2-40B4-BE49-F238E27FC236}">
                <a16:creationId xmlns:a16="http://schemas.microsoft.com/office/drawing/2014/main" id="{6615505A-4D0B-AD47-83EC-B118C4301BBB}"/>
              </a:ext>
            </a:extLst>
          </p:cNvPr>
          <p:cNvSpPr/>
          <p:nvPr/>
        </p:nvSpPr>
        <p:spPr>
          <a:xfrm>
            <a:off x="6661651" y="2465848"/>
            <a:ext cx="1030013" cy="462455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Input</a:t>
            </a:r>
          </a:p>
        </p:txBody>
      </p:sp>
      <p:sp>
        <p:nvSpPr>
          <p:cNvPr id="89" name="Rounded Rectangle 88">
            <a:extLst>
              <a:ext uri="{FF2B5EF4-FFF2-40B4-BE49-F238E27FC236}">
                <a16:creationId xmlns:a16="http://schemas.microsoft.com/office/drawing/2014/main" id="{AFFB58E7-702F-8C44-83F7-3D4796E82BE4}"/>
              </a:ext>
            </a:extLst>
          </p:cNvPr>
          <p:cNvSpPr/>
          <p:nvPr/>
        </p:nvSpPr>
        <p:spPr>
          <a:xfrm>
            <a:off x="6814051" y="2618248"/>
            <a:ext cx="1030013" cy="46245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Input</a:t>
            </a:r>
          </a:p>
        </p:txBody>
      </p:sp>
      <p:sp>
        <p:nvSpPr>
          <p:cNvPr id="90" name="Rounded Rectangle 89">
            <a:extLst>
              <a:ext uri="{FF2B5EF4-FFF2-40B4-BE49-F238E27FC236}">
                <a16:creationId xmlns:a16="http://schemas.microsoft.com/office/drawing/2014/main" id="{C1E8A316-B34E-4F47-BBE5-4823114CE8C0}"/>
              </a:ext>
            </a:extLst>
          </p:cNvPr>
          <p:cNvSpPr/>
          <p:nvPr/>
        </p:nvSpPr>
        <p:spPr>
          <a:xfrm>
            <a:off x="6966451" y="2770648"/>
            <a:ext cx="1030013" cy="462455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Input</a:t>
            </a:r>
            <a:r>
              <a:rPr lang="en-US" baseline="-250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n</a:t>
            </a:r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’</a:t>
            </a:r>
          </a:p>
        </p:txBody>
      </p:sp>
      <p:cxnSp>
        <p:nvCxnSpPr>
          <p:cNvPr id="111" name="!!arrow_mutate">
            <a:extLst>
              <a:ext uri="{FF2B5EF4-FFF2-40B4-BE49-F238E27FC236}">
                <a16:creationId xmlns:a16="http://schemas.microsoft.com/office/drawing/2014/main" id="{B18D3103-5EEE-0B4A-B052-CC0D10874876}"/>
              </a:ext>
            </a:extLst>
          </p:cNvPr>
          <p:cNvCxnSpPr>
            <a:cxnSpLocks/>
          </p:cNvCxnSpPr>
          <p:nvPr/>
        </p:nvCxnSpPr>
        <p:spPr>
          <a:xfrm>
            <a:off x="5642951" y="2994693"/>
            <a:ext cx="1220386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1368DB9-B2F6-264D-9796-C3DE86127947}"/>
              </a:ext>
            </a:extLst>
          </p:cNvPr>
          <p:cNvGrpSpPr/>
          <p:nvPr/>
        </p:nvGrpSpPr>
        <p:grpSpPr>
          <a:xfrm>
            <a:off x="8941982" y="2351981"/>
            <a:ext cx="1299788" cy="1299788"/>
            <a:chOff x="7565191" y="2194798"/>
            <a:chExt cx="2721425" cy="2721425"/>
          </a:xfrm>
        </p:grpSpPr>
        <p:pic>
          <p:nvPicPr>
            <p:cNvPr id="127" name="Content Placeholder 7" descr="Document">
              <a:extLst>
                <a:ext uri="{FF2B5EF4-FFF2-40B4-BE49-F238E27FC236}">
                  <a16:creationId xmlns:a16="http://schemas.microsoft.com/office/drawing/2014/main" id="{52D6C96D-FB63-C54B-9294-788F8D2FBB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565191" y="2194798"/>
              <a:ext cx="2721425" cy="2721425"/>
            </a:xfrm>
            <a:prstGeom prst="rect">
              <a:avLst/>
            </a:prstGeom>
          </p:spPr>
        </p:pic>
        <p:pic>
          <p:nvPicPr>
            <p:cNvPr id="128" name="Graphic 127" descr="Bug">
              <a:extLst>
                <a:ext uri="{FF2B5EF4-FFF2-40B4-BE49-F238E27FC236}">
                  <a16:creationId xmlns:a16="http://schemas.microsoft.com/office/drawing/2014/main" id="{FB9F1201-83F3-5540-9D49-D99F541B5AD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266665" y="3630702"/>
              <a:ext cx="309381" cy="309381"/>
            </a:xfrm>
            <a:prstGeom prst="rect">
              <a:avLst/>
            </a:prstGeom>
          </p:spPr>
        </p:pic>
        <p:pic>
          <p:nvPicPr>
            <p:cNvPr id="129" name="Graphic 128" descr="Bug">
              <a:extLst>
                <a:ext uri="{FF2B5EF4-FFF2-40B4-BE49-F238E27FC236}">
                  <a16:creationId xmlns:a16="http://schemas.microsoft.com/office/drawing/2014/main" id="{4983D369-7B8E-5A4D-B0DB-38CC0C57E36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223856" y="4080208"/>
              <a:ext cx="309381" cy="309381"/>
            </a:xfrm>
            <a:prstGeom prst="rect">
              <a:avLst/>
            </a:prstGeom>
          </p:spPr>
        </p:pic>
        <p:pic>
          <p:nvPicPr>
            <p:cNvPr id="130" name="Graphic 129" descr="Bug">
              <a:extLst>
                <a:ext uri="{FF2B5EF4-FFF2-40B4-BE49-F238E27FC236}">
                  <a16:creationId xmlns:a16="http://schemas.microsoft.com/office/drawing/2014/main" id="{C13A99A9-5D92-7E42-8342-40537BA5093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223856" y="3273323"/>
              <a:ext cx="309381" cy="309381"/>
            </a:xfrm>
            <a:prstGeom prst="rect">
              <a:avLst/>
            </a:prstGeom>
          </p:spPr>
        </p:pic>
      </p:grpSp>
      <p:sp>
        <p:nvSpPr>
          <p:cNvPr id="132" name="Title 1">
            <a:extLst>
              <a:ext uri="{FF2B5EF4-FFF2-40B4-BE49-F238E27FC236}">
                <a16:creationId xmlns:a16="http://schemas.microsoft.com/office/drawing/2014/main" id="{321B62D9-5D09-FE42-A685-FD53440B96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425" y="365125"/>
            <a:ext cx="10854813" cy="1325563"/>
          </a:xfrm>
        </p:spPr>
        <p:txBody>
          <a:bodyPr/>
          <a:lstStyle/>
          <a:p>
            <a:r>
              <a:rPr lang="en-US" dirty="0"/>
              <a:t>PerfFuzz</a:t>
            </a:r>
          </a:p>
        </p:txBody>
      </p: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BE0F7B1B-95F3-A643-9A56-81FDA4DEE66D}"/>
              </a:ext>
            </a:extLst>
          </p:cNvPr>
          <p:cNvCxnSpPr>
            <a:cxnSpLocks/>
          </p:cNvCxnSpPr>
          <p:nvPr/>
        </p:nvCxnSpPr>
        <p:spPr>
          <a:xfrm rot="5400000">
            <a:off x="8659080" y="3909038"/>
            <a:ext cx="1347246" cy="518346"/>
          </a:xfrm>
          <a:prstGeom prst="bentConnector2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FCB2193B-6A44-B149-ADDA-21CC8E9B5C7B}"/>
              </a:ext>
            </a:extLst>
          </p:cNvPr>
          <p:cNvSpPr/>
          <p:nvPr/>
        </p:nvSpPr>
        <p:spPr>
          <a:xfrm>
            <a:off x="3323932" y="4442008"/>
            <a:ext cx="1030013" cy="462455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Input</a:t>
            </a:r>
            <a:r>
              <a:rPr lang="en-US" baseline="-250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2</a:t>
            </a:r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’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560EC973-B98A-834E-9371-B29CD15A1432}"/>
              </a:ext>
            </a:extLst>
          </p:cNvPr>
          <p:cNvSpPr/>
          <p:nvPr/>
        </p:nvSpPr>
        <p:spPr>
          <a:xfrm>
            <a:off x="3442238" y="4611773"/>
            <a:ext cx="1030013" cy="462455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Input</a:t>
            </a:r>
            <a:r>
              <a:rPr lang="en-US" baseline="-250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n</a:t>
            </a:r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’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E040577-0FF8-3E48-835C-A48516A248C8}"/>
              </a:ext>
            </a:extLst>
          </p:cNvPr>
          <p:cNvCxnSpPr>
            <a:cxnSpLocks/>
            <a:endCxn id="28" idx="3"/>
          </p:cNvCxnSpPr>
          <p:nvPr/>
        </p:nvCxnSpPr>
        <p:spPr>
          <a:xfrm flipH="1">
            <a:off x="4472251" y="4841834"/>
            <a:ext cx="3114263" cy="1167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C8BCC2F-0F21-5844-8E7C-3A6EEFE5C616}"/>
              </a:ext>
            </a:extLst>
          </p:cNvPr>
          <p:cNvCxnSpPr>
            <a:cxnSpLocks/>
            <a:stCxn id="38" idx="3"/>
          </p:cNvCxnSpPr>
          <p:nvPr/>
        </p:nvCxnSpPr>
        <p:spPr>
          <a:xfrm flipV="1">
            <a:off x="3258486" y="2994693"/>
            <a:ext cx="1303284" cy="1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89B7C5B-A9FB-5145-B7E1-BC81ECC233F5}"/>
              </a:ext>
            </a:extLst>
          </p:cNvPr>
          <p:cNvCxnSpPr>
            <a:cxnSpLocks/>
          </p:cNvCxnSpPr>
          <p:nvPr/>
        </p:nvCxnSpPr>
        <p:spPr>
          <a:xfrm>
            <a:off x="865343" y="2942596"/>
            <a:ext cx="800181" cy="1"/>
          </a:xfrm>
          <a:prstGeom prst="straightConnector1">
            <a:avLst/>
          </a:prstGeom>
          <a:ln w="317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3A82263B-5490-BE49-A64D-D3186D8E79EE}"/>
              </a:ext>
            </a:extLst>
          </p:cNvPr>
          <p:cNvSpPr/>
          <p:nvPr/>
        </p:nvSpPr>
        <p:spPr>
          <a:xfrm>
            <a:off x="904017" y="2558971"/>
            <a:ext cx="7393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Initial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10D73CDE-04E2-5E4A-A679-5E89D68DA59B}"/>
              </a:ext>
            </a:extLst>
          </p:cNvPr>
          <p:cNvSpPr/>
          <p:nvPr/>
        </p:nvSpPr>
        <p:spPr>
          <a:xfrm>
            <a:off x="1771273" y="2306266"/>
            <a:ext cx="1030013" cy="462455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Input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39DF879E-9F17-F84E-A1A1-7EE92B66C2E5}"/>
              </a:ext>
            </a:extLst>
          </p:cNvPr>
          <p:cNvSpPr/>
          <p:nvPr/>
        </p:nvSpPr>
        <p:spPr>
          <a:xfrm>
            <a:off x="1923673" y="2458666"/>
            <a:ext cx="1030013" cy="462455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50800" dist="12700" dir="13500000" algn="b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Input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D9A54C10-C2DC-7D48-B4C9-F32A6FE075A4}"/>
              </a:ext>
            </a:extLst>
          </p:cNvPr>
          <p:cNvSpPr/>
          <p:nvPr/>
        </p:nvSpPr>
        <p:spPr>
          <a:xfrm>
            <a:off x="2076073" y="2611066"/>
            <a:ext cx="1030013" cy="462455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outerShdw blurRad="50800" dist="12700" dir="13500000" algn="b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Input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7B48E0C6-B968-1041-8D0C-18595CF6DBBA}"/>
              </a:ext>
            </a:extLst>
          </p:cNvPr>
          <p:cNvSpPr/>
          <p:nvPr/>
        </p:nvSpPr>
        <p:spPr>
          <a:xfrm>
            <a:off x="2228473" y="2763466"/>
            <a:ext cx="1030013" cy="462455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50800" dist="12700" dir="13500000" algn="b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Input</a:t>
            </a:r>
          </a:p>
        </p:txBody>
      </p:sp>
      <p:cxnSp>
        <p:nvCxnSpPr>
          <p:cNvPr id="40" name="Elbow Connector 39">
            <a:extLst>
              <a:ext uri="{FF2B5EF4-FFF2-40B4-BE49-F238E27FC236}">
                <a16:creationId xmlns:a16="http://schemas.microsoft.com/office/drawing/2014/main" id="{14BBF7AE-7A01-DE4F-8106-6B17B55EEE80}"/>
              </a:ext>
            </a:extLst>
          </p:cNvPr>
          <p:cNvCxnSpPr>
            <a:cxnSpLocks/>
          </p:cNvCxnSpPr>
          <p:nvPr/>
        </p:nvCxnSpPr>
        <p:spPr>
          <a:xfrm rot="10800000">
            <a:off x="2743480" y="3225921"/>
            <a:ext cx="698758" cy="1617080"/>
          </a:xfrm>
          <a:prstGeom prst="bentConnector2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AC94E951-BC21-9842-AF4B-B480F5CC0FF1}"/>
              </a:ext>
            </a:extLst>
          </p:cNvPr>
          <p:cNvSpPr/>
          <p:nvPr/>
        </p:nvSpPr>
        <p:spPr>
          <a:xfrm>
            <a:off x="2124202" y="3863731"/>
            <a:ext cx="6289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save</a:t>
            </a:r>
          </a:p>
        </p:txBody>
      </p:sp>
      <p:graphicFrame>
        <p:nvGraphicFramePr>
          <p:cNvPr id="42" name="Table 41">
            <a:extLst>
              <a:ext uri="{FF2B5EF4-FFF2-40B4-BE49-F238E27FC236}">
                <a16:creationId xmlns:a16="http://schemas.microsoft.com/office/drawing/2014/main" id="{4C1A462E-B20E-B441-8A1A-766D7F4F278C}"/>
              </a:ext>
            </a:extLst>
          </p:cNvPr>
          <p:cNvGraphicFramePr>
            <a:graphicFrameLocks noGrp="1"/>
          </p:cNvGraphicFramePr>
          <p:nvPr/>
        </p:nvGraphicFramePr>
        <p:xfrm>
          <a:off x="7284995" y="3932968"/>
          <a:ext cx="1316476" cy="11582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6193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71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281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Symbol" panose="020B0502040204020203" pitchFamily="34" charset="0"/>
                          <a:ea typeface="Segoe UI Symbol" panose="020B0502040204020203" pitchFamily="34" charset="0"/>
                          <a:cs typeface="Helvetica" charset="0"/>
                        </a:rPr>
                        <a:t>Edge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Symbol" panose="020B0502040204020203" pitchFamily="34" charset="0"/>
                          <a:ea typeface="Segoe UI Symbol" panose="020B0502040204020203" pitchFamily="34" charset="0"/>
                          <a:cs typeface="Helvetica" charset="0"/>
                        </a:rPr>
                        <a:t># Hits</a:t>
                      </a: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latin typeface="Segoe UI Symbol" panose="020B0502040204020203" pitchFamily="34" charset="0"/>
                        <a:ea typeface="Segoe UI Symbol" panose="020B0502040204020203" pitchFamily="34" charset="0"/>
                        <a:cs typeface="Helvetica" charset="0"/>
                      </a:endParaRP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2815"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latin typeface="Segoe UI Symbol" panose="020B0502040204020203" pitchFamily="34" charset="0"/>
                        <a:ea typeface="Segoe UI Symbol" panose="020B0502040204020203" pitchFamily="34" charset="0"/>
                        <a:cs typeface="Helvetica" charset="0"/>
                      </a:endParaRP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2815"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latin typeface="Segoe UI Symbol" panose="020B0502040204020203" pitchFamily="34" charset="0"/>
                        <a:ea typeface="Segoe UI Symbol" panose="020B0502040204020203" pitchFamily="34" charset="0"/>
                        <a:cs typeface="Helvetica" charset="0"/>
                      </a:endParaRP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2815"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latin typeface="Segoe UI Symbol" panose="020B0502040204020203" pitchFamily="34" charset="0"/>
                        <a:ea typeface="Segoe UI Symbol" panose="020B0502040204020203" pitchFamily="34" charset="0"/>
                        <a:cs typeface="Helvetica" charset="0"/>
                      </a:endParaRP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43" name="Table 42">
            <a:extLst>
              <a:ext uri="{FF2B5EF4-FFF2-40B4-BE49-F238E27FC236}">
                <a16:creationId xmlns:a16="http://schemas.microsoft.com/office/drawing/2014/main" id="{5972CAFD-2978-A548-8FA2-7CD40AFFDE65}"/>
              </a:ext>
            </a:extLst>
          </p:cNvPr>
          <p:cNvGraphicFramePr>
            <a:graphicFrameLocks noGrp="1"/>
          </p:cNvGraphicFramePr>
          <p:nvPr/>
        </p:nvGraphicFramePr>
        <p:xfrm>
          <a:off x="7437395" y="4085368"/>
          <a:ext cx="1316476" cy="11582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6193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71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281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Symbol" panose="020B0502040204020203" pitchFamily="34" charset="0"/>
                          <a:ea typeface="Segoe UI Symbol" panose="020B0502040204020203" pitchFamily="34" charset="0"/>
                          <a:cs typeface="Helvetica" charset="0"/>
                        </a:rPr>
                        <a:t>Edge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Symbol" panose="020B0502040204020203" pitchFamily="34" charset="0"/>
                          <a:ea typeface="Segoe UI Symbol" panose="020B0502040204020203" pitchFamily="34" charset="0"/>
                          <a:cs typeface="Helvetica" charset="0"/>
                        </a:rPr>
                        <a:t># Hits</a:t>
                      </a: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latin typeface="Segoe UI Symbol" panose="020B0502040204020203" pitchFamily="34" charset="0"/>
                        <a:ea typeface="Segoe UI Symbol" panose="020B0502040204020203" pitchFamily="34" charset="0"/>
                        <a:cs typeface="Helvetica" charset="0"/>
                      </a:endParaRP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2815"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latin typeface="Segoe UI Symbol" panose="020B0502040204020203" pitchFamily="34" charset="0"/>
                        <a:ea typeface="Segoe UI Symbol" panose="020B0502040204020203" pitchFamily="34" charset="0"/>
                        <a:cs typeface="Helvetica" charset="0"/>
                      </a:endParaRP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2815"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latin typeface="Segoe UI Symbol" panose="020B0502040204020203" pitchFamily="34" charset="0"/>
                        <a:ea typeface="Segoe UI Symbol" panose="020B0502040204020203" pitchFamily="34" charset="0"/>
                        <a:cs typeface="Helvetica" charset="0"/>
                      </a:endParaRP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2815"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latin typeface="Segoe UI Symbol" panose="020B0502040204020203" pitchFamily="34" charset="0"/>
                        <a:ea typeface="Segoe UI Symbol" panose="020B0502040204020203" pitchFamily="34" charset="0"/>
                        <a:cs typeface="Helvetica" charset="0"/>
                      </a:endParaRP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44" name="Table 43">
            <a:extLst>
              <a:ext uri="{FF2B5EF4-FFF2-40B4-BE49-F238E27FC236}">
                <a16:creationId xmlns:a16="http://schemas.microsoft.com/office/drawing/2014/main" id="{3AF8544A-E91D-7749-8A35-A204A82D7FE0}"/>
              </a:ext>
            </a:extLst>
          </p:cNvPr>
          <p:cNvGraphicFramePr>
            <a:graphicFrameLocks noGrp="1"/>
          </p:cNvGraphicFramePr>
          <p:nvPr/>
        </p:nvGraphicFramePr>
        <p:xfrm>
          <a:off x="7589795" y="4237768"/>
          <a:ext cx="1316476" cy="11582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6193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71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281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Symbol" panose="020B0502040204020203" pitchFamily="34" charset="0"/>
                          <a:ea typeface="Segoe UI Symbol" panose="020B0502040204020203" pitchFamily="34" charset="0"/>
                          <a:cs typeface="Helvetica" charset="0"/>
                        </a:rPr>
                        <a:t>Edge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Symbol" panose="020B0502040204020203" pitchFamily="34" charset="0"/>
                          <a:ea typeface="Segoe UI Symbol" panose="020B0502040204020203" pitchFamily="34" charset="0"/>
                          <a:cs typeface="Helvetica" charset="0"/>
                        </a:rPr>
                        <a:t># Hits</a:t>
                      </a: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latin typeface="Segoe UI Symbol" panose="020B0502040204020203" pitchFamily="34" charset="0"/>
                        <a:ea typeface="Segoe UI Symbol" panose="020B0502040204020203" pitchFamily="34" charset="0"/>
                        <a:cs typeface="Helvetica" charset="0"/>
                      </a:endParaRP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2815"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latin typeface="Segoe UI Symbol" panose="020B0502040204020203" pitchFamily="34" charset="0"/>
                        <a:ea typeface="Segoe UI Symbol" panose="020B0502040204020203" pitchFamily="34" charset="0"/>
                        <a:cs typeface="Helvetica" charset="0"/>
                      </a:endParaRP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2815"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latin typeface="Segoe UI Symbol" panose="020B0502040204020203" pitchFamily="34" charset="0"/>
                        <a:ea typeface="Segoe UI Symbol" panose="020B0502040204020203" pitchFamily="34" charset="0"/>
                        <a:cs typeface="Helvetica" charset="0"/>
                      </a:endParaRP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2815"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latin typeface="Segoe UI Symbol" panose="020B0502040204020203" pitchFamily="34" charset="0"/>
                        <a:ea typeface="Segoe UI Symbol" panose="020B0502040204020203" pitchFamily="34" charset="0"/>
                        <a:cs typeface="Helvetica" charset="0"/>
                      </a:endParaRP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45" name="Table 44">
            <a:extLst>
              <a:ext uri="{FF2B5EF4-FFF2-40B4-BE49-F238E27FC236}">
                <a16:creationId xmlns:a16="http://schemas.microsoft.com/office/drawing/2014/main" id="{C77D551B-7856-0B41-86EC-B7C6330A2453}"/>
              </a:ext>
            </a:extLst>
          </p:cNvPr>
          <p:cNvGraphicFramePr>
            <a:graphicFrameLocks noGrp="1"/>
          </p:cNvGraphicFramePr>
          <p:nvPr/>
        </p:nvGraphicFramePr>
        <p:xfrm>
          <a:off x="7742195" y="4390168"/>
          <a:ext cx="1316476" cy="11582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6193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71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281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Symbol" panose="020B0502040204020203" pitchFamily="34" charset="0"/>
                          <a:ea typeface="Segoe UI Symbol" panose="020B0502040204020203" pitchFamily="34" charset="0"/>
                          <a:cs typeface="Helvetica" charset="0"/>
                        </a:rPr>
                        <a:t>Edge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Symbol" panose="020B0502040204020203" pitchFamily="34" charset="0"/>
                          <a:ea typeface="Segoe UI Symbol" panose="020B0502040204020203" pitchFamily="34" charset="0"/>
                          <a:cs typeface="Helvetica" charset="0"/>
                        </a:rPr>
                        <a:t># Hits</a:t>
                      </a: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latin typeface="Consolas" charset="0"/>
                          <a:ea typeface="Consolas" charset="0"/>
                          <a:cs typeface="Consolas" charset="0"/>
                        </a:rPr>
                        <a:t>...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latin typeface="Consolas" charset="0"/>
                          <a:ea typeface="Consolas" charset="0"/>
                          <a:cs typeface="Consolas" charset="0"/>
                        </a:rPr>
                        <a:t>...</a:t>
                      </a:r>
                      <a:endParaRPr lang="en-US" sz="800" dirty="0">
                        <a:latin typeface="Segoe UI Symbol" panose="020B0502040204020203" pitchFamily="34" charset="0"/>
                        <a:ea typeface="Segoe UI Symbol" panose="020B0502040204020203" pitchFamily="34" charset="0"/>
                        <a:cs typeface="Helvetica" charset="0"/>
                      </a:endParaRP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2815"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latin typeface="Consolas" charset="0"/>
                          <a:ea typeface="Consolas" charset="0"/>
                          <a:cs typeface="Consolas" charset="0"/>
                        </a:rPr>
                        <a:t>...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latin typeface="Consolas" charset="0"/>
                          <a:ea typeface="Consolas" charset="0"/>
                          <a:cs typeface="Consolas" charset="0"/>
                        </a:rPr>
                        <a:t>...</a:t>
                      </a:r>
                      <a:endParaRPr lang="en-US" sz="800" dirty="0">
                        <a:latin typeface="Segoe UI Symbol" panose="020B0502040204020203" pitchFamily="34" charset="0"/>
                        <a:ea typeface="Segoe UI Symbol" panose="020B0502040204020203" pitchFamily="34" charset="0"/>
                        <a:cs typeface="Helvetica" charset="0"/>
                      </a:endParaRP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2815"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latin typeface="Consolas" charset="0"/>
                          <a:ea typeface="Consolas" charset="0"/>
                          <a:cs typeface="Consolas" charset="0"/>
                        </a:rPr>
                        <a:t>...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latin typeface="Consolas" charset="0"/>
                          <a:ea typeface="Consolas" charset="0"/>
                          <a:cs typeface="Consolas" charset="0"/>
                        </a:rPr>
                        <a:t>...</a:t>
                      </a:r>
                      <a:endParaRPr lang="en-US" sz="800" dirty="0">
                        <a:latin typeface="Segoe UI Symbol" panose="020B0502040204020203" pitchFamily="34" charset="0"/>
                        <a:ea typeface="Segoe UI Symbol" panose="020B0502040204020203" pitchFamily="34" charset="0"/>
                        <a:cs typeface="Helvetica" charset="0"/>
                      </a:endParaRP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2815"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latin typeface="Consolas" charset="0"/>
                          <a:ea typeface="Consolas" charset="0"/>
                          <a:cs typeface="Consolas" charset="0"/>
                        </a:rPr>
                        <a:t>...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latin typeface="Consolas" charset="0"/>
                          <a:ea typeface="Consolas" charset="0"/>
                          <a:cs typeface="Consolas" charset="0"/>
                        </a:rPr>
                        <a:t>...</a:t>
                      </a:r>
                      <a:endParaRPr lang="en-US" sz="800" dirty="0">
                        <a:latin typeface="Segoe UI Symbol" panose="020B0502040204020203" pitchFamily="34" charset="0"/>
                        <a:ea typeface="Segoe UI Symbol" panose="020B0502040204020203" pitchFamily="34" charset="0"/>
                        <a:cs typeface="Helvetica" charset="0"/>
                      </a:endParaRP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2158995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3B1C2BDB-3C28-254C-A859-BE7EF46A627A}"/>
              </a:ext>
            </a:extLst>
          </p:cNvPr>
          <p:cNvSpPr/>
          <p:nvPr/>
        </p:nvSpPr>
        <p:spPr>
          <a:xfrm>
            <a:off x="3202041" y="1760949"/>
            <a:ext cx="1343638" cy="12003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pick input </a:t>
            </a:r>
          </a:p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maximizing</a:t>
            </a:r>
          </a:p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# hits for </a:t>
            </a:r>
          </a:p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some edge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31123D6-436B-BB4C-8072-B74683A542BA}"/>
              </a:ext>
            </a:extLst>
          </p:cNvPr>
          <p:cNvSpPr/>
          <p:nvPr/>
        </p:nvSpPr>
        <p:spPr>
          <a:xfrm>
            <a:off x="4928825" y="4134785"/>
            <a:ext cx="1929384" cy="64922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>
            <a:noAutofit/>
          </a:bodyPr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Maximizes # hits </a:t>
            </a:r>
          </a:p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for some edge?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C9CF121-2674-AD41-8A32-1D134A1D6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84A6F-723A-7245-9DC7-D82FDBAE027C}" type="slidenum">
              <a:rPr lang="en-US" smtClean="0"/>
              <a:t>86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F0AECB-BF3F-9144-8CCB-E7FDF18019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Caroline Lemieux --- Expanding the Reach of Fuzzing</a:t>
            </a:r>
            <a:endParaRPr lang="en-US" dirty="0"/>
          </a:p>
        </p:txBody>
      </p:sp>
      <p:sp>
        <p:nvSpPr>
          <p:cNvPr id="113" name="Rounded Rectangle 112">
            <a:extLst>
              <a:ext uri="{FF2B5EF4-FFF2-40B4-BE49-F238E27FC236}">
                <a16:creationId xmlns:a16="http://schemas.microsoft.com/office/drawing/2014/main" id="{FC8D3875-FAF0-AE4A-8700-45F9CD6DE39B}"/>
              </a:ext>
            </a:extLst>
          </p:cNvPr>
          <p:cNvSpPr/>
          <p:nvPr/>
        </p:nvSpPr>
        <p:spPr>
          <a:xfrm>
            <a:off x="4561770" y="2763465"/>
            <a:ext cx="1030013" cy="462455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Input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504D290A-DCE6-F64D-87B7-4A81D183A1D0}"/>
              </a:ext>
            </a:extLst>
          </p:cNvPr>
          <p:cNvSpPr/>
          <p:nvPr/>
        </p:nvSpPr>
        <p:spPr>
          <a:xfrm>
            <a:off x="5697205" y="2671089"/>
            <a:ext cx="9058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mutate</a:t>
            </a:r>
          </a:p>
        </p:txBody>
      </p:sp>
      <p:cxnSp>
        <p:nvCxnSpPr>
          <p:cNvPr id="107" name="!!arrow_execute">
            <a:extLst>
              <a:ext uri="{FF2B5EF4-FFF2-40B4-BE49-F238E27FC236}">
                <a16:creationId xmlns:a16="http://schemas.microsoft.com/office/drawing/2014/main" id="{F1399671-32BC-584D-859F-F8F99976202D}"/>
              </a:ext>
            </a:extLst>
          </p:cNvPr>
          <p:cNvCxnSpPr>
            <a:cxnSpLocks/>
          </p:cNvCxnSpPr>
          <p:nvPr/>
        </p:nvCxnSpPr>
        <p:spPr>
          <a:xfrm>
            <a:off x="8021808" y="2994693"/>
            <a:ext cx="1122192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Rectangle 108">
            <a:extLst>
              <a:ext uri="{FF2B5EF4-FFF2-40B4-BE49-F238E27FC236}">
                <a16:creationId xmlns:a16="http://schemas.microsoft.com/office/drawing/2014/main" id="{61F22C5E-02DD-A34B-AB17-14865FA2C790}"/>
              </a:ext>
            </a:extLst>
          </p:cNvPr>
          <p:cNvSpPr/>
          <p:nvPr/>
        </p:nvSpPr>
        <p:spPr>
          <a:xfrm>
            <a:off x="8021808" y="2683831"/>
            <a:ext cx="9633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execute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87C4B0-897E-1F4B-9948-8D5CAE829B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4F6FA9-0651-7E47-B970-64797B5B9931}" type="datetime1">
              <a:rPr lang="en-US" smtClean="0"/>
              <a:t>4/21/23</a:t>
            </a:fld>
            <a:endParaRPr lang="en-US"/>
          </a:p>
        </p:txBody>
      </p:sp>
      <p:sp>
        <p:nvSpPr>
          <p:cNvPr id="86" name="Rounded Rectangle 85">
            <a:extLst>
              <a:ext uri="{FF2B5EF4-FFF2-40B4-BE49-F238E27FC236}">
                <a16:creationId xmlns:a16="http://schemas.microsoft.com/office/drawing/2014/main" id="{54E14EAC-5232-FB4E-BAE2-97AE35AC5267}"/>
              </a:ext>
            </a:extLst>
          </p:cNvPr>
          <p:cNvSpPr/>
          <p:nvPr/>
        </p:nvSpPr>
        <p:spPr>
          <a:xfrm>
            <a:off x="6509251" y="2313448"/>
            <a:ext cx="1030013" cy="46245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Input</a:t>
            </a:r>
          </a:p>
        </p:txBody>
      </p:sp>
      <p:sp>
        <p:nvSpPr>
          <p:cNvPr id="88" name="Rounded Rectangle 87">
            <a:extLst>
              <a:ext uri="{FF2B5EF4-FFF2-40B4-BE49-F238E27FC236}">
                <a16:creationId xmlns:a16="http://schemas.microsoft.com/office/drawing/2014/main" id="{6615505A-4D0B-AD47-83EC-B118C4301BBB}"/>
              </a:ext>
            </a:extLst>
          </p:cNvPr>
          <p:cNvSpPr/>
          <p:nvPr/>
        </p:nvSpPr>
        <p:spPr>
          <a:xfrm>
            <a:off x="6661651" y="2465848"/>
            <a:ext cx="1030013" cy="462455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Input</a:t>
            </a:r>
          </a:p>
        </p:txBody>
      </p:sp>
      <p:sp>
        <p:nvSpPr>
          <p:cNvPr id="89" name="Rounded Rectangle 88">
            <a:extLst>
              <a:ext uri="{FF2B5EF4-FFF2-40B4-BE49-F238E27FC236}">
                <a16:creationId xmlns:a16="http://schemas.microsoft.com/office/drawing/2014/main" id="{AFFB58E7-702F-8C44-83F7-3D4796E82BE4}"/>
              </a:ext>
            </a:extLst>
          </p:cNvPr>
          <p:cNvSpPr/>
          <p:nvPr/>
        </p:nvSpPr>
        <p:spPr>
          <a:xfrm>
            <a:off x="6814051" y="2618248"/>
            <a:ext cx="1030013" cy="46245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Input</a:t>
            </a:r>
          </a:p>
        </p:txBody>
      </p:sp>
      <p:sp>
        <p:nvSpPr>
          <p:cNvPr id="90" name="Rounded Rectangle 89">
            <a:extLst>
              <a:ext uri="{FF2B5EF4-FFF2-40B4-BE49-F238E27FC236}">
                <a16:creationId xmlns:a16="http://schemas.microsoft.com/office/drawing/2014/main" id="{C1E8A316-B34E-4F47-BBE5-4823114CE8C0}"/>
              </a:ext>
            </a:extLst>
          </p:cNvPr>
          <p:cNvSpPr/>
          <p:nvPr/>
        </p:nvSpPr>
        <p:spPr>
          <a:xfrm>
            <a:off x="6966451" y="2770648"/>
            <a:ext cx="1030013" cy="462455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Input</a:t>
            </a:r>
            <a:r>
              <a:rPr lang="en-US" baseline="-250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n</a:t>
            </a:r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’</a:t>
            </a:r>
          </a:p>
        </p:txBody>
      </p:sp>
      <p:cxnSp>
        <p:nvCxnSpPr>
          <p:cNvPr id="111" name="!!arrow_mutate">
            <a:extLst>
              <a:ext uri="{FF2B5EF4-FFF2-40B4-BE49-F238E27FC236}">
                <a16:creationId xmlns:a16="http://schemas.microsoft.com/office/drawing/2014/main" id="{B18D3103-5EEE-0B4A-B052-CC0D10874876}"/>
              </a:ext>
            </a:extLst>
          </p:cNvPr>
          <p:cNvCxnSpPr>
            <a:cxnSpLocks/>
          </p:cNvCxnSpPr>
          <p:nvPr/>
        </p:nvCxnSpPr>
        <p:spPr>
          <a:xfrm>
            <a:off x="5642951" y="2994693"/>
            <a:ext cx="1220386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1368DB9-B2F6-264D-9796-C3DE86127947}"/>
              </a:ext>
            </a:extLst>
          </p:cNvPr>
          <p:cNvGrpSpPr/>
          <p:nvPr/>
        </p:nvGrpSpPr>
        <p:grpSpPr>
          <a:xfrm>
            <a:off x="8941982" y="2351981"/>
            <a:ext cx="1299788" cy="1299788"/>
            <a:chOff x="7565191" y="2194798"/>
            <a:chExt cx="2721425" cy="2721425"/>
          </a:xfrm>
        </p:grpSpPr>
        <p:pic>
          <p:nvPicPr>
            <p:cNvPr id="127" name="Content Placeholder 7" descr="Document">
              <a:extLst>
                <a:ext uri="{FF2B5EF4-FFF2-40B4-BE49-F238E27FC236}">
                  <a16:creationId xmlns:a16="http://schemas.microsoft.com/office/drawing/2014/main" id="{52D6C96D-FB63-C54B-9294-788F8D2FBB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565191" y="2194798"/>
              <a:ext cx="2721425" cy="2721425"/>
            </a:xfrm>
            <a:prstGeom prst="rect">
              <a:avLst/>
            </a:prstGeom>
          </p:spPr>
        </p:pic>
        <p:pic>
          <p:nvPicPr>
            <p:cNvPr id="128" name="Graphic 127" descr="Bug">
              <a:extLst>
                <a:ext uri="{FF2B5EF4-FFF2-40B4-BE49-F238E27FC236}">
                  <a16:creationId xmlns:a16="http://schemas.microsoft.com/office/drawing/2014/main" id="{FB9F1201-83F3-5540-9D49-D99F541B5AD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266665" y="3630702"/>
              <a:ext cx="309381" cy="309381"/>
            </a:xfrm>
            <a:prstGeom prst="rect">
              <a:avLst/>
            </a:prstGeom>
          </p:spPr>
        </p:pic>
        <p:pic>
          <p:nvPicPr>
            <p:cNvPr id="129" name="Graphic 128" descr="Bug">
              <a:extLst>
                <a:ext uri="{FF2B5EF4-FFF2-40B4-BE49-F238E27FC236}">
                  <a16:creationId xmlns:a16="http://schemas.microsoft.com/office/drawing/2014/main" id="{4983D369-7B8E-5A4D-B0DB-38CC0C57E36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223856" y="4080208"/>
              <a:ext cx="309381" cy="309381"/>
            </a:xfrm>
            <a:prstGeom prst="rect">
              <a:avLst/>
            </a:prstGeom>
          </p:spPr>
        </p:pic>
        <p:pic>
          <p:nvPicPr>
            <p:cNvPr id="130" name="Graphic 129" descr="Bug">
              <a:extLst>
                <a:ext uri="{FF2B5EF4-FFF2-40B4-BE49-F238E27FC236}">
                  <a16:creationId xmlns:a16="http://schemas.microsoft.com/office/drawing/2014/main" id="{C13A99A9-5D92-7E42-8342-40537BA5093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223856" y="3273323"/>
              <a:ext cx="309381" cy="309381"/>
            </a:xfrm>
            <a:prstGeom prst="rect">
              <a:avLst/>
            </a:prstGeom>
          </p:spPr>
        </p:pic>
      </p:grpSp>
      <p:sp>
        <p:nvSpPr>
          <p:cNvPr id="132" name="Title 1">
            <a:extLst>
              <a:ext uri="{FF2B5EF4-FFF2-40B4-BE49-F238E27FC236}">
                <a16:creationId xmlns:a16="http://schemas.microsoft.com/office/drawing/2014/main" id="{321B62D9-5D09-FE42-A685-FD53440B96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425" y="365125"/>
            <a:ext cx="10854813" cy="1325563"/>
          </a:xfrm>
        </p:spPr>
        <p:txBody>
          <a:bodyPr/>
          <a:lstStyle/>
          <a:p>
            <a:r>
              <a:rPr lang="en-US" dirty="0"/>
              <a:t>Observation: Algorithm is More General</a:t>
            </a:r>
          </a:p>
        </p:txBody>
      </p: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BE0F7B1B-95F3-A643-9A56-81FDA4DEE66D}"/>
              </a:ext>
            </a:extLst>
          </p:cNvPr>
          <p:cNvCxnSpPr>
            <a:cxnSpLocks/>
          </p:cNvCxnSpPr>
          <p:nvPr/>
        </p:nvCxnSpPr>
        <p:spPr>
          <a:xfrm rot="5400000">
            <a:off x="8659080" y="3909038"/>
            <a:ext cx="1347246" cy="518346"/>
          </a:xfrm>
          <a:prstGeom prst="bentConnector2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FCB2193B-6A44-B149-ADDA-21CC8E9B5C7B}"/>
              </a:ext>
            </a:extLst>
          </p:cNvPr>
          <p:cNvSpPr/>
          <p:nvPr/>
        </p:nvSpPr>
        <p:spPr>
          <a:xfrm>
            <a:off x="3323932" y="4442008"/>
            <a:ext cx="1030013" cy="462455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Input</a:t>
            </a:r>
            <a:r>
              <a:rPr lang="en-US" baseline="-250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2</a:t>
            </a:r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’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560EC973-B98A-834E-9371-B29CD15A1432}"/>
              </a:ext>
            </a:extLst>
          </p:cNvPr>
          <p:cNvSpPr/>
          <p:nvPr/>
        </p:nvSpPr>
        <p:spPr>
          <a:xfrm>
            <a:off x="3442238" y="4611773"/>
            <a:ext cx="1030013" cy="462455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Input</a:t>
            </a:r>
            <a:r>
              <a:rPr lang="en-US" baseline="-250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n</a:t>
            </a:r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’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E040577-0FF8-3E48-835C-A48516A248C8}"/>
              </a:ext>
            </a:extLst>
          </p:cNvPr>
          <p:cNvCxnSpPr>
            <a:cxnSpLocks/>
            <a:endCxn id="28" idx="3"/>
          </p:cNvCxnSpPr>
          <p:nvPr/>
        </p:nvCxnSpPr>
        <p:spPr>
          <a:xfrm flipH="1">
            <a:off x="4472251" y="4841834"/>
            <a:ext cx="3114263" cy="1167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C8BCC2F-0F21-5844-8E7C-3A6EEFE5C616}"/>
              </a:ext>
            </a:extLst>
          </p:cNvPr>
          <p:cNvCxnSpPr>
            <a:cxnSpLocks/>
            <a:stCxn id="38" idx="3"/>
          </p:cNvCxnSpPr>
          <p:nvPr/>
        </p:nvCxnSpPr>
        <p:spPr>
          <a:xfrm flipV="1">
            <a:off x="3258486" y="2994693"/>
            <a:ext cx="1303284" cy="1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89B7C5B-A9FB-5145-B7E1-BC81ECC233F5}"/>
              </a:ext>
            </a:extLst>
          </p:cNvPr>
          <p:cNvCxnSpPr>
            <a:cxnSpLocks/>
          </p:cNvCxnSpPr>
          <p:nvPr/>
        </p:nvCxnSpPr>
        <p:spPr>
          <a:xfrm>
            <a:off x="865343" y="2942596"/>
            <a:ext cx="800181" cy="1"/>
          </a:xfrm>
          <a:prstGeom prst="straightConnector1">
            <a:avLst/>
          </a:prstGeom>
          <a:ln w="317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3A82263B-5490-BE49-A64D-D3186D8E79EE}"/>
              </a:ext>
            </a:extLst>
          </p:cNvPr>
          <p:cNvSpPr/>
          <p:nvPr/>
        </p:nvSpPr>
        <p:spPr>
          <a:xfrm>
            <a:off x="904017" y="2558971"/>
            <a:ext cx="7393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Initial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10D73CDE-04E2-5E4A-A679-5E89D68DA59B}"/>
              </a:ext>
            </a:extLst>
          </p:cNvPr>
          <p:cNvSpPr/>
          <p:nvPr/>
        </p:nvSpPr>
        <p:spPr>
          <a:xfrm>
            <a:off x="1771273" y="2306266"/>
            <a:ext cx="1030013" cy="462455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Input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39DF879E-9F17-F84E-A1A1-7EE92B66C2E5}"/>
              </a:ext>
            </a:extLst>
          </p:cNvPr>
          <p:cNvSpPr/>
          <p:nvPr/>
        </p:nvSpPr>
        <p:spPr>
          <a:xfrm>
            <a:off x="1923673" y="2458666"/>
            <a:ext cx="1030013" cy="462455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50800" dist="12700" dir="13500000" algn="b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Input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D9A54C10-C2DC-7D48-B4C9-F32A6FE075A4}"/>
              </a:ext>
            </a:extLst>
          </p:cNvPr>
          <p:cNvSpPr/>
          <p:nvPr/>
        </p:nvSpPr>
        <p:spPr>
          <a:xfrm>
            <a:off x="2076073" y="2611066"/>
            <a:ext cx="1030013" cy="462455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outerShdw blurRad="50800" dist="12700" dir="13500000" algn="b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Input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7B48E0C6-B968-1041-8D0C-18595CF6DBBA}"/>
              </a:ext>
            </a:extLst>
          </p:cNvPr>
          <p:cNvSpPr/>
          <p:nvPr/>
        </p:nvSpPr>
        <p:spPr>
          <a:xfrm>
            <a:off x="2228473" y="2763466"/>
            <a:ext cx="1030013" cy="462455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50800" dist="12700" dir="13500000" algn="b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Input</a:t>
            </a:r>
          </a:p>
        </p:txBody>
      </p:sp>
      <p:cxnSp>
        <p:nvCxnSpPr>
          <p:cNvPr id="40" name="Elbow Connector 39">
            <a:extLst>
              <a:ext uri="{FF2B5EF4-FFF2-40B4-BE49-F238E27FC236}">
                <a16:creationId xmlns:a16="http://schemas.microsoft.com/office/drawing/2014/main" id="{14BBF7AE-7A01-DE4F-8106-6B17B55EEE80}"/>
              </a:ext>
            </a:extLst>
          </p:cNvPr>
          <p:cNvCxnSpPr>
            <a:cxnSpLocks/>
          </p:cNvCxnSpPr>
          <p:nvPr/>
        </p:nvCxnSpPr>
        <p:spPr>
          <a:xfrm rot="10800000">
            <a:off x="2743480" y="3225921"/>
            <a:ext cx="698758" cy="1617080"/>
          </a:xfrm>
          <a:prstGeom prst="bentConnector2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AC94E951-BC21-9842-AF4B-B480F5CC0FF1}"/>
              </a:ext>
            </a:extLst>
          </p:cNvPr>
          <p:cNvSpPr/>
          <p:nvPr/>
        </p:nvSpPr>
        <p:spPr>
          <a:xfrm>
            <a:off x="2124202" y="3863731"/>
            <a:ext cx="6289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save</a:t>
            </a:r>
          </a:p>
        </p:txBody>
      </p:sp>
      <p:graphicFrame>
        <p:nvGraphicFramePr>
          <p:cNvPr id="42" name="Table 41">
            <a:extLst>
              <a:ext uri="{FF2B5EF4-FFF2-40B4-BE49-F238E27FC236}">
                <a16:creationId xmlns:a16="http://schemas.microsoft.com/office/drawing/2014/main" id="{4C1A462E-B20E-B441-8A1A-766D7F4F278C}"/>
              </a:ext>
            </a:extLst>
          </p:cNvPr>
          <p:cNvGraphicFramePr>
            <a:graphicFrameLocks noGrp="1"/>
          </p:cNvGraphicFramePr>
          <p:nvPr/>
        </p:nvGraphicFramePr>
        <p:xfrm>
          <a:off x="7284995" y="3932968"/>
          <a:ext cx="1316476" cy="11582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6193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71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281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Symbol" panose="020B0502040204020203" pitchFamily="34" charset="0"/>
                          <a:ea typeface="Segoe UI Symbol" panose="020B0502040204020203" pitchFamily="34" charset="0"/>
                          <a:cs typeface="Helvetica" charset="0"/>
                        </a:rPr>
                        <a:t>Edge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Symbol" panose="020B0502040204020203" pitchFamily="34" charset="0"/>
                          <a:ea typeface="Segoe UI Symbol" panose="020B0502040204020203" pitchFamily="34" charset="0"/>
                          <a:cs typeface="Helvetica" charset="0"/>
                        </a:rPr>
                        <a:t># Hits</a:t>
                      </a: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latin typeface="Segoe UI Symbol" panose="020B0502040204020203" pitchFamily="34" charset="0"/>
                        <a:ea typeface="Segoe UI Symbol" panose="020B0502040204020203" pitchFamily="34" charset="0"/>
                        <a:cs typeface="Helvetica" charset="0"/>
                      </a:endParaRP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2815"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latin typeface="Segoe UI Symbol" panose="020B0502040204020203" pitchFamily="34" charset="0"/>
                        <a:ea typeface="Segoe UI Symbol" panose="020B0502040204020203" pitchFamily="34" charset="0"/>
                        <a:cs typeface="Helvetica" charset="0"/>
                      </a:endParaRP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2815"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latin typeface="Segoe UI Symbol" panose="020B0502040204020203" pitchFamily="34" charset="0"/>
                        <a:ea typeface="Segoe UI Symbol" panose="020B0502040204020203" pitchFamily="34" charset="0"/>
                        <a:cs typeface="Helvetica" charset="0"/>
                      </a:endParaRP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2815"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latin typeface="Segoe UI Symbol" panose="020B0502040204020203" pitchFamily="34" charset="0"/>
                        <a:ea typeface="Segoe UI Symbol" panose="020B0502040204020203" pitchFamily="34" charset="0"/>
                        <a:cs typeface="Helvetica" charset="0"/>
                      </a:endParaRP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43" name="Table 42">
            <a:extLst>
              <a:ext uri="{FF2B5EF4-FFF2-40B4-BE49-F238E27FC236}">
                <a16:creationId xmlns:a16="http://schemas.microsoft.com/office/drawing/2014/main" id="{5972CAFD-2978-A548-8FA2-7CD40AFFDE65}"/>
              </a:ext>
            </a:extLst>
          </p:cNvPr>
          <p:cNvGraphicFramePr>
            <a:graphicFrameLocks noGrp="1"/>
          </p:cNvGraphicFramePr>
          <p:nvPr/>
        </p:nvGraphicFramePr>
        <p:xfrm>
          <a:off x="7437395" y="4085368"/>
          <a:ext cx="1316476" cy="11582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6193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71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281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Symbol" panose="020B0502040204020203" pitchFamily="34" charset="0"/>
                          <a:ea typeface="Segoe UI Symbol" panose="020B0502040204020203" pitchFamily="34" charset="0"/>
                          <a:cs typeface="Helvetica" charset="0"/>
                        </a:rPr>
                        <a:t>Edge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Symbol" panose="020B0502040204020203" pitchFamily="34" charset="0"/>
                          <a:ea typeface="Segoe UI Symbol" panose="020B0502040204020203" pitchFamily="34" charset="0"/>
                          <a:cs typeface="Helvetica" charset="0"/>
                        </a:rPr>
                        <a:t># Hits</a:t>
                      </a: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latin typeface="Segoe UI Symbol" panose="020B0502040204020203" pitchFamily="34" charset="0"/>
                        <a:ea typeface="Segoe UI Symbol" panose="020B0502040204020203" pitchFamily="34" charset="0"/>
                        <a:cs typeface="Helvetica" charset="0"/>
                      </a:endParaRP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2815"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latin typeface="Segoe UI Symbol" panose="020B0502040204020203" pitchFamily="34" charset="0"/>
                        <a:ea typeface="Segoe UI Symbol" panose="020B0502040204020203" pitchFamily="34" charset="0"/>
                        <a:cs typeface="Helvetica" charset="0"/>
                      </a:endParaRP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2815"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latin typeface="Segoe UI Symbol" panose="020B0502040204020203" pitchFamily="34" charset="0"/>
                        <a:ea typeface="Segoe UI Symbol" panose="020B0502040204020203" pitchFamily="34" charset="0"/>
                        <a:cs typeface="Helvetica" charset="0"/>
                      </a:endParaRP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2815"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latin typeface="Segoe UI Symbol" panose="020B0502040204020203" pitchFamily="34" charset="0"/>
                        <a:ea typeface="Segoe UI Symbol" panose="020B0502040204020203" pitchFamily="34" charset="0"/>
                        <a:cs typeface="Helvetica" charset="0"/>
                      </a:endParaRP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44" name="Table 43">
            <a:extLst>
              <a:ext uri="{FF2B5EF4-FFF2-40B4-BE49-F238E27FC236}">
                <a16:creationId xmlns:a16="http://schemas.microsoft.com/office/drawing/2014/main" id="{3AF8544A-E91D-7749-8A35-A204A82D7FE0}"/>
              </a:ext>
            </a:extLst>
          </p:cNvPr>
          <p:cNvGraphicFramePr>
            <a:graphicFrameLocks noGrp="1"/>
          </p:cNvGraphicFramePr>
          <p:nvPr/>
        </p:nvGraphicFramePr>
        <p:xfrm>
          <a:off x="7589795" y="4237768"/>
          <a:ext cx="1316476" cy="11582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6193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71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281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Symbol" panose="020B0502040204020203" pitchFamily="34" charset="0"/>
                          <a:ea typeface="Segoe UI Symbol" panose="020B0502040204020203" pitchFamily="34" charset="0"/>
                          <a:cs typeface="Helvetica" charset="0"/>
                        </a:rPr>
                        <a:t>Edge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Symbol" panose="020B0502040204020203" pitchFamily="34" charset="0"/>
                          <a:ea typeface="Segoe UI Symbol" panose="020B0502040204020203" pitchFamily="34" charset="0"/>
                          <a:cs typeface="Helvetica" charset="0"/>
                        </a:rPr>
                        <a:t># Hits</a:t>
                      </a: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latin typeface="Segoe UI Symbol" panose="020B0502040204020203" pitchFamily="34" charset="0"/>
                        <a:ea typeface="Segoe UI Symbol" panose="020B0502040204020203" pitchFamily="34" charset="0"/>
                        <a:cs typeface="Helvetica" charset="0"/>
                      </a:endParaRP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2815"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latin typeface="Segoe UI Symbol" panose="020B0502040204020203" pitchFamily="34" charset="0"/>
                        <a:ea typeface="Segoe UI Symbol" panose="020B0502040204020203" pitchFamily="34" charset="0"/>
                        <a:cs typeface="Helvetica" charset="0"/>
                      </a:endParaRP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2815"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latin typeface="Segoe UI Symbol" panose="020B0502040204020203" pitchFamily="34" charset="0"/>
                        <a:ea typeface="Segoe UI Symbol" panose="020B0502040204020203" pitchFamily="34" charset="0"/>
                        <a:cs typeface="Helvetica" charset="0"/>
                      </a:endParaRP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2815"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latin typeface="Segoe UI Symbol" panose="020B0502040204020203" pitchFamily="34" charset="0"/>
                        <a:ea typeface="Segoe UI Symbol" panose="020B0502040204020203" pitchFamily="34" charset="0"/>
                        <a:cs typeface="Helvetica" charset="0"/>
                      </a:endParaRP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45" name="Table 44">
            <a:extLst>
              <a:ext uri="{FF2B5EF4-FFF2-40B4-BE49-F238E27FC236}">
                <a16:creationId xmlns:a16="http://schemas.microsoft.com/office/drawing/2014/main" id="{C77D551B-7856-0B41-86EC-B7C6330A2453}"/>
              </a:ext>
            </a:extLst>
          </p:cNvPr>
          <p:cNvGraphicFramePr>
            <a:graphicFrameLocks noGrp="1"/>
          </p:cNvGraphicFramePr>
          <p:nvPr/>
        </p:nvGraphicFramePr>
        <p:xfrm>
          <a:off x="7742195" y="4390168"/>
          <a:ext cx="1316476" cy="11582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6193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71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281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Symbol" panose="020B0502040204020203" pitchFamily="34" charset="0"/>
                          <a:ea typeface="Segoe UI Symbol" panose="020B0502040204020203" pitchFamily="34" charset="0"/>
                          <a:cs typeface="Helvetica" charset="0"/>
                        </a:rPr>
                        <a:t>Edge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Symbol" panose="020B0502040204020203" pitchFamily="34" charset="0"/>
                          <a:ea typeface="Segoe UI Symbol" panose="020B0502040204020203" pitchFamily="34" charset="0"/>
                          <a:cs typeface="Helvetica" charset="0"/>
                        </a:rPr>
                        <a:t># Hits</a:t>
                      </a: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latin typeface="Consolas" charset="0"/>
                          <a:ea typeface="Consolas" charset="0"/>
                          <a:cs typeface="Consolas" charset="0"/>
                        </a:rPr>
                        <a:t>...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latin typeface="Consolas" charset="0"/>
                          <a:ea typeface="Consolas" charset="0"/>
                          <a:cs typeface="Consolas" charset="0"/>
                        </a:rPr>
                        <a:t>...</a:t>
                      </a:r>
                      <a:endParaRPr lang="en-US" sz="800" dirty="0">
                        <a:latin typeface="Segoe UI Symbol" panose="020B0502040204020203" pitchFamily="34" charset="0"/>
                        <a:ea typeface="Segoe UI Symbol" panose="020B0502040204020203" pitchFamily="34" charset="0"/>
                        <a:cs typeface="Helvetica" charset="0"/>
                      </a:endParaRP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2815"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latin typeface="Consolas" charset="0"/>
                          <a:ea typeface="Consolas" charset="0"/>
                          <a:cs typeface="Consolas" charset="0"/>
                        </a:rPr>
                        <a:t>...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latin typeface="Consolas" charset="0"/>
                          <a:ea typeface="Consolas" charset="0"/>
                          <a:cs typeface="Consolas" charset="0"/>
                        </a:rPr>
                        <a:t>...</a:t>
                      </a:r>
                      <a:endParaRPr lang="en-US" sz="800" dirty="0">
                        <a:latin typeface="Segoe UI Symbol" panose="020B0502040204020203" pitchFamily="34" charset="0"/>
                        <a:ea typeface="Segoe UI Symbol" panose="020B0502040204020203" pitchFamily="34" charset="0"/>
                        <a:cs typeface="Helvetica" charset="0"/>
                      </a:endParaRP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2815"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latin typeface="Consolas" charset="0"/>
                          <a:ea typeface="Consolas" charset="0"/>
                          <a:cs typeface="Consolas" charset="0"/>
                        </a:rPr>
                        <a:t>...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latin typeface="Consolas" charset="0"/>
                          <a:ea typeface="Consolas" charset="0"/>
                          <a:cs typeface="Consolas" charset="0"/>
                        </a:rPr>
                        <a:t>...</a:t>
                      </a:r>
                      <a:endParaRPr lang="en-US" sz="800" dirty="0">
                        <a:latin typeface="Segoe UI Symbol" panose="020B0502040204020203" pitchFamily="34" charset="0"/>
                        <a:ea typeface="Segoe UI Symbol" panose="020B0502040204020203" pitchFamily="34" charset="0"/>
                        <a:cs typeface="Helvetica" charset="0"/>
                      </a:endParaRP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2815"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latin typeface="Consolas" charset="0"/>
                          <a:ea typeface="Consolas" charset="0"/>
                          <a:cs typeface="Consolas" charset="0"/>
                        </a:rPr>
                        <a:t>...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latin typeface="Consolas" charset="0"/>
                          <a:ea typeface="Consolas" charset="0"/>
                          <a:cs typeface="Consolas" charset="0"/>
                        </a:rPr>
                        <a:t>...</a:t>
                      </a:r>
                      <a:endParaRPr lang="en-US" sz="800" dirty="0">
                        <a:latin typeface="Segoe UI Symbol" panose="020B0502040204020203" pitchFamily="34" charset="0"/>
                        <a:ea typeface="Segoe UI Symbol" panose="020B0502040204020203" pitchFamily="34" charset="0"/>
                        <a:cs typeface="Helvetica" charset="0"/>
                      </a:endParaRP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3932891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3B1C2BDB-3C28-254C-A859-BE7EF46A627A}"/>
              </a:ext>
            </a:extLst>
          </p:cNvPr>
          <p:cNvSpPr/>
          <p:nvPr/>
        </p:nvSpPr>
        <p:spPr>
          <a:xfrm>
            <a:off x="3202041" y="1760949"/>
            <a:ext cx="1343638" cy="12003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pick input </a:t>
            </a:r>
          </a:p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maximizing</a:t>
            </a:r>
          </a:p>
          <a:p>
            <a:pPr algn="ctr"/>
            <a:r>
              <a:rPr 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value</a:t>
            </a:r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 for </a:t>
            </a:r>
          </a:p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some </a:t>
            </a:r>
            <a:r>
              <a:rPr 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key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C9CF121-2674-AD41-8A32-1D134A1D6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84A6F-723A-7245-9DC7-D82FDBAE027C}" type="slidenum">
              <a:rPr lang="en-US" smtClean="0"/>
              <a:t>87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F0AECB-BF3F-9144-8CCB-E7FDF18019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Caroline Lemieux --- Expanding the Reach of Fuzzing</a:t>
            </a:r>
            <a:endParaRPr lang="en-US" dirty="0"/>
          </a:p>
        </p:txBody>
      </p:sp>
      <p:sp>
        <p:nvSpPr>
          <p:cNvPr id="113" name="Rounded Rectangle 112">
            <a:extLst>
              <a:ext uri="{FF2B5EF4-FFF2-40B4-BE49-F238E27FC236}">
                <a16:creationId xmlns:a16="http://schemas.microsoft.com/office/drawing/2014/main" id="{FC8D3875-FAF0-AE4A-8700-45F9CD6DE39B}"/>
              </a:ext>
            </a:extLst>
          </p:cNvPr>
          <p:cNvSpPr/>
          <p:nvPr/>
        </p:nvSpPr>
        <p:spPr>
          <a:xfrm>
            <a:off x="4561770" y="2763465"/>
            <a:ext cx="1030013" cy="462455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Input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504D290A-DCE6-F64D-87B7-4A81D183A1D0}"/>
              </a:ext>
            </a:extLst>
          </p:cNvPr>
          <p:cNvSpPr/>
          <p:nvPr/>
        </p:nvSpPr>
        <p:spPr>
          <a:xfrm>
            <a:off x="5697205" y="2671089"/>
            <a:ext cx="9058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mutate</a:t>
            </a:r>
          </a:p>
        </p:txBody>
      </p:sp>
      <p:cxnSp>
        <p:nvCxnSpPr>
          <p:cNvPr id="107" name="!!arrow_execute">
            <a:extLst>
              <a:ext uri="{FF2B5EF4-FFF2-40B4-BE49-F238E27FC236}">
                <a16:creationId xmlns:a16="http://schemas.microsoft.com/office/drawing/2014/main" id="{F1399671-32BC-584D-859F-F8F99976202D}"/>
              </a:ext>
            </a:extLst>
          </p:cNvPr>
          <p:cNvCxnSpPr>
            <a:cxnSpLocks/>
          </p:cNvCxnSpPr>
          <p:nvPr/>
        </p:nvCxnSpPr>
        <p:spPr>
          <a:xfrm>
            <a:off x="8021808" y="2994693"/>
            <a:ext cx="1122192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Rectangle 108">
            <a:extLst>
              <a:ext uri="{FF2B5EF4-FFF2-40B4-BE49-F238E27FC236}">
                <a16:creationId xmlns:a16="http://schemas.microsoft.com/office/drawing/2014/main" id="{61F22C5E-02DD-A34B-AB17-14865FA2C790}"/>
              </a:ext>
            </a:extLst>
          </p:cNvPr>
          <p:cNvSpPr/>
          <p:nvPr/>
        </p:nvSpPr>
        <p:spPr>
          <a:xfrm>
            <a:off x="8021808" y="2683831"/>
            <a:ext cx="9633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execute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87C4B0-897E-1F4B-9948-8D5CAE829B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4E2185-613D-954E-92D0-5096D2C7B56B}" type="datetime1">
              <a:rPr lang="en-US" smtClean="0"/>
              <a:t>4/21/23</a:t>
            </a:fld>
            <a:endParaRPr lang="en-US"/>
          </a:p>
        </p:txBody>
      </p:sp>
      <p:sp>
        <p:nvSpPr>
          <p:cNvPr id="86" name="Rounded Rectangle 85">
            <a:extLst>
              <a:ext uri="{FF2B5EF4-FFF2-40B4-BE49-F238E27FC236}">
                <a16:creationId xmlns:a16="http://schemas.microsoft.com/office/drawing/2014/main" id="{54E14EAC-5232-FB4E-BAE2-97AE35AC5267}"/>
              </a:ext>
            </a:extLst>
          </p:cNvPr>
          <p:cNvSpPr/>
          <p:nvPr/>
        </p:nvSpPr>
        <p:spPr>
          <a:xfrm>
            <a:off x="6509251" y="2313448"/>
            <a:ext cx="1030013" cy="46245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Input</a:t>
            </a:r>
          </a:p>
        </p:txBody>
      </p:sp>
      <p:sp>
        <p:nvSpPr>
          <p:cNvPr id="88" name="Rounded Rectangle 87">
            <a:extLst>
              <a:ext uri="{FF2B5EF4-FFF2-40B4-BE49-F238E27FC236}">
                <a16:creationId xmlns:a16="http://schemas.microsoft.com/office/drawing/2014/main" id="{6615505A-4D0B-AD47-83EC-B118C4301BBB}"/>
              </a:ext>
            </a:extLst>
          </p:cNvPr>
          <p:cNvSpPr/>
          <p:nvPr/>
        </p:nvSpPr>
        <p:spPr>
          <a:xfrm>
            <a:off x="6661651" y="2465848"/>
            <a:ext cx="1030013" cy="462455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Input</a:t>
            </a:r>
          </a:p>
        </p:txBody>
      </p:sp>
      <p:sp>
        <p:nvSpPr>
          <p:cNvPr id="89" name="Rounded Rectangle 88">
            <a:extLst>
              <a:ext uri="{FF2B5EF4-FFF2-40B4-BE49-F238E27FC236}">
                <a16:creationId xmlns:a16="http://schemas.microsoft.com/office/drawing/2014/main" id="{AFFB58E7-702F-8C44-83F7-3D4796E82BE4}"/>
              </a:ext>
            </a:extLst>
          </p:cNvPr>
          <p:cNvSpPr/>
          <p:nvPr/>
        </p:nvSpPr>
        <p:spPr>
          <a:xfrm>
            <a:off x="6814051" y="2618248"/>
            <a:ext cx="1030013" cy="46245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Input</a:t>
            </a:r>
          </a:p>
        </p:txBody>
      </p:sp>
      <p:sp>
        <p:nvSpPr>
          <p:cNvPr id="90" name="Rounded Rectangle 89">
            <a:extLst>
              <a:ext uri="{FF2B5EF4-FFF2-40B4-BE49-F238E27FC236}">
                <a16:creationId xmlns:a16="http://schemas.microsoft.com/office/drawing/2014/main" id="{C1E8A316-B34E-4F47-BBE5-4823114CE8C0}"/>
              </a:ext>
            </a:extLst>
          </p:cNvPr>
          <p:cNvSpPr/>
          <p:nvPr/>
        </p:nvSpPr>
        <p:spPr>
          <a:xfrm>
            <a:off x="6966451" y="2770648"/>
            <a:ext cx="1030013" cy="462455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Input</a:t>
            </a:r>
            <a:r>
              <a:rPr lang="en-US" baseline="-250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n</a:t>
            </a:r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’</a:t>
            </a:r>
          </a:p>
        </p:txBody>
      </p:sp>
      <p:cxnSp>
        <p:nvCxnSpPr>
          <p:cNvPr id="111" name="!!arrow_mutate">
            <a:extLst>
              <a:ext uri="{FF2B5EF4-FFF2-40B4-BE49-F238E27FC236}">
                <a16:creationId xmlns:a16="http://schemas.microsoft.com/office/drawing/2014/main" id="{B18D3103-5EEE-0B4A-B052-CC0D10874876}"/>
              </a:ext>
            </a:extLst>
          </p:cNvPr>
          <p:cNvCxnSpPr>
            <a:cxnSpLocks/>
          </p:cNvCxnSpPr>
          <p:nvPr/>
        </p:nvCxnSpPr>
        <p:spPr>
          <a:xfrm>
            <a:off x="5642951" y="2994693"/>
            <a:ext cx="1220386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1368DB9-B2F6-264D-9796-C3DE86127947}"/>
              </a:ext>
            </a:extLst>
          </p:cNvPr>
          <p:cNvGrpSpPr/>
          <p:nvPr/>
        </p:nvGrpSpPr>
        <p:grpSpPr>
          <a:xfrm>
            <a:off x="8941982" y="2351981"/>
            <a:ext cx="1299788" cy="1299788"/>
            <a:chOff x="7565191" y="2194798"/>
            <a:chExt cx="2721425" cy="2721425"/>
          </a:xfrm>
        </p:grpSpPr>
        <p:pic>
          <p:nvPicPr>
            <p:cNvPr id="127" name="Content Placeholder 7" descr="Document">
              <a:extLst>
                <a:ext uri="{FF2B5EF4-FFF2-40B4-BE49-F238E27FC236}">
                  <a16:creationId xmlns:a16="http://schemas.microsoft.com/office/drawing/2014/main" id="{52D6C96D-FB63-C54B-9294-788F8D2FBB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565191" y="2194798"/>
              <a:ext cx="2721425" cy="2721425"/>
            </a:xfrm>
            <a:prstGeom prst="rect">
              <a:avLst/>
            </a:prstGeom>
          </p:spPr>
        </p:pic>
        <p:pic>
          <p:nvPicPr>
            <p:cNvPr id="128" name="Graphic 127" descr="Bug">
              <a:extLst>
                <a:ext uri="{FF2B5EF4-FFF2-40B4-BE49-F238E27FC236}">
                  <a16:creationId xmlns:a16="http://schemas.microsoft.com/office/drawing/2014/main" id="{FB9F1201-83F3-5540-9D49-D99F541B5AD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266665" y="3630702"/>
              <a:ext cx="309381" cy="309381"/>
            </a:xfrm>
            <a:prstGeom prst="rect">
              <a:avLst/>
            </a:prstGeom>
          </p:spPr>
        </p:pic>
        <p:pic>
          <p:nvPicPr>
            <p:cNvPr id="129" name="Graphic 128" descr="Bug">
              <a:extLst>
                <a:ext uri="{FF2B5EF4-FFF2-40B4-BE49-F238E27FC236}">
                  <a16:creationId xmlns:a16="http://schemas.microsoft.com/office/drawing/2014/main" id="{4983D369-7B8E-5A4D-B0DB-38CC0C57E36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223856" y="4080208"/>
              <a:ext cx="309381" cy="309381"/>
            </a:xfrm>
            <a:prstGeom prst="rect">
              <a:avLst/>
            </a:prstGeom>
          </p:spPr>
        </p:pic>
        <p:pic>
          <p:nvPicPr>
            <p:cNvPr id="130" name="Graphic 129" descr="Bug">
              <a:extLst>
                <a:ext uri="{FF2B5EF4-FFF2-40B4-BE49-F238E27FC236}">
                  <a16:creationId xmlns:a16="http://schemas.microsoft.com/office/drawing/2014/main" id="{C13A99A9-5D92-7E42-8342-40537BA5093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223856" y="3273323"/>
              <a:ext cx="309381" cy="309381"/>
            </a:xfrm>
            <a:prstGeom prst="rect">
              <a:avLst/>
            </a:prstGeom>
          </p:spPr>
        </p:pic>
      </p:grpSp>
      <p:sp>
        <p:nvSpPr>
          <p:cNvPr id="132" name="Title 1">
            <a:extLst>
              <a:ext uri="{FF2B5EF4-FFF2-40B4-BE49-F238E27FC236}">
                <a16:creationId xmlns:a16="http://schemas.microsoft.com/office/drawing/2014/main" id="{321B62D9-5D09-FE42-A685-FD53440B96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425" y="365125"/>
            <a:ext cx="10854813" cy="1325563"/>
          </a:xfrm>
        </p:spPr>
        <p:txBody>
          <a:bodyPr/>
          <a:lstStyle/>
          <a:p>
            <a:r>
              <a:rPr lang="en-US" dirty="0"/>
              <a:t>Observation: Algorithm is More General</a:t>
            </a:r>
          </a:p>
        </p:txBody>
      </p: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BE0F7B1B-95F3-A643-9A56-81FDA4DEE66D}"/>
              </a:ext>
            </a:extLst>
          </p:cNvPr>
          <p:cNvCxnSpPr>
            <a:cxnSpLocks/>
          </p:cNvCxnSpPr>
          <p:nvPr/>
        </p:nvCxnSpPr>
        <p:spPr>
          <a:xfrm rot="5400000">
            <a:off x="8659080" y="3909038"/>
            <a:ext cx="1347246" cy="518346"/>
          </a:xfrm>
          <a:prstGeom prst="bentConnector2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FCB2193B-6A44-B149-ADDA-21CC8E9B5C7B}"/>
              </a:ext>
            </a:extLst>
          </p:cNvPr>
          <p:cNvSpPr/>
          <p:nvPr/>
        </p:nvSpPr>
        <p:spPr>
          <a:xfrm>
            <a:off x="3323932" y="4442008"/>
            <a:ext cx="1030013" cy="462455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Input</a:t>
            </a:r>
            <a:r>
              <a:rPr lang="en-US" baseline="-250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2</a:t>
            </a:r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’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560EC973-B98A-834E-9371-B29CD15A1432}"/>
              </a:ext>
            </a:extLst>
          </p:cNvPr>
          <p:cNvSpPr/>
          <p:nvPr/>
        </p:nvSpPr>
        <p:spPr>
          <a:xfrm>
            <a:off x="3442238" y="4611773"/>
            <a:ext cx="1030013" cy="462455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Input</a:t>
            </a:r>
            <a:r>
              <a:rPr lang="en-US" baseline="-250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n</a:t>
            </a:r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’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E040577-0FF8-3E48-835C-A48516A248C8}"/>
              </a:ext>
            </a:extLst>
          </p:cNvPr>
          <p:cNvCxnSpPr>
            <a:cxnSpLocks/>
            <a:endCxn id="28" idx="3"/>
          </p:cNvCxnSpPr>
          <p:nvPr/>
        </p:nvCxnSpPr>
        <p:spPr>
          <a:xfrm flipH="1">
            <a:off x="4472251" y="4841834"/>
            <a:ext cx="3114263" cy="1167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C8BCC2F-0F21-5844-8E7C-3A6EEFE5C616}"/>
              </a:ext>
            </a:extLst>
          </p:cNvPr>
          <p:cNvCxnSpPr>
            <a:cxnSpLocks/>
            <a:stCxn id="38" idx="3"/>
          </p:cNvCxnSpPr>
          <p:nvPr/>
        </p:nvCxnSpPr>
        <p:spPr>
          <a:xfrm flipV="1">
            <a:off x="3258486" y="2994693"/>
            <a:ext cx="1303284" cy="1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89B7C5B-A9FB-5145-B7E1-BC81ECC233F5}"/>
              </a:ext>
            </a:extLst>
          </p:cNvPr>
          <p:cNvCxnSpPr>
            <a:cxnSpLocks/>
          </p:cNvCxnSpPr>
          <p:nvPr/>
        </p:nvCxnSpPr>
        <p:spPr>
          <a:xfrm>
            <a:off x="865343" y="2942596"/>
            <a:ext cx="800181" cy="1"/>
          </a:xfrm>
          <a:prstGeom prst="straightConnector1">
            <a:avLst/>
          </a:prstGeom>
          <a:ln w="317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3A82263B-5490-BE49-A64D-D3186D8E79EE}"/>
              </a:ext>
            </a:extLst>
          </p:cNvPr>
          <p:cNvSpPr/>
          <p:nvPr/>
        </p:nvSpPr>
        <p:spPr>
          <a:xfrm>
            <a:off x="904017" y="2558971"/>
            <a:ext cx="7393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Initial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10D73CDE-04E2-5E4A-A679-5E89D68DA59B}"/>
              </a:ext>
            </a:extLst>
          </p:cNvPr>
          <p:cNvSpPr/>
          <p:nvPr/>
        </p:nvSpPr>
        <p:spPr>
          <a:xfrm>
            <a:off x="1771273" y="2306266"/>
            <a:ext cx="1030013" cy="462455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Input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39DF879E-9F17-F84E-A1A1-7EE92B66C2E5}"/>
              </a:ext>
            </a:extLst>
          </p:cNvPr>
          <p:cNvSpPr/>
          <p:nvPr/>
        </p:nvSpPr>
        <p:spPr>
          <a:xfrm>
            <a:off x="1923673" y="2458666"/>
            <a:ext cx="1030013" cy="462455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50800" dist="12700" dir="13500000" algn="b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Input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D9A54C10-C2DC-7D48-B4C9-F32A6FE075A4}"/>
              </a:ext>
            </a:extLst>
          </p:cNvPr>
          <p:cNvSpPr/>
          <p:nvPr/>
        </p:nvSpPr>
        <p:spPr>
          <a:xfrm>
            <a:off x="2076073" y="2611066"/>
            <a:ext cx="1030013" cy="462455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outerShdw blurRad="50800" dist="12700" dir="13500000" algn="b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Input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7B48E0C6-B968-1041-8D0C-18595CF6DBBA}"/>
              </a:ext>
            </a:extLst>
          </p:cNvPr>
          <p:cNvSpPr/>
          <p:nvPr/>
        </p:nvSpPr>
        <p:spPr>
          <a:xfrm>
            <a:off x="2228473" y="2763466"/>
            <a:ext cx="1030013" cy="462455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50800" dist="12700" dir="13500000" algn="b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Input</a:t>
            </a:r>
          </a:p>
        </p:txBody>
      </p:sp>
      <p:cxnSp>
        <p:nvCxnSpPr>
          <p:cNvPr id="40" name="Elbow Connector 39">
            <a:extLst>
              <a:ext uri="{FF2B5EF4-FFF2-40B4-BE49-F238E27FC236}">
                <a16:creationId xmlns:a16="http://schemas.microsoft.com/office/drawing/2014/main" id="{14BBF7AE-7A01-DE4F-8106-6B17B55EEE80}"/>
              </a:ext>
            </a:extLst>
          </p:cNvPr>
          <p:cNvCxnSpPr>
            <a:cxnSpLocks/>
          </p:cNvCxnSpPr>
          <p:nvPr/>
        </p:nvCxnSpPr>
        <p:spPr>
          <a:xfrm rot="10800000">
            <a:off x="2743480" y="3225921"/>
            <a:ext cx="698758" cy="1617080"/>
          </a:xfrm>
          <a:prstGeom prst="bentConnector2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AC94E951-BC21-9842-AF4B-B480F5CC0FF1}"/>
              </a:ext>
            </a:extLst>
          </p:cNvPr>
          <p:cNvSpPr/>
          <p:nvPr/>
        </p:nvSpPr>
        <p:spPr>
          <a:xfrm>
            <a:off x="2124202" y="3863731"/>
            <a:ext cx="6289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save</a:t>
            </a:r>
          </a:p>
        </p:txBody>
      </p:sp>
      <p:graphicFrame>
        <p:nvGraphicFramePr>
          <p:cNvPr id="42" name="Table 41">
            <a:extLst>
              <a:ext uri="{FF2B5EF4-FFF2-40B4-BE49-F238E27FC236}">
                <a16:creationId xmlns:a16="http://schemas.microsoft.com/office/drawing/2014/main" id="{4C1A462E-B20E-B441-8A1A-766D7F4F27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6907516"/>
              </p:ext>
            </p:extLst>
          </p:nvPr>
        </p:nvGraphicFramePr>
        <p:xfrm>
          <a:off x="7284995" y="3932968"/>
          <a:ext cx="1316476" cy="11582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6193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71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281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Symbol" panose="020B0502040204020203" pitchFamily="34" charset="0"/>
                          <a:ea typeface="Segoe UI Symbol" panose="020B0502040204020203" pitchFamily="34" charset="0"/>
                          <a:cs typeface="Helvetica" charset="0"/>
                        </a:rPr>
                        <a:t>Key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Symbol" panose="020B0502040204020203" pitchFamily="34" charset="0"/>
                          <a:ea typeface="Segoe UI Symbol" panose="020B0502040204020203" pitchFamily="34" charset="0"/>
                          <a:cs typeface="Helvetica" charset="0"/>
                        </a:rPr>
                        <a:t>Value</a:t>
                      </a: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latin typeface="Segoe UI Symbol" panose="020B0502040204020203" pitchFamily="34" charset="0"/>
                        <a:ea typeface="Segoe UI Symbol" panose="020B0502040204020203" pitchFamily="34" charset="0"/>
                        <a:cs typeface="Helvetica" charset="0"/>
                      </a:endParaRP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2815"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latin typeface="Segoe UI Symbol" panose="020B0502040204020203" pitchFamily="34" charset="0"/>
                        <a:ea typeface="Segoe UI Symbol" panose="020B0502040204020203" pitchFamily="34" charset="0"/>
                        <a:cs typeface="Helvetica" charset="0"/>
                      </a:endParaRP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2815"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latin typeface="Segoe UI Symbol" panose="020B0502040204020203" pitchFamily="34" charset="0"/>
                        <a:ea typeface="Segoe UI Symbol" panose="020B0502040204020203" pitchFamily="34" charset="0"/>
                        <a:cs typeface="Helvetica" charset="0"/>
                      </a:endParaRP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2815"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latin typeface="Segoe UI Symbol" panose="020B0502040204020203" pitchFamily="34" charset="0"/>
                        <a:ea typeface="Segoe UI Symbol" panose="020B0502040204020203" pitchFamily="34" charset="0"/>
                        <a:cs typeface="Helvetica" charset="0"/>
                      </a:endParaRP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43" name="Table 42">
            <a:extLst>
              <a:ext uri="{FF2B5EF4-FFF2-40B4-BE49-F238E27FC236}">
                <a16:creationId xmlns:a16="http://schemas.microsoft.com/office/drawing/2014/main" id="{5972CAFD-2978-A548-8FA2-7CD40AFFDE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3465588"/>
              </p:ext>
            </p:extLst>
          </p:nvPr>
        </p:nvGraphicFramePr>
        <p:xfrm>
          <a:off x="7437395" y="4085368"/>
          <a:ext cx="1316476" cy="11582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6193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71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281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Symbol" panose="020B0502040204020203" pitchFamily="34" charset="0"/>
                          <a:ea typeface="Segoe UI Symbol" panose="020B0502040204020203" pitchFamily="34" charset="0"/>
                          <a:cs typeface="Helvetica" charset="0"/>
                        </a:rPr>
                        <a:t>Key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Symbol" panose="020B0502040204020203" pitchFamily="34" charset="0"/>
                          <a:ea typeface="Segoe UI Symbol" panose="020B0502040204020203" pitchFamily="34" charset="0"/>
                          <a:cs typeface="Helvetica" charset="0"/>
                        </a:rPr>
                        <a:t>Value</a:t>
                      </a: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latin typeface="Segoe UI Symbol" panose="020B0502040204020203" pitchFamily="34" charset="0"/>
                        <a:ea typeface="Segoe UI Symbol" panose="020B0502040204020203" pitchFamily="34" charset="0"/>
                        <a:cs typeface="Helvetica" charset="0"/>
                      </a:endParaRP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2815"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latin typeface="Segoe UI Symbol" panose="020B0502040204020203" pitchFamily="34" charset="0"/>
                        <a:ea typeface="Segoe UI Symbol" panose="020B0502040204020203" pitchFamily="34" charset="0"/>
                        <a:cs typeface="Helvetica" charset="0"/>
                      </a:endParaRP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2815"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latin typeface="Segoe UI Symbol" panose="020B0502040204020203" pitchFamily="34" charset="0"/>
                        <a:ea typeface="Segoe UI Symbol" panose="020B0502040204020203" pitchFamily="34" charset="0"/>
                        <a:cs typeface="Helvetica" charset="0"/>
                      </a:endParaRP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2815"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latin typeface="Segoe UI Symbol" panose="020B0502040204020203" pitchFamily="34" charset="0"/>
                        <a:ea typeface="Segoe UI Symbol" panose="020B0502040204020203" pitchFamily="34" charset="0"/>
                        <a:cs typeface="Helvetica" charset="0"/>
                      </a:endParaRP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44" name="Table 43">
            <a:extLst>
              <a:ext uri="{FF2B5EF4-FFF2-40B4-BE49-F238E27FC236}">
                <a16:creationId xmlns:a16="http://schemas.microsoft.com/office/drawing/2014/main" id="{3AF8544A-E91D-7749-8A35-A204A82D7F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3537703"/>
              </p:ext>
            </p:extLst>
          </p:nvPr>
        </p:nvGraphicFramePr>
        <p:xfrm>
          <a:off x="7589795" y="4237768"/>
          <a:ext cx="1316476" cy="11582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6193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71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281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Symbol" panose="020B0502040204020203" pitchFamily="34" charset="0"/>
                          <a:ea typeface="Segoe UI Symbol" panose="020B0502040204020203" pitchFamily="34" charset="0"/>
                          <a:cs typeface="Helvetica" charset="0"/>
                        </a:rPr>
                        <a:t>Key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Symbol" panose="020B0502040204020203" pitchFamily="34" charset="0"/>
                          <a:ea typeface="Segoe UI Symbol" panose="020B0502040204020203" pitchFamily="34" charset="0"/>
                          <a:cs typeface="Helvetica" charset="0"/>
                        </a:rPr>
                        <a:t>Value</a:t>
                      </a: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latin typeface="Segoe UI Symbol" panose="020B0502040204020203" pitchFamily="34" charset="0"/>
                        <a:ea typeface="Segoe UI Symbol" panose="020B0502040204020203" pitchFamily="34" charset="0"/>
                        <a:cs typeface="Helvetica" charset="0"/>
                      </a:endParaRP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2815"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latin typeface="Segoe UI Symbol" panose="020B0502040204020203" pitchFamily="34" charset="0"/>
                        <a:ea typeface="Segoe UI Symbol" panose="020B0502040204020203" pitchFamily="34" charset="0"/>
                        <a:cs typeface="Helvetica" charset="0"/>
                      </a:endParaRP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2815"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latin typeface="Segoe UI Symbol" panose="020B0502040204020203" pitchFamily="34" charset="0"/>
                        <a:ea typeface="Segoe UI Symbol" panose="020B0502040204020203" pitchFamily="34" charset="0"/>
                        <a:cs typeface="Helvetica" charset="0"/>
                      </a:endParaRP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2815"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latin typeface="Segoe UI Symbol" panose="020B0502040204020203" pitchFamily="34" charset="0"/>
                        <a:ea typeface="Segoe UI Symbol" panose="020B0502040204020203" pitchFamily="34" charset="0"/>
                        <a:cs typeface="Helvetica" charset="0"/>
                      </a:endParaRP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45" name="Table 44">
            <a:extLst>
              <a:ext uri="{FF2B5EF4-FFF2-40B4-BE49-F238E27FC236}">
                <a16:creationId xmlns:a16="http://schemas.microsoft.com/office/drawing/2014/main" id="{C77D551B-7856-0B41-86EC-B7C6330A24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646783"/>
              </p:ext>
            </p:extLst>
          </p:nvPr>
        </p:nvGraphicFramePr>
        <p:xfrm>
          <a:off x="7742195" y="4390168"/>
          <a:ext cx="1316476" cy="11582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6193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71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281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Symbol" panose="020B0502040204020203" pitchFamily="34" charset="0"/>
                          <a:ea typeface="Segoe UI Symbol" panose="020B0502040204020203" pitchFamily="34" charset="0"/>
                          <a:cs typeface="Helvetica" charset="0"/>
                        </a:rPr>
                        <a:t>Key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Symbol" panose="020B0502040204020203" pitchFamily="34" charset="0"/>
                          <a:ea typeface="Segoe UI Symbol" panose="020B0502040204020203" pitchFamily="34" charset="0"/>
                          <a:cs typeface="Helvetica" charset="0"/>
                        </a:rPr>
                        <a:t>Value</a:t>
                      </a: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latin typeface="Consolas" charset="0"/>
                          <a:ea typeface="Consolas" charset="0"/>
                          <a:cs typeface="Consolas" charset="0"/>
                        </a:rPr>
                        <a:t>...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latin typeface="Consolas" charset="0"/>
                          <a:ea typeface="Consolas" charset="0"/>
                          <a:cs typeface="Consolas" charset="0"/>
                        </a:rPr>
                        <a:t>...</a:t>
                      </a:r>
                      <a:endParaRPr lang="en-US" sz="800" dirty="0">
                        <a:latin typeface="Segoe UI Symbol" panose="020B0502040204020203" pitchFamily="34" charset="0"/>
                        <a:ea typeface="Segoe UI Symbol" panose="020B0502040204020203" pitchFamily="34" charset="0"/>
                        <a:cs typeface="Helvetica" charset="0"/>
                      </a:endParaRP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2815"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latin typeface="Consolas" charset="0"/>
                          <a:ea typeface="Consolas" charset="0"/>
                          <a:cs typeface="Consolas" charset="0"/>
                        </a:rPr>
                        <a:t>...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latin typeface="Consolas" charset="0"/>
                          <a:ea typeface="Consolas" charset="0"/>
                          <a:cs typeface="Consolas" charset="0"/>
                        </a:rPr>
                        <a:t>...</a:t>
                      </a:r>
                      <a:endParaRPr lang="en-US" sz="800" dirty="0">
                        <a:latin typeface="Segoe UI Symbol" panose="020B0502040204020203" pitchFamily="34" charset="0"/>
                        <a:ea typeface="Segoe UI Symbol" panose="020B0502040204020203" pitchFamily="34" charset="0"/>
                        <a:cs typeface="Helvetica" charset="0"/>
                      </a:endParaRP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2815"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latin typeface="Consolas" charset="0"/>
                          <a:ea typeface="Consolas" charset="0"/>
                          <a:cs typeface="Consolas" charset="0"/>
                        </a:rPr>
                        <a:t>...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latin typeface="Consolas" charset="0"/>
                          <a:ea typeface="Consolas" charset="0"/>
                          <a:cs typeface="Consolas" charset="0"/>
                        </a:rPr>
                        <a:t>...</a:t>
                      </a:r>
                      <a:endParaRPr lang="en-US" sz="800" dirty="0">
                        <a:latin typeface="Segoe UI Symbol" panose="020B0502040204020203" pitchFamily="34" charset="0"/>
                        <a:ea typeface="Segoe UI Symbol" panose="020B0502040204020203" pitchFamily="34" charset="0"/>
                        <a:cs typeface="Helvetica" charset="0"/>
                      </a:endParaRP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2815"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latin typeface="Consolas" charset="0"/>
                          <a:ea typeface="Consolas" charset="0"/>
                          <a:cs typeface="Consolas" charset="0"/>
                        </a:rPr>
                        <a:t>...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latin typeface="Consolas" charset="0"/>
                          <a:ea typeface="Consolas" charset="0"/>
                          <a:cs typeface="Consolas" charset="0"/>
                        </a:rPr>
                        <a:t>...</a:t>
                      </a:r>
                      <a:endParaRPr lang="en-US" sz="800" dirty="0">
                        <a:latin typeface="Segoe UI Symbol" panose="020B0502040204020203" pitchFamily="34" charset="0"/>
                        <a:ea typeface="Segoe UI Symbol" panose="020B0502040204020203" pitchFamily="34" charset="0"/>
                        <a:cs typeface="Helvetica" charset="0"/>
                      </a:endParaRP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8" name="Rectangle 47">
            <a:extLst>
              <a:ext uri="{FF2B5EF4-FFF2-40B4-BE49-F238E27FC236}">
                <a16:creationId xmlns:a16="http://schemas.microsoft.com/office/drawing/2014/main" id="{477076A9-A79E-BB44-8CF4-C5553F8D4681}"/>
              </a:ext>
            </a:extLst>
          </p:cNvPr>
          <p:cNvSpPr/>
          <p:nvPr/>
        </p:nvSpPr>
        <p:spPr>
          <a:xfrm>
            <a:off x="4928825" y="4134785"/>
            <a:ext cx="1929384" cy="64922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>
            <a:noAutofit/>
          </a:bodyPr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Maximizes </a:t>
            </a:r>
            <a:r>
              <a:rPr 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value</a:t>
            </a:r>
          </a:p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for some </a:t>
            </a:r>
            <a:r>
              <a:rPr 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key</a:t>
            </a:r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?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701278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Word"/>
      </p:transition>
    </mc:Choice>
    <mc:Fallback xmlns="">
      <p:transition spd="slow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!!doop">
            <a:extLst>
              <a:ext uri="{FF2B5EF4-FFF2-40B4-BE49-F238E27FC236}">
                <a16:creationId xmlns:a16="http://schemas.microsoft.com/office/drawing/2014/main" id="{3B1C2BDB-3C28-254C-A859-BE7EF46A627A}"/>
              </a:ext>
            </a:extLst>
          </p:cNvPr>
          <p:cNvSpPr/>
          <p:nvPr/>
        </p:nvSpPr>
        <p:spPr>
          <a:xfrm>
            <a:off x="3202041" y="1760949"/>
            <a:ext cx="1343638" cy="12003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pick input </a:t>
            </a:r>
          </a:p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maximizing</a:t>
            </a:r>
          </a:p>
          <a:p>
            <a:pPr algn="ctr"/>
            <a:r>
              <a:rPr 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value</a:t>
            </a:r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 for </a:t>
            </a:r>
          </a:p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some </a:t>
            </a:r>
            <a:r>
              <a:rPr 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key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C9CF121-2674-AD41-8A32-1D134A1D6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84A6F-723A-7245-9DC7-D82FDBAE027C}" type="slidenum">
              <a:rPr lang="en-US" smtClean="0"/>
              <a:t>88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F0AECB-BF3F-9144-8CCB-E7FDF18019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Caroline Lemieux --- Expanding the Reach of Fuzzing</a:t>
            </a:r>
            <a:endParaRPr lang="en-US" dirty="0"/>
          </a:p>
        </p:txBody>
      </p:sp>
      <p:sp>
        <p:nvSpPr>
          <p:cNvPr id="113" name="Rounded Rectangle 112">
            <a:extLst>
              <a:ext uri="{FF2B5EF4-FFF2-40B4-BE49-F238E27FC236}">
                <a16:creationId xmlns:a16="http://schemas.microsoft.com/office/drawing/2014/main" id="{FC8D3875-FAF0-AE4A-8700-45F9CD6DE39B}"/>
              </a:ext>
            </a:extLst>
          </p:cNvPr>
          <p:cNvSpPr/>
          <p:nvPr/>
        </p:nvSpPr>
        <p:spPr>
          <a:xfrm>
            <a:off x="4561770" y="2763465"/>
            <a:ext cx="1030013" cy="462455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Input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504D290A-DCE6-F64D-87B7-4A81D183A1D0}"/>
              </a:ext>
            </a:extLst>
          </p:cNvPr>
          <p:cNvSpPr/>
          <p:nvPr/>
        </p:nvSpPr>
        <p:spPr>
          <a:xfrm>
            <a:off x="5697205" y="2671089"/>
            <a:ext cx="9058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mutate</a:t>
            </a:r>
          </a:p>
        </p:txBody>
      </p:sp>
      <p:cxnSp>
        <p:nvCxnSpPr>
          <p:cNvPr id="107" name="!!arrow_execute">
            <a:extLst>
              <a:ext uri="{FF2B5EF4-FFF2-40B4-BE49-F238E27FC236}">
                <a16:creationId xmlns:a16="http://schemas.microsoft.com/office/drawing/2014/main" id="{F1399671-32BC-584D-859F-F8F99976202D}"/>
              </a:ext>
            </a:extLst>
          </p:cNvPr>
          <p:cNvCxnSpPr>
            <a:cxnSpLocks/>
          </p:cNvCxnSpPr>
          <p:nvPr/>
        </p:nvCxnSpPr>
        <p:spPr>
          <a:xfrm>
            <a:off x="8021808" y="2994693"/>
            <a:ext cx="1122192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Rectangle 108">
            <a:extLst>
              <a:ext uri="{FF2B5EF4-FFF2-40B4-BE49-F238E27FC236}">
                <a16:creationId xmlns:a16="http://schemas.microsoft.com/office/drawing/2014/main" id="{61F22C5E-02DD-A34B-AB17-14865FA2C790}"/>
              </a:ext>
            </a:extLst>
          </p:cNvPr>
          <p:cNvSpPr/>
          <p:nvPr/>
        </p:nvSpPr>
        <p:spPr>
          <a:xfrm>
            <a:off x="8021808" y="2683831"/>
            <a:ext cx="9633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execute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87C4B0-897E-1F4B-9948-8D5CAE829B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3C301-CAA4-5A49-B904-3E674EB1E846}" type="datetime1">
              <a:rPr lang="en-US" smtClean="0"/>
              <a:t>4/21/23</a:t>
            </a:fld>
            <a:endParaRPr lang="en-US"/>
          </a:p>
        </p:txBody>
      </p:sp>
      <p:sp>
        <p:nvSpPr>
          <p:cNvPr id="86" name="Rounded Rectangle 85">
            <a:extLst>
              <a:ext uri="{FF2B5EF4-FFF2-40B4-BE49-F238E27FC236}">
                <a16:creationId xmlns:a16="http://schemas.microsoft.com/office/drawing/2014/main" id="{54E14EAC-5232-FB4E-BAE2-97AE35AC5267}"/>
              </a:ext>
            </a:extLst>
          </p:cNvPr>
          <p:cNvSpPr/>
          <p:nvPr/>
        </p:nvSpPr>
        <p:spPr>
          <a:xfrm>
            <a:off x="6509251" y="2313448"/>
            <a:ext cx="1030013" cy="46245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Input</a:t>
            </a:r>
          </a:p>
        </p:txBody>
      </p:sp>
      <p:sp>
        <p:nvSpPr>
          <p:cNvPr id="88" name="Rounded Rectangle 87">
            <a:extLst>
              <a:ext uri="{FF2B5EF4-FFF2-40B4-BE49-F238E27FC236}">
                <a16:creationId xmlns:a16="http://schemas.microsoft.com/office/drawing/2014/main" id="{6615505A-4D0B-AD47-83EC-B118C4301BBB}"/>
              </a:ext>
            </a:extLst>
          </p:cNvPr>
          <p:cNvSpPr/>
          <p:nvPr/>
        </p:nvSpPr>
        <p:spPr>
          <a:xfrm>
            <a:off x="6661651" y="2465848"/>
            <a:ext cx="1030013" cy="462455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Input</a:t>
            </a:r>
          </a:p>
        </p:txBody>
      </p:sp>
      <p:sp>
        <p:nvSpPr>
          <p:cNvPr id="89" name="Rounded Rectangle 88">
            <a:extLst>
              <a:ext uri="{FF2B5EF4-FFF2-40B4-BE49-F238E27FC236}">
                <a16:creationId xmlns:a16="http://schemas.microsoft.com/office/drawing/2014/main" id="{AFFB58E7-702F-8C44-83F7-3D4796E82BE4}"/>
              </a:ext>
            </a:extLst>
          </p:cNvPr>
          <p:cNvSpPr/>
          <p:nvPr/>
        </p:nvSpPr>
        <p:spPr>
          <a:xfrm>
            <a:off x="6814051" y="2618248"/>
            <a:ext cx="1030013" cy="46245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Input</a:t>
            </a:r>
          </a:p>
        </p:txBody>
      </p:sp>
      <p:sp>
        <p:nvSpPr>
          <p:cNvPr id="90" name="Rounded Rectangle 89">
            <a:extLst>
              <a:ext uri="{FF2B5EF4-FFF2-40B4-BE49-F238E27FC236}">
                <a16:creationId xmlns:a16="http://schemas.microsoft.com/office/drawing/2014/main" id="{C1E8A316-B34E-4F47-BBE5-4823114CE8C0}"/>
              </a:ext>
            </a:extLst>
          </p:cNvPr>
          <p:cNvSpPr/>
          <p:nvPr/>
        </p:nvSpPr>
        <p:spPr>
          <a:xfrm>
            <a:off x="6966451" y="2770648"/>
            <a:ext cx="1030013" cy="462455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Input</a:t>
            </a:r>
            <a:r>
              <a:rPr lang="en-US" baseline="-250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n</a:t>
            </a:r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’</a:t>
            </a:r>
          </a:p>
        </p:txBody>
      </p:sp>
      <p:cxnSp>
        <p:nvCxnSpPr>
          <p:cNvPr id="111" name="!!arrow_mutate">
            <a:extLst>
              <a:ext uri="{FF2B5EF4-FFF2-40B4-BE49-F238E27FC236}">
                <a16:creationId xmlns:a16="http://schemas.microsoft.com/office/drawing/2014/main" id="{B18D3103-5EEE-0B4A-B052-CC0D10874876}"/>
              </a:ext>
            </a:extLst>
          </p:cNvPr>
          <p:cNvCxnSpPr>
            <a:cxnSpLocks/>
          </p:cNvCxnSpPr>
          <p:nvPr/>
        </p:nvCxnSpPr>
        <p:spPr>
          <a:xfrm>
            <a:off x="5642951" y="2994693"/>
            <a:ext cx="1220386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1368DB9-B2F6-264D-9796-C3DE86127947}"/>
              </a:ext>
            </a:extLst>
          </p:cNvPr>
          <p:cNvGrpSpPr/>
          <p:nvPr/>
        </p:nvGrpSpPr>
        <p:grpSpPr>
          <a:xfrm>
            <a:off x="8941982" y="2351981"/>
            <a:ext cx="1299788" cy="1299788"/>
            <a:chOff x="7565191" y="2194798"/>
            <a:chExt cx="2721425" cy="2721425"/>
          </a:xfrm>
        </p:grpSpPr>
        <p:pic>
          <p:nvPicPr>
            <p:cNvPr id="127" name="Content Placeholder 7" descr="Document">
              <a:extLst>
                <a:ext uri="{FF2B5EF4-FFF2-40B4-BE49-F238E27FC236}">
                  <a16:creationId xmlns:a16="http://schemas.microsoft.com/office/drawing/2014/main" id="{52D6C96D-FB63-C54B-9294-788F8D2FBB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565191" y="2194798"/>
              <a:ext cx="2721425" cy="2721425"/>
            </a:xfrm>
            <a:prstGeom prst="rect">
              <a:avLst/>
            </a:prstGeom>
          </p:spPr>
        </p:pic>
        <p:pic>
          <p:nvPicPr>
            <p:cNvPr id="128" name="Graphic 127" descr="Bug">
              <a:extLst>
                <a:ext uri="{FF2B5EF4-FFF2-40B4-BE49-F238E27FC236}">
                  <a16:creationId xmlns:a16="http://schemas.microsoft.com/office/drawing/2014/main" id="{FB9F1201-83F3-5540-9D49-D99F541B5AD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266665" y="3630702"/>
              <a:ext cx="309381" cy="309381"/>
            </a:xfrm>
            <a:prstGeom prst="rect">
              <a:avLst/>
            </a:prstGeom>
          </p:spPr>
        </p:pic>
        <p:pic>
          <p:nvPicPr>
            <p:cNvPr id="129" name="Graphic 128" descr="Bug">
              <a:extLst>
                <a:ext uri="{FF2B5EF4-FFF2-40B4-BE49-F238E27FC236}">
                  <a16:creationId xmlns:a16="http://schemas.microsoft.com/office/drawing/2014/main" id="{4983D369-7B8E-5A4D-B0DB-38CC0C57E36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223856" y="4080208"/>
              <a:ext cx="309381" cy="309381"/>
            </a:xfrm>
            <a:prstGeom prst="rect">
              <a:avLst/>
            </a:prstGeom>
          </p:spPr>
        </p:pic>
        <p:pic>
          <p:nvPicPr>
            <p:cNvPr id="130" name="Graphic 129" descr="Bug">
              <a:extLst>
                <a:ext uri="{FF2B5EF4-FFF2-40B4-BE49-F238E27FC236}">
                  <a16:creationId xmlns:a16="http://schemas.microsoft.com/office/drawing/2014/main" id="{C13A99A9-5D92-7E42-8342-40537BA5093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223856" y="3273323"/>
              <a:ext cx="309381" cy="309381"/>
            </a:xfrm>
            <a:prstGeom prst="rect">
              <a:avLst/>
            </a:prstGeom>
          </p:spPr>
        </p:pic>
      </p:grpSp>
      <p:sp>
        <p:nvSpPr>
          <p:cNvPr id="132" name="Title 1">
            <a:extLst>
              <a:ext uri="{FF2B5EF4-FFF2-40B4-BE49-F238E27FC236}">
                <a16:creationId xmlns:a16="http://schemas.microsoft.com/office/drawing/2014/main" id="{321B62D9-5D09-FE42-A685-FD53440B96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425" y="365125"/>
            <a:ext cx="10854813" cy="1325563"/>
          </a:xfrm>
        </p:spPr>
        <p:txBody>
          <a:bodyPr/>
          <a:lstStyle/>
          <a:p>
            <a:r>
              <a:rPr lang="en-US" dirty="0" err="1"/>
              <a:t>FuzzFactory</a:t>
            </a:r>
            <a:endParaRPr lang="en-US" dirty="0"/>
          </a:p>
        </p:txBody>
      </p: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BE0F7B1B-95F3-A643-9A56-81FDA4DEE66D}"/>
              </a:ext>
            </a:extLst>
          </p:cNvPr>
          <p:cNvCxnSpPr>
            <a:cxnSpLocks/>
          </p:cNvCxnSpPr>
          <p:nvPr/>
        </p:nvCxnSpPr>
        <p:spPr>
          <a:xfrm rot="5400000">
            <a:off x="8659080" y="3909038"/>
            <a:ext cx="1347246" cy="518346"/>
          </a:xfrm>
          <a:prstGeom prst="bentConnector2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FCB2193B-6A44-B149-ADDA-21CC8E9B5C7B}"/>
              </a:ext>
            </a:extLst>
          </p:cNvPr>
          <p:cNvSpPr/>
          <p:nvPr/>
        </p:nvSpPr>
        <p:spPr>
          <a:xfrm>
            <a:off x="3323932" y="4442008"/>
            <a:ext cx="1030013" cy="462455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Input</a:t>
            </a:r>
            <a:r>
              <a:rPr lang="en-US" baseline="-250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2</a:t>
            </a:r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’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560EC973-B98A-834E-9371-B29CD15A1432}"/>
              </a:ext>
            </a:extLst>
          </p:cNvPr>
          <p:cNvSpPr/>
          <p:nvPr/>
        </p:nvSpPr>
        <p:spPr>
          <a:xfrm>
            <a:off x="3442238" y="4611773"/>
            <a:ext cx="1030013" cy="462455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Input</a:t>
            </a:r>
            <a:r>
              <a:rPr lang="en-US" baseline="-250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n</a:t>
            </a:r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’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E040577-0FF8-3E48-835C-A48516A248C8}"/>
              </a:ext>
            </a:extLst>
          </p:cNvPr>
          <p:cNvCxnSpPr>
            <a:cxnSpLocks/>
            <a:endCxn id="28" idx="3"/>
          </p:cNvCxnSpPr>
          <p:nvPr/>
        </p:nvCxnSpPr>
        <p:spPr>
          <a:xfrm flipH="1">
            <a:off x="4472251" y="4841834"/>
            <a:ext cx="3114263" cy="1167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C8BCC2F-0F21-5844-8E7C-3A6EEFE5C616}"/>
              </a:ext>
            </a:extLst>
          </p:cNvPr>
          <p:cNvCxnSpPr>
            <a:cxnSpLocks/>
            <a:stCxn id="38" idx="3"/>
          </p:cNvCxnSpPr>
          <p:nvPr/>
        </p:nvCxnSpPr>
        <p:spPr>
          <a:xfrm flipV="1">
            <a:off x="3258486" y="2994693"/>
            <a:ext cx="1303284" cy="1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89B7C5B-A9FB-5145-B7E1-BC81ECC233F5}"/>
              </a:ext>
            </a:extLst>
          </p:cNvPr>
          <p:cNvCxnSpPr>
            <a:cxnSpLocks/>
          </p:cNvCxnSpPr>
          <p:nvPr/>
        </p:nvCxnSpPr>
        <p:spPr>
          <a:xfrm>
            <a:off x="865343" y="2942596"/>
            <a:ext cx="800181" cy="1"/>
          </a:xfrm>
          <a:prstGeom prst="straightConnector1">
            <a:avLst/>
          </a:prstGeom>
          <a:ln w="317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3A82263B-5490-BE49-A64D-D3186D8E79EE}"/>
              </a:ext>
            </a:extLst>
          </p:cNvPr>
          <p:cNvSpPr/>
          <p:nvPr/>
        </p:nvSpPr>
        <p:spPr>
          <a:xfrm>
            <a:off x="904017" y="2558971"/>
            <a:ext cx="7393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Initial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10D73CDE-04E2-5E4A-A679-5E89D68DA59B}"/>
              </a:ext>
            </a:extLst>
          </p:cNvPr>
          <p:cNvSpPr/>
          <p:nvPr/>
        </p:nvSpPr>
        <p:spPr>
          <a:xfrm>
            <a:off x="1771273" y="2306266"/>
            <a:ext cx="1030013" cy="462455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Input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39DF879E-9F17-F84E-A1A1-7EE92B66C2E5}"/>
              </a:ext>
            </a:extLst>
          </p:cNvPr>
          <p:cNvSpPr/>
          <p:nvPr/>
        </p:nvSpPr>
        <p:spPr>
          <a:xfrm>
            <a:off x="1923673" y="2458666"/>
            <a:ext cx="1030013" cy="462455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50800" dist="12700" dir="13500000" algn="b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Input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D9A54C10-C2DC-7D48-B4C9-F32A6FE075A4}"/>
              </a:ext>
            </a:extLst>
          </p:cNvPr>
          <p:cNvSpPr/>
          <p:nvPr/>
        </p:nvSpPr>
        <p:spPr>
          <a:xfrm>
            <a:off x="2076073" y="2611066"/>
            <a:ext cx="1030013" cy="462455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outerShdw blurRad="50800" dist="12700" dir="13500000" algn="b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Input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7B48E0C6-B968-1041-8D0C-18595CF6DBBA}"/>
              </a:ext>
            </a:extLst>
          </p:cNvPr>
          <p:cNvSpPr/>
          <p:nvPr/>
        </p:nvSpPr>
        <p:spPr>
          <a:xfrm>
            <a:off x="2228473" y="2763466"/>
            <a:ext cx="1030013" cy="462455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50800" dist="12700" dir="13500000" algn="b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Input</a:t>
            </a:r>
          </a:p>
        </p:txBody>
      </p:sp>
      <p:cxnSp>
        <p:nvCxnSpPr>
          <p:cNvPr id="40" name="Elbow Connector 39">
            <a:extLst>
              <a:ext uri="{FF2B5EF4-FFF2-40B4-BE49-F238E27FC236}">
                <a16:creationId xmlns:a16="http://schemas.microsoft.com/office/drawing/2014/main" id="{14BBF7AE-7A01-DE4F-8106-6B17B55EEE80}"/>
              </a:ext>
            </a:extLst>
          </p:cNvPr>
          <p:cNvCxnSpPr>
            <a:cxnSpLocks/>
          </p:cNvCxnSpPr>
          <p:nvPr/>
        </p:nvCxnSpPr>
        <p:spPr>
          <a:xfrm rot="10800000">
            <a:off x="2743480" y="3225921"/>
            <a:ext cx="698758" cy="1617080"/>
          </a:xfrm>
          <a:prstGeom prst="bentConnector2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AC94E951-BC21-9842-AF4B-B480F5CC0FF1}"/>
              </a:ext>
            </a:extLst>
          </p:cNvPr>
          <p:cNvSpPr/>
          <p:nvPr/>
        </p:nvSpPr>
        <p:spPr>
          <a:xfrm>
            <a:off x="2124202" y="3863731"/>
            <a:ext cx="6289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save</a:t>
            </a:r>
          </a:p>
        </p:txBody>
      </p:sp>
      <p:graphicFrame>
        <p:nvGraphicFramePr>
          <p:cNvPr id="42" name="Table 41">
            <a:extLst>
              <a:ext uri="{FF2B5EF4-FFF2-40B4-BE49-F238E27FC236}">
                <a16:creationId xmlns:a16="http://schemas.microsoft.com/office/drawing/2014/main" id="{4C1A462E-B20E-B441-8A1A-766D7F4F278C}"/>
              </a:ext>
            </a:extLst>
          </p:cNvPr>
          <p:cNvGraphicFramePr>
            <a:graphicFrameLocks noGrp="1"/>
          </p:cNvGraphicFramePr>
          <p:nvPr/>
        </p:nvGraphicFramePr>
        <p:xfrm>
          <a:off x="7284995" y="3932968"/>
          <a:ext cx="1316476" cy="11582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6193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71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281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Symbol" panose="020B0502040204020203" pitchFamily="34" charset="0"/>
                          <a:ea typeface="Segoe UI Symbol" panose="020B0502040204020203" pitchFamily="34" charset="0"/>
                          <a:cs typeface="Helvetica" charset="0"/>
                        </a:rPr>
                        <a:t>Key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Symbol" panose="020B0502040204020203" pitchFamily="34" charset="0"/>
                          <a:ea typeface="Segoe UI Symbol" panose="020B0502040204020203" pitchFamily="34" charset="0"/>
                          <a:cs typeface="Helvetica" charset="0"/>
                        </a:rPr>
                        <a:t>Value</a:t>
                      </a: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latin typeface="Segoe UI Symbol" panose="020B0502040204020203" pitchFamily="34" charset="0"/>
                        <a:ea typeface="Segoe UI Symbol" panose="020B0502040204020203" pitchFamily="34" charset="0"/>
                        <a:cs typeface="Helvetica" charset="0"/>
                      </a:endParaRP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2815"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latin typeface="Segoe UI Symbol" panose="020B0502040204020203" pitchFamily="34" charset="0"/>
                        <a:ea typeface="Segoe UI Symbol" panose="020B0502040204020203" pitchFamily="34" charset="0"/>
                        <a:cs typeface="Helvetica" charset="0"/>
                      </a:endParaRP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2815"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latin typeface="Segoe UI Symbol" panose="020B0502040204020203" pitchFamily="34" charset="0"/>
                        <a:ea typeface="Segoe UI Symbol" panose="020B0502040204020203" pitchFamily="34" charset="0"/>
                        <a:cs typeface="Helvetica" charset="0"/>
                      </a:endParaRP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2815"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latin typeface="Segoe UI Symbol" panose="020B0502040204020203" pitchFamily="34" charset="0"/>
                        <a:ea typeface="Segoe UI Symbol" panose="020B0502040204020203" pitchFamily="34" charset="0"/>
                        <a:cs typeface="Helvetica" charset="0"/>
                      </a:endParaRP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43" name="Table 42">
            <a:extLst>
              <a:ext uri="{FF2B5EF4-FFF2-40B4-BE49-F238E27FC236}">
                <a16:creationId xmlns:a16="http://schemas.microsoft.com/office/drawing/2014/main" id="{5972CAFD-2978-A548-8FA2-7CD40AFFDE65}"/>
              </a:ext>
            </a:extLst>
          </p:cNvPr>
          <p:cNvGraphicFramePr>
            <a:graphicFrameLocks noGrp="1"/>
          </p:cNvGraphicFramePr>
          <p:nvPr/>
        </p:nvGraphicFramePr>
        <p:xfrm>
          <a:off x="7437395" y="4085368"/>
          <a:ext cx="1316476" cy="11582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6193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71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281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Symbol" panose="020B0502040204020203" pitchFamily="34" charset="0"/>
                          <a:ea typeface="Segoe UI Symbol" panose="020B0502040204020203" pitchFamily="34" charset="0"/>
                          <a:cs typeface="Helvetica" charset="0"/>
                        </a:rPr>
                        <a:t>Key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Symbol" panose="020B0502040204020203" pitchFamily="34" charset="0"/>
                          <a:ea typeface="Segoe UI Symbol" panose="020B0502040204020203" pitchFamily="34" charset="0"/>
                          <a:cs typeface="Helvetica" charset="0"/>
                        </a:rPr>
                        <a:t>Value</a:t>
                      </a: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latin typeface="Segoe UI Symbol" panose="020B0502040204020203" pitchFamily="34" charset="0"/>
                        <a:ea typeface="Segoe UI Symbol" panose="020B0502040204020203" pitchFamily="34" charset="0"/>
                        <a:cs typeface="Helvetica" charset="0"/>
                      </a:endParaRP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2815"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latin typeface="Segoe UI Symbol" panose="020B0502040204020203" pitchFamily="34" charset="0"/>
                        <a:ea typeface="Segoe UI Symbol" panose="020B0502040204020203" pitchFamily="34" charset="0"/>
                        <a:cs typeface="Helvetica" charset="0"/>
                      </a:endParaRP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2815"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latin typeface="Segoe UI Symbol" panose="020B0502040204020203" pitchFamily="34" charset="0"/>
                        <a:ea typeface="Segoe UI Symbol" panose="020B0502040204020203" pitchFamily="34" charset="0"/>
                        <a:cs typeface="Helvetica" charset="0"/>
                      </a:endParaRP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2815"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latin typeface="Segoe UI Symbol" panose="020B0502040204020203" pitchFamily="34" charset="0"/>
                        <a:ea typeface="Segoe UI Symbol" panose="020B0502040204020203" pitchFamily="34" charset="0"/>
                        <a:cs typeface="Helvetica" charset="0"/>
                      </a:endParaRP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44" name="Table 43">
            <a:extLst>
              <a:ext uri="{FF2B5EF4-FFF2-40B4-BE49-F238E27FC236}">
                <a16:creationId xmlns:a16="http://schemas.microsoft.com/office/drawing/2014/main" id="{3AF8544A-E91D-7749-8A35-A204A82D7FE0}"/>
              </a:ext>
            </a:extLst>
          </p:cNvPr>
          <p:cNvGraphicFramePr>
            <a:graphicFrameLocks noGrp="1"/>
          </p:cNvGraphicFramePr>
          <p:nvPr/>
        </p:nvGraphicFramePr>
        <p:xfrm>
          <a:off x="7589795" y="4237768"/>
          <a:ext cx="1316476" cy="11582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6193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71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281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Symbol" panose="020B0502040204020203" pitchFamily="34" charset="0"/>
                          <a:ea typeface="Segoe UI Symbol" panose="020B0502040204020203" pitchFamily="34" charset="0"/>
                          <a:cs typeface="Helvetica" charset="0"/>
                        </a:rPr>
                        <a:t>Key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Symbol" panose="020B0502040204020203" pitchFamily="34" charset="0"/>
                          <a:ea typeface="Segoe UI Symbol" panose="020B0502040204020203" pitchFamily="34" charset="0"/>
                          <a:cs typeface="Helvetica" charset="0"/>
                        </a:rPr>
                        <a:t>Value</a:t>
                      </a: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latin typeface="Segoe UI Symbol" panose="020B0502040204020203" pitchFamily="34" charset="0"/>
                        <a:ea typeface="Segoe UI Symbol" panose="020B0502040204020203" pitchFamily="34" charset="0"/>
                        <a:cs typeface="Helvetica" charset="0"/>
                      </a:endParaRP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2815"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latin typeface="Segoe UI Symbol" panose="020B0502040204020203" pitchFamily="34" charset="0"/>
                        <a:ea typeface="Segoe UI Symbol" panose="020B0502040204020203" pitchFamily="34" charset="0"/>
                        <a:cs typeface="Helvetica" charset="0"/>
                      </a:endParaRP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2815"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latin typeface="Segoe UI Symbol" panose="020B0502040204020203" pitchFamily="34" charset="0"/>
                        <a:ea typeface="Segoe UI Symbol" panose="020B0502040204020203" pitchFamily="34" charset="0"/>
                        <a:cs typeface="Helvetica" charset="0"/>
                      </a:endParaRP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2815"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latin typeface="Segoe UI Symbol" panose="020B0502040204020203" pitchFamily="34" charset="0"/>
                        <a:ea typeface="Segoe UI Symbol" panose="020B0502040204020203" pitchFamily="34" charset="0"/>
                        <a:cs typeface="Helvetica" charset="0"/>
                      </a:endParaRP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45" name="Table 44">
            <a:extLst>
              <a:ext uri="{FF2B5EF4-FFF2-40B4-BE49-F238E27FC236}">
                <a16:creationId xmlns:a16="http://schemas.microsoft.com/office/drawing/2014/main" id="{C77D551B-7856-0B41-86EC-B7C6330A2453}"/>
              </a:ext>
            </a:extLst>
          </p:cNvPr>
          <p:cNvGraphicFramePr>
            <a:graphicFrameLocks noGrp="1"/>
          </p:cNvGraphicFramePr>
          <p:nvPr/>
        </p:nvGraphicFramePr>
        <p:xfrm>
          <a:off x="7742195" y="4390168"/>
          <a:ext cx="1316476" cy="11582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6193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71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281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Symbol" panose="020B0502040204020203" pitchFamily="34" charset="0"/>
                          <a:ea typeface="Segoe UI Symbol" panose="020B0502040204020203" pitchFamily="34" charset="0"/>
                          <a:cs typeface="Helvetica" charset="0"/>
                        </a:rPr>
                        <a:t>Key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Symbol" panose="020B0502040204020203" pitchFamily="34" charset="0"/>
                          <a:ea typeface="Segoe UI Symbol" panose="020B0502040204020203" pitchFamily="34" charset="0"/>
                          <a:cs typeface="Helvetica" charset="0"/>
                        </a:rPr>
                        <a:t>Value</a:t>
                      </a: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latin typeface="Consolas" charset="0"/>
                          <a:ea typeface="Consolas" charset="0"/>
                          <a:cs typeface="Consolas" charset="0"/>
                        </a:rPr>
                        <a:t>...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latin typeface="Consolas" charset="0"/>
                          <a:ea typeface="Consolas" charset="0"/>
                          <a:cs typeface="Consolas" charset="0"/>
                        </a:rPr>
                        <a:t>...</a:t>
                      </a:r>
                      <a:endParaRPr lang="en-US" sz="800" dirty="0">
                        <a:latin typeface="Segoe UI Symbol" panose="020B0502040204020203" pitchFamily="34" charset="0"/>
                        <a:ea typeface="Segoe UI Symbol" panose="020B0502040204020203" pitchFamily="34" charset="0"/>
                        <a:cs typeface="Helvetica" charset="0"/>
                      </a:endParaRP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2815"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latin typeface="Consolas" charset="0"/>
                          <a:ea typeface="Consolas" charset="0"/>
                          <a:cs typeface="Consolas" charset="0"/>
                        </a:rPr>
                        <a:t>...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latin typeface="Consolas" charset="0"/>
                          <a:ea typeface="Consolas" charset="0"/>
                          <a:cs typeface="Consolas" charset="0"/>
                        </a:rPr>
                        <a:t>...</a:t>
                      </a:r>
                      <a:endParaRPr lang="en-US" sz="800" dirty="0">
                        <a:latin typeface="Segoe UI Symbol" panose="020B0502040204020203" pitchFamily="34" charset="0"/>
                        <a:ea typeface="Segoe UI Symbol" panose="020B0502040204020203" pitchFamily="34" charset="0"/>
                        <a:cs typeface="Helvetica" charset="0"/>
                      </a:endParaRP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2815"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latin typeface="Consolas" charset="0"/>
                          <a:ea typeface="Consolas" charset="0"/>
                          <a:cs typeface="Consolas" charset="0"/>
                        </a:rPr>
                        <a:t>...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latin typeface="Consolas" charset="0"/>
                          <a:ea typeface="Consolas" charset="0"/>
                          <a:cs typeface="Consolas" charset="0"/>
                        </a:rPr>
                        <a:t>...</a:t>
                      </a:r>
                      <a:endParaRPr lang="en-US" sz="800" dirty="0">
                        <a:latin typeface="Segoe UI Symbol" panose="020B0502040204020203" pitchFamily="34" charset="0"/>
                        <a:ea typeface="Segoe UI Symbol" panose="020B0502040204020203" pitchFamily="34" charset="0"/>
                        <a:cs typeface="Helvetica" charset="0"/>
                      </a:endParaRP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2815"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latin typeface="Consolas" charset="0"/>
                          <a:ea typeface="Consolas" charset="0"/>
                          <a:cs typeface="Consolas" charset="0"/>
                        </a:rPr>
                        <a:t>...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latin typeface="Consolas" charset="0"/>
                          <a:ea typeface="Consolas" charset="0"/>
                          <a:cs typeface="Consolas" charset="0"/>
                        </a:rPr>
                        <a:t>...</a:t>
                      </a:r>
                      <a:endParaRPr lang="en-US" sz="800" dirty="0">
                        <a:latin typeface="Segoe UI Symbol" panose="020B0502040204020203" pitchFamily="34" charset="0"/>
                        <a:ea typeface="Segoe UI Symbol" panose="020B0502040204020203" pitchFamily="34" charset="0"/>
                        <a:cs typeface="Helvetica" charset="0"/>
                      </a:endParaRP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8" name="!!bloop">
            <a:extLst>
              <a:ext uri="{FF2B5EF4-FFF2-40B4-BE49-F238E27FC236}">
                <a16:creationId xmlns:a16="http://schemas.microsoft.com/office/drawing/2014/main" id="{477076A9-A79E-BB44-8CF4-C5553F8D4681}"/>
              </a:ext>
            </a:extLst>
          </p:cNvPr>
          <p:cNvSpPr/>
          <p:nvPr/>
        </p:nvSpPr>
        <p:spPr>
          <a:xfrm>
            <a:off x="4928825" y="4134785"/>
            <a:ext cx="1929384" cy="64922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>
            <a:noAutofit/>
          </a:bodyPr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Maximizes </a:t>
            </a:r>
            <a:r>
              <a:rPr 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value</a:t>
            </a:r>
          </a:p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for some </a:t>
            </a:r>
            <a:r>
              <a:rPr 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key</a:t>
            </a:r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?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3988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CDD23AC8-0BA1-8D47-80E0-04E8E50CC5A8}"/>
              </a:ext>
            </a:extLst>
          </p:cNvPr>
          <p:cNvSpPr/>
          <p:nvPr/>
        </p:nvSpPr>
        <p:spPr>
          <a:xfrm>
            <a:off x="2919350" y="3918373"/>
            <a:ext cx="6353299" cy="847110"/>
          </a:xfrm>
          <a:prstGeom prst="roundRect">
            <a:avLst>
              <a:gd name="adj" fmla="val 4069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3600" dirty="0">
              <a:solidFill>
                <a:schemeClr val="tx1"/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DB55900-F38F-DF45-81D4-8E5649989B22}"/>
              </a:ext>
            </a:extLst>
          </p:cNvPr>
          <p:cNvSpPr/>
          <p:nvPr/>
        </p:nvSpPr>
        <p:spPr>
          <a:xfrm>
            <a:off x="2919354" y="1825999"/>
            <a:ext cx="6353299" cy="847110"/>
          </a:xfrm>
          <a:prstGeom prst="roundRect">
            <a:avLst>
              <a:gd name="adj" fmla="val 4069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3600" dirty="0">
              <a:solidFill>
                <a:schemeClr val="tx1"/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B3266D-01EA-0F41-BE39-9CB79449B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FEE03-739A-274F-8887-7BB712041640}" type="datetime1">
              <a:rPr lang="en-US" smtClean="0"/>
              <a:t>4/21/23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2921C1-B4D4-9042-B429-C2CE647AFD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Caroline Lemieux --- Expanding the Reach of Fuzzing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B88DFB-D69E-6E43-96A2-C6B901716E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9A0EA-CFA7-AC46-B8D1-7520C822D2F1}" type="slidenum">
              <a:rPr lang="en-US" smtClean="0"/>
              <a:t>8</a:t>
            </a:fld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4EF93D5-613B-F744-B686-228CAD59C48F}"/>
              </a:ext>
            </a:extLst>
          </p:cNvPr>
          <p:cNvSpPr/>
          <p:nvPr/>
        </p:nvSpPr>
        <p:spPr>
          <a:xfrm>
            <a:off x="2919355" y="779812"/>
            <a:ext cx="6353299" cy="847110"/>
          </a:xfrm>
          <a:prstGeom prst="roundRect">
            <a:avLst>
              <a:gd name="adj" fmla="val 4069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Background on Fuzzing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56BBA310-8D80-E845-9502-E5BC89058E10}"/>
              </a:ext>
            </a:extLst>
          </p:cNvPr>
          <p:cNvSpPr/>
          <p:nvPr/>
        </p:nvSpPr>
        <p:spPr>
          <a:xfrm>
            <a:off x="2919354" y="1825999"/>
            <a:ext cx="6353299" cy="2941210"/>
          </a:xfrm>
          <a:prstGeom prst="roundRect">
            <a:avLst>
              <a:gd name="adj" fmla="val 4069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Identify Under-Generalized Fuzzing Algorithm Components</a:t>
            </a:r>
          </a:p>
          <a:p>
            <a:pPr algn="ctr"/>
            <a:endParaRPr lang="en-US" sz="2400" dirty="0">
              <a:solidFill>
                <a:schemeClr val="tx1"/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algn="ctr"/>
            <a:endParaRPr lang="en-US" sz="2400" dirty="0">
              <a:solidFill>
                <a:schemeClr val="tx1"/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algn="ctr"/>
            <a:endParaRPr lang="en-US" sz="3200" dirty="0">
              <a:solidFill>
                <a:schemeClr val="tx1"/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algn="ctr"/>
            <a:endParaRPr lang="en-US" sz="3200" dirty="0">
              <a:solidFill>
                <a:schemeClr val="tx1"/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D8FB7CAD-C285-DF49-BFAB-1AA1BD99A5CA}"/>
              </a:ext>
            </a:extLst>
          </p:cNvPr>
          <p:cNvSpPr/>
          <p:nvPr/>
        </p:nvSpPr>
        <p:spPr>
          <a:xfrm>
            <a:off x="2919350" y="4964560"/>
            <a:ext cx="6353299" cy="847110"/>
          </a:xfrm>
          <a:prstGeom prst="roundRect">
            <a:avLst>
              <a:gd name="adj" fmla="val 4069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Future Directions</a:t>
            </a:r>
          </a:p>
        </p:txBody>
      </p:sp>
    </p:spTree>
    <p:extLst>
      <p:ext uri="{BB962C8B-B14F-4D97-AF65-F5344CB8AC3E}">
        <p14:creationId xmlns:p14="http://schemas.microsoft.com/office/powerpoint/2010/main" val="2174736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C9CF121-2674-AD41-8A32-1D134A1D6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84A6F-723A-7245-9DC7-D82FDBAE027C}" type="slidenum">
              <a:rPr lang="en-US" smtClean="0"/>
              <a:t>89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F0AECB-BF3F-9144-8CCB-E7FDF18019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Caroline Lemieux --- Expanding the Reach of Fuzzing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87C4B0-897E-1F4B-9948-8D5CAE829B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317101-A99D-D045-8AB2-741490C6A031}" type="datetime1">
              <a:rPr lang="en-US" smtClean="0"/>
              <a:t>4/21/23</a:t>
            </a:fld>
            <a:endParaRPr lang="en-US"/>
          </a:p>
        </p:txBody>
      </p:sp>
      <p:sp>
        <p:nvSpPr>
          <p:cNvPr id="132" name="Title 1">
            <a:extLst>
              <a:ext uri="{FF2B5EF4-FFF2-40B4-BE49-F238E27FC236}">
                <a16:creationId xmlns:a16="http://schemas.microsoft.com/office/drawing/2014/main" id="{321B62D9-5D09-FE42-A685-FD53440B96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425" y="365125"/>
            <a:ext cx="10854813" cy="1325563"/>
          </a:xfrm>
        </p:spPr>
        <p:txBody>
          <a:bodyPr/>
          <a:lstStyle/>
          <a:p>
            <a:r>
              <a:rPr lang="en-US" dirty="0"/>
              <a:t>Case Study: Out-of-Memory Bugs </a:t>
            </a:r>
          </a:p>
        </p:txBody>
      </p:sp>
      <p:graphicFrame>
        <p:nvGraphicFramePr>
          <p:cNvPr id="45" name="Table 44">
            <a:extLst>
              <a:ext uri="{FF2B5EF4-FFF2-40B4-BE49-F238E27FC236}">
                <a16:creationId xmlns:a16="http://schemas.microsoft.com/office/drawing/2014/main" id="{C77D551B-7856-0B41-86EC-B7C6330A2453}"/>
              </a:ext>
            </a:extLst>
          </p:cNvPr>
          <p:cNvGraphicFramePr>
            <a:graphicFrameLocks noGrp="1"/>
          </p:cNvGraphicFramePr>
          <p:nvPr/>
        </p:nvGraphicFramePr>
        <p:xfrm>
          <a:off x="4352688" y="2165123"/>
          <a:ext cx="3506285" cy="2527754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7941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121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65198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Segoe UI Symbol" panose="020B0502040204020203" pitchFamily="34" charset="0"/>
                          <a:ea typeface="Segoe UI Symbol" panose="020B0502040204020203" pitchFamily="34" charset="0"/>
                          <a:cs typeface="Helvetica" charset="0"/>
                        </a:rPr>
                        <a:t>Key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Segoe UI Symbol" panose="020B0502040204020203" pitchFamily="34" charset="0"/>
                          <a:ea typeface="Segoe UI Symbol" panose="020B0502040204020203" pitchFamily="34" charset="0"/>
                          <a:cs typeface="Helvetica" charset="0"/>
                        </a:rPr>
                        <a:t>Value</a:t>
                      </a: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563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Consolas" charset="0"/>
                          <a:ea typeface="Consolas" charset="0"/>
                          <a:cs typeface="Consolas" charset="0"/>
                        </a:rPr>
                        <a:t>...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Consolas" charset="0"/>
                          <a:ea typeface="Consolas" charset="0"/>
                          <a:cs typeface="Consolas" charset="0"/>
                        </a:rPr>
                        <a:t>...</a:t>
                      </a:r>
                      <a:endParaRPr lang="en-US" sz="1400" dirty="0">
                        <a:latin typeface="Segoe UI Symbol" panose="020B0502040204020203" pitchFamily="34" charset="0"/>
                        <a:ea typeface="Segoe UI Symbol" panose="020B0502040204020203" pitchFamily="34" charset="0"/>
                        <a:cs typeface="Helvetica" charset="0"/>
                      </a:endParaRP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563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Consolas" charset="0"/>
                          <a:ea typeface="Consolas" charset="0"/>
                          <a:cs typeface="Consolas" charset="0"/>
                        </a:rPr>
                        <a:t>...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Consolas" charset="0"/>
                          <a:ea typeface="Consolas" charset="0"/>
                          <a:cs typeface="Consolas" charset="0"/>
                        </a:rPr>
                        <a:t>...</a:t>
                      </a:r>
                      <a:endParaRPr lang="en-US" sz="1400" dirty="0">
                        <a:latin typeface="Segoe UI Symbol" panose="020B0502040204020203" pitchFamily="34" charset="0"/>
                        <a:ea typeface="Segoe UI Symbol" panose="020B0502040204020203" pitchFamily="34" charset="0"/>
                        <a:cs typeface="Helvetica" charset="0"/>
                      </a:endParaRP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563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Consolas" charset="0"/>
                          <a:ea typeface="Consolas" charset="0"/>
                          <a:cs typeface="Consolas" charset="0"/>
                        </a:rPr>
                        <a:t>...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Consolas" charset="0"/>
                          <a:ea typeface="Consolas" charset="0"/>
                          <a:cs typeface="Consolas" charset="0"/>
                        </a:rPr>
                        <a:t>...</a:t>
                      </a:r>
                      <a:endParaRPr lang="en-US" sz="1400" dirty="0">
                        <a:latin typeface="Segoe UI Symbol" panose="020B0502040204020203" pitchFamily="34" charset="0"/>
                        <a:ea typeface="Segoe UI Symbol" panose="020B0502040204020203" pitchFamily="34" charset="0"/>
                        <a:cs typeface="Helvetica" charset="0"/>
                      </a:endParaRP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563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Consolas" charset="0"/>
                          <a:ea typeface="Consolas" charset="0"/>
                          <a:cs typeface="Consolas" charset="0"/>
                        </a:rPr>
                        <a:t>...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Consolas" charset="0"/>
                          <a:ea typeface="Consolas" charset="0"/>
                          <a:cs typeface="Consolas" charset="0"/>
                        </a:rPr>
                        <a:t>...</a:t>
                      </a:r>
                      <a:endParaRPr lang="en-US" sz="1400" dirty="0">
                        <a:latin typeface="Segoe UI Symbol" panose="020B0502040204020203" pitchFamily="34" charset="0"/>
                        <a:ea typeface="Segoe UI Symbol" panose="020B0502040204020203" pitchFamily="34" charset="0"/>
                        <a:cs typeface="Helvetica" charset="0"/>
                      </a:endParaRP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" name="Rectangular Callout 1">
            <a:extLst>
              <a:ext uri="{FF2B5EF4-FFF2-40B4-BE49-F238E27FC236}">
                <a16:creationId xmlns:a16="http://schemas.microsoft.com/office/drawing/2014/main" id="{649F2BE4-2E99-3A45-913A-9A4F086A4791}"/>
              </a:ext>
            </a:extLst>
          </p:cNvPr>
          <p:cNvSpPr/>
          <p:nvPr/>
        </p:nvSpPr>
        <p:spPr>
          <a:xfrm>
            <a:off x="233680" y="3129280"/>
            <a:ext cx="3506284" cy="1066800"/>
          </a:xfrm>
          <a:prstGeom prst="wedgeRectCallout">
            <a:avLst>
              <a:gd name="adj1" fmla="val 66227"/>
              <a:gd name="adj2" fmla="val -104202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Memory Allocation Location:</a:t>
            </a:r>
          </a:p>
          <a:p>
            <a:pPr algn="ctr"/>
            <a:endParaRPr lang="en-US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algn="ctr"/>
            <a:endParaRPr lang="en-US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D959471-2EC2-6A4E-A68F-C9184E5D173A}"/>
              </a:ext>
            </a:extLst>
          </p:cNvPr>
          <p:cNvSpPr/>
          <p:nvPr/>
        </p:nvSpPr>
        <p:spPr>
          <a:xfrm>
            <a:off x="1625600" y="3593878"/>
            <a:ext cx="2032000" cy="50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= malloc(…);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7D828AF-0C5F-8A4D-B88A-D8AF4A3A9E75}"/>
              </a:ext>
            </a:extLst>
          </p:cNvPr>
          <p:cNvSpPr/>
          <p:nvPr/>
        </p:nvSpPr>
        <p:spPr>
          <a:xfrm>
            <a:off x="325120" y="3593878"/>
            <a:ext cx="1370515" cy="50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Line 247:</a:t>
            </a:r>
          </a:p>
        </p:txBody>
      </p:sp>
      <p:sp>
        <p:nvSpPr>
          <p:cNvPr id="10" name="Rectangular Callout 9">
            <a:extLst>
              <a:ext uri="{FF2B5EF4-FFF2-40B4-BE49-F238E27FC236}">
                <a16:creationId xmlns:a16="http://schemas.microsoft.com/office/drawing/2014/main" id="{7EE1EDCB-B883-374C-B595-63FCC4C425EF}"/>
              </a:ext>
            </a:extLst>
          </p:cNvPr>
          <p:cNvSpPr/>
          <p:nvPr/>
        </p:nvSpPr>
        <p:spPr>
          <a:xfrm>
            <a:off x="8309796" y="3092339"/>
            <a:ext cx="3506284" cy="1066800"/>
          </a:xfrm>
          <a:prstGeom prst="wedgeRectCallout">
            <a:avLst>
              <a:gd name="adj1" fmla="val -61270"/>
              <a:gd name="adj2" fmla="val -10229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Cumulative amount of memory allocated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19284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9" grpId="0"/>
      <p:bldP spid="10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09AE05-D351-3245-A139-C7F43F2FE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Maximizing Memory Allocations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5FFA37-3CB7-0246-9C32-4F07065FCE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2BCA2-FD98-AF42-8CB8-59D362F94FB7}" type="datetime1">
              <a:rPr lang="en-US" smtClean="0"/>
              <a:t>4/21/23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505A53-586B-7D4A-B3D9-7CCD991B3E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Caroline Lemieux --- Expanding the Reach of Fuzzing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B7DE0C-EB96-1C40-8B68-9111A5E46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9A0EA-CFA7-AC46-B8D1-7520C822D2F1}" type="slidenum">
              <a:rPr lang="en-US" smtClean="0"/>
              <a:t>90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DA4A906-9E2E-BC41-A791-BC9CA05A4B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546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09AE05-D351-3245-A139-C7F43F2FE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Maximizing Memory Allocations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CC2C3A3-2AEB-514F-9A48-B19634B3993F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5FFA37-3CB7-0246-9C32-4F07065FCE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2BCA2-FD98-AF42-8CB8-59D362F94FB7}" type="datetime1">
              <a:rPr lang="en-US" smtClean="0"/>
              <a:t>4/21/23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505A53-586B-7D4A-B3D9-7CCD991B3E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Caroline Lemieux --- Expanding the Reach of Fuzzing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B7DE0C-EB96-1C40-8B68-9111A5E46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9A0EA-CFA7-AC46-B8D1-7520C822D2F1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198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09AE05-D351-3245-A139-C7F43F2FE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Maximizing Memory Allocations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CC2C3A3-2AEB-514F-9A48-B19634B3993F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5FFA37-3CB7-0246-9C32-4F07065FCE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2BCA2-FD98-AF42-8CB8-59D362F94FB7}" type="datetime1">
              <a:rPr lang="en-US" smtClean="0"/>
              <a:t>4/21/23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505A53-586B-7D4A-B3D9-7CCD991B3E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Caroline Lemieux --- Expanding the Reach of Fuzzing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B7DE0C-EB96-1C40-8B68-9111A5E46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9A0EA-CFA7-AC46-B8D1-7520C822D2F1}" type="slidenum">
              <a:rPr lang="en-US" smtClean="0"/>
              <a:t>92</a:t>
            </a:fld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8DCDE72-A173-F244-BBBF-60CE598A4023}"/>
              </a:ext>
            </a:extLst>
          </p:cNvPr>
          <p:cNvSpPr/>
          <p:nvPr/>
        </p:nvSpPr>
        <p:spPr>
          <a:xfrm>
            <a:off x="3839323" y="4833302"/>
            <a:ext cx="1060479" cy="1080489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accent2">
                  <a:lumMod val="75000"/>
                </a:schemeClr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sp>
        <p:nvSpPr>
          <p:cNvPr id="9" name="Rectangular Callout 8">
            <a:extLst>
              <a:ext uri="{FF2B5EF4-FFF2-40B4-BE49-F238E27FC236}">
                <a16:creationId xmlns:a16="http://schemas.microsoft.com/office/drawing/2014/main" id="{4D3051DE-2DF6-6746-9299-3631FC627ABB}"/>
              </a:ext>
            </a:extLst>
          </p:cNvPr>
          <p:cNvSpPr/>
          <p:nvPr/>
        </p:nvSpPr>
        <p:spPr>
          <a:xfrm>
            <a:off x="3657600" y="3186529"/>
            <a:ext cx="3506284" cy="1066800"/>
          </a:xfrm>
          <a:prstGeom prst="wedgeRectCallout">
            <a:avLst>
              <a:gd name="adj1" fmla="val -28740"/>
              <a:gd name="adj2" fmla="val 97954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Lots of “Hard” Comparisons</a:t>
            </a:r>
          </a:p>
          <a:p>
            <a:pPr algn="ctr"/>
            <a:endParaRPr lang="en-US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algn="ctr"/>
            <a:endParaRPr lang="en-US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1E07DAA-598F-C148-B957-42DDBE316872}"/>
              </a:ext>
            </a:extLst>
          </p:cNvPr>
          <p:cNvSpPr/>
          <p:nvPr/>
        </p:nvSpPr>
        <p:spPr>
          <a:xfrm>
            <a:off x="3769902" y="3651936"/>
            <a:ext cx="3281680" cy="50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( f(x) == 0xBAD0CAFE) </a:t>
            </a:r>
          </a:p>
        </p:txBody>
      </p:sp>
    </p:spTree>
    <p:extLst>
      <p:ext uri="{BB962C8B-B14F-4D97-AF65-F5344CB8AC3E}">
        <p14:creationId xmlns:p14="http://schemas.microsoft.com/office/powerpoint/2010/main" val="3624695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C9CF121-2674-AD41-8A32-1D134A1D6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84A6F-723A-7245-9DC7-D82FDBAE027C}" type="slidenum">
              <a:rPr lang="en-US" smtClean="0"/>
              <a:t>93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F0AECB-BF3F-9144-8CCB-E7FDF18019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Caroline Lemieux --- Expanding the Reach of Fuzzing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87C4B0-897E-1F4B-9948-8D5CAE829B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90ED6-0099-2640-8E1E-02297467E33F}" type="datetime1">
              <a:rPr lang="en-US" smtClean="0"/>
              <a:t>4/21/23</a:t>
            </a:fld>
            <a:endParaRPr lang="en-US"/>
          </a:p>
        </p:txBody>
      </p:sp>
      <p:sp>
        <p:nvSpPr>
          <p:cNvPr id="132" name="Title 1">
            <a:extLst>
              <a:ext uri="{FF2B5EF4-FFF2-40B4-BE49-F238E27FC236}">
                <a16:creationId xmlns:a16="http://schemas.microsoft.com/office/drawing/2014/main" id="{321B62D9-5D09-FE42-A685-FD53440B96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425" y="365125"/>
            <a:ext cx="10854813" cy="1325563"/>
          </a:xfrm>
        </p:spPr>
        <p:txBody>
          <a:bodyPr/>
          <a:lstStyle/>
          <a:p>
            <a:r>
              <a:rPr lang="en-US" dirty="0"/>
              <a:t>Getting Through “Hard” Comparisons</a:t>
            </a:r>
          </a:p>
        </p:txBody>
      </p:sp>
      <p:graphicFrame>
        <p:nvGraphicFramePr>
          <p:cNvPr id="45" name="Table 44">
            <a:extLst>
              <a:ext uri="{FF2B5EF4-FFF2-40B4-BE49-F238E27FC236}">
                <a16:creationId xmlns:a16="http://schemas.microsoft.com/office/drawing/2014/main" id="{C77D551B-7856-0B41-86EC-B7C6330A2453}"/>
              </a:ext>
            </a:extLst>
          </p:cNvPr>
          <p:cNvGraphicFramePr>
            <a:graphicFrameLocks noGrp="1"/>
          </p:cNvGraphicFramePr>
          <p:nvPr/>
        </p:nvGraphicFramePr>
        <p:xfrm>
          <a:off x="4352688" y="2165123"/>
          <a:ext cx="3506285" cy="2527754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7941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121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65198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Segoe UI Symbol" panose="020B0502040204020203" pitchFamily="34" charset="0"/>
                          <a:ea typeface="Segoe UI Symbol" panose="020B0502040204020203" pitchFamily="34" charset="0"/>
                          <a:cs typeface="Helvetica" charset="0"/>
                        </a:rPr>
                        <a:t>Key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Segoe UI Symbol" panose="020B0502040204020203" pitchFamily="34" charset="0"/>
                          <a:ea typeface="Segoe UI Symbol" panose="020B0502040204020203" pitchFamily="34" charset="0"/>
                          <a:cs typeface="Helvetica" charset="0"/>
                        </a:rPr>
                        <a:t>Value</a:t>
                      </a: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563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Consolas" charset="0"/>
                          <a:ea typeface="Consolas" charset="0"/>
                          <a:cs typeface="Consolas" charset="0"/>
                        </a:rPr>
                        <a:t>...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Consolas" charset="0"/>
                          <a:ea typeface="Consolas" charset="0"/>
                          <a:cs typeface="Consolas" charset="0"/>
                        </a:rPr>
                        <a:t>...</a:t>
                      </a:r>
                      <a:endParaRPr lang="en-US" sz="1400" dirty="0">
                        <a:latin typeface="Segoe UI Symbol" panose="020B0502040204020203" pitchFamily="34" charset="0"/>
                        <a:ea typeface="Segoe UI Symbol" panose="020B0502040204020203" pitchFamily="34" charset="0"/>
                        <a:cs typeface="Helvetica" charset="0"/>
                      </a:endParaRP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563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Consolas" charset="0"/>
                          <a:ea typeface="Consolas" charset="0"/>
                          <a:cs typeface="Consolas" charset="0"/>
                        </a:rPr>
                        <a:t>...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Consolas" charset="0"/>
                          <a:ea typeface="Consolas" charset="0"/>
                          <a:cs typeface="Consolas" charset="0"/>
                        </a:rPr>
                        <a:t>...</a:t>
                      </a:r>
                      <a:endParaRPr lang="en-US" sz="1400" dirty="0">
                        <a:latin typeface="Segoe UI Symbol" panose="020B0502040204020203" pitchFamily="34" charset="0"/>
                        <a:ea typeface="Segoe UI Symbol" panose="020B0502040204020203" pitchFamily="34" charset="0"/>
                        <a:cs typeface="Helvetica" charset="0"/>
                      </a:endParaRP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563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Consolas" charset="0"/>
                          <a:ea typeface="Consolas" charset="0"/>
                          <a:cs typeface="Consolas" charset="0"/>
                        </a:rPr>
                        <a:t>...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Consolas" charset="0"/>
                          <a:ea typeface="Consolas" charset="0"/>
                          <a:cs typeface="Consolas" charset="0"/>
                        </a:rPr>
                        <a:t>...</a:t>
                      </a:r>
                      <a:endParaRPr lang="en-US" sz="1400" dirty="0">
                        <a:latin typeface="Segoe UI Symbol" panose="020B0502040204020203" pitchFamily="34" charset="0"/>
                        <a:ea typeface="Segoe UI Symbol" panose="020B0502040204020203" pitchFamily="34" charset="0"/>
                        <a:cs typeface="Helvetica" charset="0"/>
                      </a:endParaRP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563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Consolas" charset="0"/>
                          <a:ea typeface="Consolas" charset="0"/>
                          <a:cs typeface="Consolas" charset="0"/>
                        </a:rPr>
                        <a:t>...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Consolas" charset="0"/>
                          <a:ea typeface="Consolas" charset="0"/>
                          <a:cs typeface="Consolas" charset="0"/>
                        </a:rPr>
                        <a:t>...</a:t>
                      </a:r>
                      <a:endParaRPr lang="en-US" sz="1400" dirty="0">
                        <a:latin typeface="Segoe UI Symbol" panose="020B0502040204020203" pitchFamily="34" charset="0"/>
                        <a:ea typeface="Segoe UI Symbol" panose="020B0502040204020203" pitchFamily="34" charset="0"/>
                        <a:cs typeface="Helvetica" charset="0"/>
                      </a:endParaRP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" name="Rectangular Callout 1">
            <a:extLst>
              <a:ext uri="{FF2B5EF4-FFF2-40B4-BE49-F238E27FC236}">
                <a16:creationId xmlns:a16="http://schemas.microsoft.com/office/drawing/2014/main" id="{649F2BE4-2E99-3A45-913A-9A4F086A4791}"/>
              </a:ext>
            </a:extLst>
          </p:cNvPr>
          <p:cNvSpPr/>
          <p:nvPr/>
        </p:nvSpPr>
        <p:spPr>
          <a:xfrm>
            <a:off x="233680" y="3129280"/>
            <a:ext cx="3506284" cy="1066800"/>
          </a:xfrm>
          <a:prstGeom prst="wedgeRectCallout">
            <a:avLst>
              <a:gd name="adj1" fmla="val 66227"/>
              <a:gd name="adj2" fmla="val -104202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“Hard” Comparison Location:</a:t>
            </a:r>
          </a:p>
          <a:p>
            <a:pPr algn="ctr"/>
            <a:endParaRPr lang="en-US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algn="ctr"/>
            <a:endParaRPr lang="en-US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D959471-2EC2-6A4E-A68F-C9184E5D173A}"/>
              </a:ext>
            </a:extLst>
          </p:cNvPr>
          <p:cNvSpPr/>
          <p:nvPr/>
        </p:nvSpPr>
        <p:spPr>
          <a:xfrm>
            <a:off x="375920" y="3593878"/>
            <a:ext cx="3281680" cy="50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( f(x) == 0xBAD0CAFE) </a:t>
            </a:r>
          </a:p>
        </p:txBody>
      </p:sp>
      <p:sp>
        <p:nvSpPr>
          <p:cNvPr id="10" name="Rectangular Callout 9">
            <a:extLst>
              <a:ext uri="{FF2B5EF4-FFF2-40B4-BE49-F238E27FC236}">
                <a16:creationId xmlns:a16="http://schemas.microsoft.com/office/drawing/2014/main" id="{7EE1EDCB-B883-374C-B595-63FCC4C425EF}"/>
              </a:ext>
            </a:extLst>
          </p:cNvPr>
          <p:cNvSpPr/>
          <p:nvPr/>
        </p:nvSpPr>
        <p:spPr>
          <a:xfrm>
            <a:off x="8309796" y="3092339"/>
            <a:ext cx="3506284" cy="1066800"/>
          </a:xfrm>
          <a:prstGeom prst="wedgeRectCallout">
            <a:avLst>
              <a:gd name="adj1" fmla="val -61270"/>
              <a:gd name="adj2" fmla="val -10229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Number of bits matched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0384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10" grpId="0" animBg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09AE05-D351-3245-A139-C7F43F2FE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 </a:t>
            </a:r>
            <a:r>
              <a:rPr lang="en-US" dirty="0" err="1"/>
              <a:t>Fuzzer</a:t>
            </a:r>
            <a:r>
              <a:rPr lang="en-US" dirty="0"/>
              <a:t>: Hard Comparisons + Memory Allocations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CC2C3A3-2AEB-514F-9A48-B19634B3993F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5FFA37-3CB7-0246-9C32-4F07065FCE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2BCA2-FD98-AF42-8CB8-59D362F94FB7}" type="datetime1">
              <a:rPr lang="en-US" smtClean="0"/>
              <a:t>4/21/23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505A53-586B-7D4A-B3D9-7CCD991B3E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Caroline Lemieux --- Expanding the Reach of Fuzzing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B7DE0C-EB96-1C40-8B68-9111A5E46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9A0EA-CFA7-AC46-B8D1-7520C822D2F1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722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09AE05-D351-3245-A139-C7F43F2FE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 </a:t>
            </a:r>
            <a:r>
              <a:rPr lang="en-US" dirty="0" err="1"/>
              <a:t>Fuzzer</a:t>
            </a:r>
            <a:r>
              <a:rPr lang="en-US" dirty="0"/>
              <a:t>: Hard Comparisons + Memory Allocations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CC2C3A3-2AEB-514F-9A48-B19634B3993F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5FFA37-3CB7-0246-9C32-4F07065FCE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2BCA2-FD98-AF42-8CB8-59D362F94FB7}" type="datetime1">
              <a:rPr lang="en-US" smtClean="0"/>
              <a:t>4/21/23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505A53-586B-7D4A-B3D9-7CCD991B3E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Caroline Lemieux --- Expanding the Reach of Fuzzing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B7DE0C-EB96-1C40-8B68-9111A5E46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9A0EA-CFA7-AC46-B8D1-7520C822D2F1}" type="slidenum">
              <a:rPr lang="en-US" smtClean="0"/>
              <a:t>95</a:t>
            </a:fld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5E9511A-5836-3541-8DC8-67B5C2EB8AA1}"/>
              </a:ext>
            </a:extLst>
          </p:cNvPr>
          <p:cNvSpPr/>
          <p:nvPr/>
        </p:nvSpPr>
        <p:spPr>
          <a:xfrm>
            <a:off x="4477679" y="2348511"/>
            <a:ext cx="609600" cy="412377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accent2">
                  <a:lumMod val="75000"/>
                </a:schemeClr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80521DD-597B-7341-A8A4-BDEDAE43951E}"/>
              </a:ext>
            </a:extLst>
          </p:cNvPr>
          <p:cNvSpPr/>
          <p:nvPr/>
        </p:nvSpPr>
        <p:spPr>
          <a:xfrm>
            <a:off x="7512665" y="3965917"/>
            <a:ext cx="609600" cy="412377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accent2">
                  <a:lumMod val="75000"/>
                </a:schemeClr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47DBFC8-162E-2F40-86B9-7EE58C2BCAEB}"/>
              </a:ext>
            </a:extLst>
          </p:cNvPr>
          <p:cNvSpPr txBox="1"/>
          <p:nvPr/>
        </p:nvSpPr>
        <p:spPr>
          <a:xfrm>
            <a:off x="3033877" y="1816326"/>
            <a:ext cx="39362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LZ4 Bomb </a:t>
            </a:r>
            <a:br>
              <a:rPr lang="en-US" sz="1600" dirty="0">
                <a:solidFill>
                  <a:schemeClr val="accent2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</a:b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(4GB </a:t>
            </a:r>
            <a:r>
              <a:rPr lang="en-US" sz="1600" dirty="0" err="1">
                <a:solidFill>
                  <a:schemeClr val="accent2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alloc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 when decoding 21-byte input)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0150ED1-CE97-8C41-BE8D-27274C53B689}"/>
              </a:ext>
            </a:extLst>
          </p:cNvPr>
          <p:cNvSpPr/>
          <p:nvPr/>
        </p:nvSpPr>
        <p:spPr>
          <a:xfrm>
            <a:off x="6441383" y="3182191"/>
            <a:ext cx="275216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PNG Bomb </a:t>
            </a:r>
            <a:br>
              <a:rPr lang="en-US" sz="1600" dirty="0">
                <a:solidFill>
                  <a:schemeClr val="accent2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</a:b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(2GB </a:t>
            </a:r>
            <a:r>
              <a:rPr lang="en-US" sz="1600" dirty="0" err="1">
                <a:solidFill>
                  <a:schemeClr val="accent2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alloc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 when reading</a:t>
            </a:r>
            <a:br>
              <a:rPr lang="en-US" sz="1600" dirty="0">
                <a:solidFill>
                  <a:schemeClr val="accent2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</a:b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 ~100 byte 20px image) </a:t>
            </a:r>
          </a:p>
        </p:txBody>
      </p:sp>
    </p:spTree>
    <p:extLst>
      <p:ext uri="{BB962C8B-B14F-4D97-AF65-F5344CB8AC3E}">
        <p14:creationId xmlns:p14="http://schemas.microsoft.com/office/powerpoint/2010/main" val="2513085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!!doop">
            <a:extLst>
              <a:ext uri="{FF2B5EF4-FFF2-40B4-BE49-F238E27FC236}">
                <a16:creationId xmlns:a16="http://schemas.microsoft.com/office/drawing/2014/main" id="{3B1C2BDB-3C28-254C-A859-BE7EF46A627A}"/>
              </a:ext>
            </a:extLst>
          </p:cNvPr>
          <p:cNvSpPr/>
          <p:nvPr/>
        </p:nvSpPr>
        <p:spPr>
          <a:xfrm>
            <a:off x="3202041" y="1760949"/>
            <a:ext cx="1343638" cy="12003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pick input </a:t>
            </a:r>
          </a:p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maximizing</a:t>
            </a:r>
          </a:p>
          <a:p>
            <a:pPr algn="ctr"/>
            <a:r>
              <a:rPr 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value</a:t>
            </a:r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 for </a:t>
            </a:r>
          </a:p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some </a:t>
            </a:r>
            <a:r>
              <a:rPr 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key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C9CF121-2674-AD41-8A32-1D134A1D6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84A6F-723A-7245-9DC7-D82FDBAE027C}" type="slidenum">
              <a:rPr lang="en-US" smtClean="0"/>
              <a:t>96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F0AECB-BF3F-9144-8CCB-E7FDF18019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Caroline Lemieux --- Expanding the Reach of Fuzzing</a:t>
            </a:r>
            <a:endParaRPr lang="en-US" dirty="0"/>
          </a:p>
        </p:txBody>
      </p:sp>
      <p:sp>
        <p:nvSpPr>
          <p:cNvPr id="113" name="Rounded Rectangle 112">
            <a:extLst>
              <a:ext uri="{FF2B5EF4-FFF2-40B4-BE49-F238E27FC236}">
                <a16:creationId xmlns:a16="http://schemas.microsoft.com/office/drawing/2014/main" id="{FC8D3875-FAF0-AE4A-8700-45F9CD6DE39B}"/>
              </a:ext>
            </a:extLst>
          </p:cNvPr>
          <p:cNvSpPr/>
          <p:nvPr/>
        </p:nvSpPr>
        <p:spPr>
          <a:xfrm>
            <a:off x="4561770" y="2763465"/>
            <a:ext cx="1030013" cy="462455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Input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504D290A-DCE6-F64D-87B7-4A81D183A1D0}"/>
              </a:ext>
            </a:extLst>
          </p:cNvPr>
          <p:cNvSpPr/>
          <p:nvPr/>
        </p:nvSpPr>
        <p:spPr>
          <a:xfrm>
            <a:off x="5697205" y="2671089"/>
            <a:ext cx="9058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mutate</a:t>
            </a:r>
          </a:p>
        </p:txBody>
      </p:sp>
      <p:cxnSp>
        <p:nvCxnSpPr>
          <p:cNvPr id="107" name="!!arrow_execute">
            <a:extLst>
              <a:ext uri="{FF2B5EF4-FFF2-40B4-BE49-F238E27FC236}">
                <a16:creationId xmlns:a16="http://schemas.microsoft.com/office/drawing/2014/main" id="{F1399671-32BC-584D-859F-F8F99976202D}"/>
              </a:ext>
            </a:extLst>
          </p:cNvPr>
          <p:cNvCxnSpPr>
            <a:cxnSpLocks/>
          </p:cNvCxnSpPr>
          <p:nvPr/>
        </p:nvCxnSpPr>
        <p:spPr>
          <a:xfrm>
            <a:off x="8021808" y="2994693"/>
            <a:ext cx="1122192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Rectangle 108">
            <a:extLst>
              <a:ext uri="{FF2B5EF4-FFF2-40B4-BE49-F238E27FC236}">
                <a16:creationId xmlns:a16="http://schemas.microsoft.com/office/drawing/2014/main" id="{61F22C5E-02DD-A34B-AB17-14865FA2C790}"/>
              </a:ext>
            </a:extLst>
          </p:cNvPr>
          <p:cNvSpPr/>
          <p:nvPr/>
        </p:nvSpPr>
        <p:spPr>
          <a:xfrm>
            <a:off x="8021808" y="2683831"/>
            <a:ext cx="9633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execute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87C4B0-897E-1F4B-9948-8D5CAE829B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3C301-CAA4-5A49-B904-3E674EB1E846}" type="datetime1">
              <a:rPr lang="en-US" smtClean="0"/>
              <a:t>4/21/23</a:t>
            </a:fld>
            <a:endParaRPr lang="en-US"/>
          </a:p>
        </p:txBody>
      </p:sp>
      <p:sp>
        <p:nvSpPr>
          <p:cNvPr id="86" name="Rounded Rectangle 85">
            <a:extLst>
              <a:ext uri="{FF2B5EF4-FFF2-40B4-BE49-F238E27FC236}">
                <a16:creationId xmlns:a16="http://schemas.microsoft.com/office/drawing/2014/main" id="{54E14EAC-5232-FB4E-BAE2-97AE35AC5267}"/>
              </a:ext>
            </a:extLst>
          </p:cNvPr>
          <p:cNvSpPr/>
          <p:nvPr/>
        </p:nvSpPr>
        <p:spPr>
          <a:xfrm>
            <a:off x="6509251" y="2313448"/>
            <a:ext cx="1030013" cy="46245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Input</a:t>
            </a:r>
          </a:p>
        </p:txBody>
      </p:sp>
      <p:sp>
        <p:nvSpPr>
          <p:cNvPr id="88" name="Rounded Rectangle 87">
            <a:extLst>
              <a:ext uri="{FF2B5EF4-FFF2-40B4-BE49-F238E27FC236}">
                <a16:creationId xmlns:a16="http://schemas.microsoft.com/office/drawing/2014/main" id="{6615505A-4D0B-AD47-83EC-B118C4301BBB}"/>
              </a:ext>
            </a:extLst>
          </p:cNvPr>
          <p:cNvSpPr/>
          <p:nvPr/>
        </p:nvSpPr>
        <p:spPr>
          <a:xfrm>
            <a:off x="6661651" y="2465848"/>
            <a:ext cx="1030013" cy="462455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Input</a:t>
            </a:r>
          </a:p>
        </p:txBody>
      </p:sp>
      <p:sp>
        <p:nvSpPr>
          <p:cNvPr id="89" name="Rounded Rectangle 88">
            <a:extLst>
              <a:ext uri="{FF2B5EF4-FFF2-40B4-BE49-F238E27FC236}">
                <a16:creationId xmlns:a16="http://schemas.microsoft.com/office/drawing/2014/main" id="{AFFB58E7-702F-8C44-83F7-3D4796E82BE4}"/>
              </a:ext>
            </a:extLst>
          </p:cNvPr>
          <p:cNvSpPr/>
          <p:nvPr/>
        </p:nvSpPr>
        <p:spPr>
          <a:xfrm>
            <a:off x="6814051" y="2618248"/>
            <a:ext cx="1030013" cy="46245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Input</a:t>
            </a:r>
          </a:p>
        </p:txBody>
      </p:sp>
      <p:sp>
        <p:nvSpPr>
          <p:cNvPr id="90" name="Rounded Rectangle 89">
            <a:extLst>
              <a:ext uri="{FF2B5EF4-FFF2-40B4-BE49-F238E27FC236}">
                <a16:creationId xmlns:a16="http://schemas.microsoft.com/office/drawing/2014/main" id="{C1E8A316-B34E-4F47-BBE5-4823114CE8C0}"/>
              </a:ext>
            </a:extLst>
          </p:cNvPr>
          <p:cNvSpPr/>
          <p:nvPr/>
        </p:nvSpPr>
        <p:spPr>
          <a:xfrm>
            <a:off x="6966451" y="2770648"/>
            <a:ext cx="1030013" cy="462455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Input</a:t>
            </a:r>
            <a:r>
              <a:rPr lang="en-US" baseline="-250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n</a:t>
            </a:r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’</a:t>
            </a:r>
          </a:p>
        </p:txBody>
      </p:sp>
      <p:cxnSp>
        <p:nvCxnSpPr>
          <p:cNvPr id="111" name="!!arrow_mutate">
            <a:extLst>
              <a:ext uri="{FF2B5EF4-FFF2-40B4-BE49-F238E27FC236}">
                <a16:creationId xmlns:a16="http://schemas.microsoft.com/office/drawing/2014/main" id="{B18D3103-5EEE-0B4A-B052-CC0D10874876}"/>
              </a:ext>
            </a:extLst>
          </p:cNvPr>
          <p:cNvCxnSpPr>
            <a:cxnSpLocks/>
          </p:cNvCxnSpPr>
          <p:nvPr/>
        </p:nvCxnSpPr>
        <p:spPr>
          <a:xfrm>
            <a:off x="5642951" y="2994693"/>
            <a:ext cx="1220386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1368DB9-B2F6-264D-9796-C3DE86127947}"/>
              </a:ext>
            </a:extLst>
          </p:cNvPr>
          <p:cNvGrpSpPr/>
          <p:nvPr/>
        </p:nvGrpSpPr>
        <p:grpSpPr>
          <a:xfrm>
            <a:off x="8941982" y="2351981"/>
            <a:ext cx="1299788" cy="1299788"/>
            <a:chOff x="7565191" y="2194798"/>
            <a:chExt cx="2721425" cy="2721425"/>
          </a:xfrm>
        </p:grpSpPr>
        <p:pic>
          <p:nvPicPr>
            <p:cNvPr id="127" name="Content Placeholder 7" descr="Document">
              <a:extLst>
                <a:ext uri="{FF2B5EF4-FFF2-40B4-BE49-F238E27FC236}">
                  <a16:creationId xmlns:a16="http://schemas.microsoft.com/office/drawing/2014/main" id="{52D6C96D-FB63-C54B-9294-788F8D2FBB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565191" y="2194798"/>
              <a:ext cx="2721425" cy="2721425"/>
            </a:xfrm>
            <a:prstGeom prst="rect">
              <a:avLst/>
            </a:prstGeom>
          </p:spPr>
        </p:pic>
        <p:pic>
          <p:nvPicPr>
            <p:cNvPr id="128" name="Graphic 127" descr="Bug">
              <a:extLst>
                <a:ext uri="{FF2B5EF4-FFF2-40B4-BE49-F238E27FC236}">
                  <a16:creationId xmlns:a16="http://schemas.microsoft.com/office/drawing/2014/main" id="{FB9F1201-83F3-5540-9D49-D99F541B5AD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266665" y="3630702"/>
              <a:ext cx="309381" cy="309381"/>
            </a:xfrm>
            <a:prstGeom prst="rect">
              <a:avLst/>
            </a:prstGeom>
          </p:spPr>
        </p:pic>
        <p:pic>
          <p:nvPicPr>
            <p:cNvPr id="129" name="Graphic 128" descr="Bug">
              <a:extLst>
                <a:ext uri="{FF2B5EF4-FFF2-40B4-BE49-F238E27FC236}">
                  <a16:creationId xmlns:a16="http://schemas.microsoft.com/office/drawing/2014/main" id="{4983D369-7B8E-5A4D-B0DB-38CC0C57E36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223856" y="4080208"/>
              <a:ext cx="309381" cy="309381"/>
            </a:xfrm>
            <a:prstGeom prst="rect">
              <a:avLst/>
            </a:prstGeom>
          </p:spPr>
        </p:pic>
        <p:pic>
          <p:nvPicPr>
            <p:cNvPr id="130" name="Graphic 129" descr="Bug">
              <a:extLst>
                <a:ext uri="{FF2B5EF4-FFF2-40B4-BE49-F238E27FC236}">
                  <a16:creationId xmlns:a16="http://schemas.microsoft.com/office/drawing/2014/main" id="{C13A99A9-5D92-7E42-8342-40537BA5093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223856" y="3273323"/>
              <a:ext cx="309381" cy="309381"/>
            </a:xfrm>
            <a:prstGeom prst="rect">
              <a:avLst/>
            </a:prstGeom>
          </p:spPr>
        </p:pic>
      </p:grpSp>
      <p:sp>
        <p:nvSpPr>
          <p:cNvPr id="132" name="Title 1">
            <a:extLst>
              <a:ext uri="{FF2B5EF4-FFF2-40B4-BE49-F238E27FC236}">
                <a16:creationId xmlns:a16="http://schemas.microsoft.com/office/drawing/2014/main" id="{321B62D9-5D09-FE42-A685-FD53440B96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425" y="365125"/>
            <a:ext cx="10854813" cy="1325563"/>
          </a:xfrm>
        </p:spPr>
        <p:txBody>
          <a:bodyPr/>
          <a:lstStyle/>
          <a:p>
            <a:r>
              <a:rPr lang="en-US" dirty="0" err="1"/>
              <a:t>FuzzFactory</a:t>
            </a:r>
            <a:r>
              <a:rPr lang="en-US" dirty="0"/>
              <a:t>: Abstraction Captures CGF</a:t>
            </a:r>
          </a:p>
        </p:txBody>
      </p: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BE0F7B1B-95F3-A643-9A56-81FDA4DEE66D}"/>
              </a:ext>
            </a:extLst>
          </p:cNvPr>
          <p:cNvCxnSpPr>
            <a:cxnSpLocks/>
          </p:cNvCxnSpPr>
          <p:nvPr/>
        </p:nvCxnSpPr>
        <p:spPr>
          <a:xfrm rot="5400000">
            <a:off x="8659080" y="3909038"/>
            <a:ext cx="1347246" cy="518346"/>
          </a:xfrm>
          <a:prstGeom prst="bentConnector2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FCB2193B-6A44-B149-ADDA-21CC8E9B5C7B}"/>
              </a:ext>
            </a:extLst>
          </p:cNvPr>
          <p:cNvSpPr/>
          <p:nvPr/>
        </p:nvSpPr>
        <p:spPr>
          <a:xfrm>
            <a:off x="3323932" y="4442008"/>
            <a:ext cx="1030013" cy="462455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Input</a:t>
            </a:r>
            <a:r>
              <a:rPr lang="en-US" baseline="-250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2</a:t>
            </a:r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’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560EC973-B98A-834E-9371-B29CD15A1432}"/>
              </a:ext>
            </a:extLst>
          </p:cNvPr>
          <p:cNvSpPr/>
          <p:nvPr/>
        </p:nvSpPr>
        <p:spPr>
          <a:xfrm>
            <a:off x="3442238" y="4611773"/>
            <a:ext cx="1030013" cy="462455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Input</a:t>
            </a:r>
            <a:r>
              <a:rPr lang="en-US" baseline="-250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n</a:t>
            </a:r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’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E040577-0FF8-3E48-835C-A48516A248C8}"/>
              </a:ext>
            </a:extLst>
          </p:cNvPr>
          <p:cNvCxnSpPr>
            <a:cxnSpLocks/>
            <a:endCxn id="28" idx="3"/>
          </p:cNvCxnSpPr>
          <p:nvPr/>
        </p:nvCxnSpPr>
        <p:spPr>
          <a:xfrm flipH="1">
            <a:off x="4472251" y="4841834"/>
            <a:ext cx="3114263" cy="1167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C8BCC2F-0F21-5844-8E7C-3A6EEFE5C616}"/>
              </a:ext>
            </a:extLst>
          </p:cNvPr>
          <p:cNvCxnSpPr>
            <a:cxnSpLocks/>
            <a:stCxn id="38" idx="3"/>
          </p:cNvCxnSpPr>
          <p:nvPr/>
        </p:nvCxnSpPr>
        <p:spPr>
          <a:xfrm flipV="1">
            <a:off x="3258486" y="2994693"/>
            <a:ext cx="1303284" cy="1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89B7C5B-A9FB-5145-B7E1-BC81ECC233F5}"/>
              </a:ext>
            </a:extLst>
          </p:cNvPr>
          <p:cNvCxnSpPr>
            <a:cxnSpLocks/>
          </p:cNvCxnSpPr>
          <p:nvPr/>
        </p:nvCxnSpPr>
        <p:spPr>
          <a:xfrm>
            <a:off x="865343" y="2942596"/>
            <a:ext cx="800181" cy="1"/>
          </a:xfrm>
          <a:prstGeom prst="straightConnector1">
            <a:avLst/>
          </a:prstGeom>
          <a:ln w="317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3A82263B-5490-BE49-A64D-D3186D8E79EE}"/>
              </a:ext>
            </a:extLst>
          </p:cNvPr>
          <p:cNvSpPr/>
          <p:nvPr/>
        </p:nvSpPr>
        <p:spPr>
          <a:xfrm>
            <a:off x="904017" y="2558971"/>
            <a:ext cx="7393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Initial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10D73CDE-04E2-5E4A-A679-5E89D68DA59B}"/>
              </a:ext>
            </a:extLst>
          </p:cNvPr>
          <p:cNvSpPr/>
          <p:nvPr/>
        </p:nvSpPr>
        <p:spPr>
          <a:xfrm>
            <a:off x="1771273" y="2306266"/>
            <a:ext cx="1030013" cy="462455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Input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39DF879E-9F17-F84E-A1A1-7EE92B66C2E5}"/>
              </a:ext>
            </a:extLst>
          </p:cNvPr>
          <p:cNvSpPr/>
          <p:nvPr/>
        </p:nvSpPr>
        <p:spPr>
          <a:xfrm>
            <a:off x="1923673" y="2458666"/>
            <a:ext cx="1030013" cy="462455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50800" dist="12700" dir="13500000" algn="b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Input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D9A54C10-C2DC-7D48-B4C9-F32A6FE075A4}"/>
              </a:ext>
            </a:extLst>
          </p:cNvPr>
          <p:cNvSpPr/>
          <p:nvPr/>
        </p:nvSpPr>
        <p:spPr>
          <a:xfrm>
            <a:off x="2076073" y="2611066"/>
            <a:ext cx="1030013" cy="462455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outerShdw blurRad="50800" dist="12700" dir="13500000" algn="b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Input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7B48E0C6-B968-1041-8D0C-18595CF6DBBA}"/>
              </a:ext>
            </a:extLst>
          </p:cNvPr>
          <p:cNvSpPr/>
          <p:nvPr/>
        </p:nvSpPr>
        <p:spPr>
          <a:xfrm>
            <a:off x="2228473" y="2763466"/>
            <a:ext cx="1030013" cy="462455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50800" dist="12700" dir="13500000" algn="b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Input</a:t>
            </a:r>
          </a:p>
        </p:txBody>
      </p:sp>
      <p:cxnSp>
        <p:nvCxnSpPr>
          <p:cNvPr id="40" name="Elbow Connector 39">
            <a:extLst>
              <a:ext uri="{FF2B5EF4-FFF2-40B4-BE49-F238E27FC236}">
                <a16:creationId xmlns:a16="http://schemas.microsoft.com/office/drawing/2014/main" id="{14BBF7AE-7A01-DE4F-8106-6B17B55EEE80}"/>
              </a:ext>
            </a:extLst>
          </p:cNvPr>
          <p:cNvCxnSpPr>
            <a:cxnSpLocks/>
          </p:cNvCxnSpPr>
          <p:nvPr/>
        </p:nvCxnSpPr>
        <p:spPr>
          <a:xfrm rot="10800000">
            <a:off x="2743480" y="3225921"/>
            <a:ext cx="698758" cy="1617080"/>
          </a:xfrm>
          <a:prstGeom prst="bentConnector2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AC94E951-BC21-9842-AF4B-B480F5CC0FF1}"/>
              </a:ext>
            </a:extLst>
          </p:cNvPr>
          <p:cNvSpPr/>
          <p:nvPr/>
        </p:nvSpPr>
        <p:spPr>
          <a:xfrm>
            <a:off x="2124202" y="3863731"/>
            <a:ext cx="6289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save</a:t>
            </a:r>
          </a:p>
        </p:txBody>
      </p:sp>
      <p:graphicFrame>
        <p:nvGraphicFramePr>
          <p:cNvPr id="42" name="Table 41">
            <a:extLst>
              <a:ext uri="{FF2B5EF4-FFF2-40B4-BE49-F238E27FC236}">
                <a16:creationId xmlns:a16="http://schemas.microsoft.com/office/drawing/2014/main" id="{4C1A462E-B20E-B441-8A1A-766D7F4F278C}"/>
              </a:ext>
            </a:extLst>
          </p:cNvPr>
          <p:cNvGraphicFramePr>
            <a:graphicFrameLocks noGrp="1"/>
          </p:cNvGraphicFramePr>
          <p:nvPr/>
        </p:nvGraphicFramePr>
        <p:xfrm>
          <a:off x="7284995" y="3932968"/>
          <a:ext cx="1316476" cy="11582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6193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71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281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Symbol" panose="020B0502040204020203" pitchFamily="34" charset="0"/>
                          <a:ea typeface="Segoe UI Symbol" panose="020B0502040204020203" pitchFamily="34" charset="0"/>
                          <a:cs typeface="Helvetica" charset="0"/>
                        </a:rPr>
                        <a:t>Key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Symbol" panose="020B0502040204020203" pitchFamily="34" charset="0"/>
                          <a:ea typeface="Segoe UI Symbol" panose="020B0502040204020203" pitchFamily="34" charset="0"/>
                          <a:cs typeface="Helvetica" charset="0"/>
                        </a:rPr>
                        <a:t>Value</a:t>
                      </a: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latin typeface="Segoe UI Symbol" panose="020B0502040204020203" pitchFamily="34" charset="0"/>
                        <a:ea typeface="Segoe UI Symbol" panose="020B0502040204020203" pitchFamily="34" charset="0"/>
                        <a:cs typeface="Helvetica" charset="0"/>
                      </a:endParaRP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2815"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latin typeface="Segoe UI Symbol" panose="020B0502040204020203" pitchFamily="34" charset="0"/>
                        <a:ea typeface="Segoe UI Symbol" panose="020B0502040204020203" pitchFamily="34" charset="0"/>
                        <a:cs typeface="Helvetica" charset="0"/>
                      </a:endParaRP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2815"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latin typeface="Segoe UI Symbol" panose="020B0502040204020203" pitchFamily="34" charset="0"/>
                        <a:ea typeface="Segoe UI Symbol" panose="020B0502040204020203" pitchFamily="34" charset="0"/>
                        <a:cs typeface="Helvetica" charset="0"/>
                      </a:endParaRP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2815"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latin typeface="Segoe UI Symbol" panose="020B0502040204020203" pitchFamily="34" charset="0"/>
                        <a:ea typeface="Segoe UI Symbol" panose="020B0502040204020203" pitchFamily="34" charset="0"/>
                        <a:cs typeface="Helvetica" charset="0"/>
                      </a:endParaRP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43" name="Table 42">
            <a:extLst>
              <a:ext uri="{FF2B5EF4-FFF2-40B4-BE49-F238E27FC236}">
                <a16:creationId xmlns:a16="http://schemas.microsoft.com/office/drawing/2014/main" id="{5972CAFD-2978-A548-8FA2-7CD40AFFDE65}"/>
              </a:ext>
            </a:extLst>
          </p:cNvPr>
          <p:cNvGraphicFramePr>
            <a:graphicFrameLocks noGrp="1"/>
          </p:cNvGraphicFramePr>
          <p:nvPr/>
        </p:nvGraphicFramePr>
        <p:xfrm>
          <a:off x="7437395" y="4085368"/>
          <a:ext cx="1316476" cy="11582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6193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71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281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Symbol" panose="020B0502040204020203" pitchFamily="34" charset="0"/>
                          <a:ea typeface="Segoe UI Symbol" panose="020B0502040204020203" pitchFamily="34" charset="0"/>
                          <a:cs typeface="Helvetica" charset="0"/>
                        </a:rPr>
                        <a:t>Key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Symbol" panose="020B0502040204020203" pitchFamily="34" charset="0"/>
                          <a:ea typeface="Segoe UI Symbol" panose="020B0502040204020203" pitchFamily="34" charset="0"/>
                          <a:cs typeface="Helvetica" charset="0"/>
                        </a:rPr>
                        <a:t>Value</a:t>
                      </a: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latin typeface="Segoe UI Symbol" panose="020B0502040204020203" pitchFamily="34" charset="0"/>
                        <a:ea typeface="Segoe UI Symbol" panose="020B0502040204020203" pitchFamily="34" charset="0"/>
                        <a:cs typeface="Helvetica" charset="0"/>
                      </a:endParaRP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2815"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latin typeface="Segoe UI Symbol" panose="020B0502040204020203" pitchFamily="34" charset="0"/>
                        <a:ea typeface="Segoe UI Symbol" panose="020B0502040204020203" pitchFamily="34" charset="0"/>
                        <a:cs typeface="Helvetica" charset="0"/>
                      </a:endParaRP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2815"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latin typeface="Segoe UI Symbol" panose="020B0502040204020203" pitchFamily="34" charset="0"/>
                        <a:ea typeface="Segoe UI Symbol" panose="020B0502040204020203" pitchFamily="34" charset="0"/>
                        <a:cs typeface="Helvetica" charset="0"/>
                      </a:endParaRP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2815"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latin typeface="Segoe UI Symbol" panose="020B0502040204020203" pitchFamily="34" charset="0"/>
                        <a:ea typeface="Segoe UI Symbol" panose="020B0502040204020203" pitchFamily="34" charset="0"/>
                        <a:cs typeface="Helvetica" charset="0"/>
                      </a:endParaRP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44" name="Table 43">
            <a:extLst>
              <a:ext uri="{FF2B5EF4-FFF2-40B4-BE49-F238E27FC236}">
                <a16:creationId xmlns:a16="http://schemas.microsoft.com/office/drawing/2014/main" id="{3AF8544A-E91D-7749-8A35-A204A82D7FE0}"/>
              </a:ext>
            </a:extLst>
          </p:cNvPr>
          <p:cNvGraphicFramePr>
            <a:graphicFrameLocks noGrp="1"/>
          </p:cNvGraphicFramePr>
          <p:nvPr/>
        </p:nvGraphicFramePr>
        <p:xfrm>
          <a:off x="7589795" y="4237768"/>
          <a:ext cx="1316476" cy="11582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6193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71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281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Symbol" panose="020B0502040204020203" pitchFamily="34" charset="0"/>
                          <a:ea typeface="Segoe UI Symbol" panose="020B0502040204020203" pitchFamily="34" charset="0"/>
                          <a:cs typeface="Helvetica" charset="0"/>
                        </a:rPr>
                        <a:t>Key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Symbol" panose="020B0502040204020203" pitchFamily="34" charset="0"/>
                          <a:ea typeface="Segoe UI Symbol" panose="020B0502040204020203" pitchFamily="34" charset="0"/>
                          <a:cs typeface="Helvetica" charset="0"/>
                        </a:rPr>
                        <a:t>Value</a:t>
                      </a: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latin typeface="Segoe UI Symbol" panose="020B0502040204020203" pitchFamily="34" charset="0"/>
                        <a:ea typeface="Segoe UI Symbol" panose="020B0502040204020203" pitchFamily="34" charset="0"/>
                        <a:cs typeface="Helvetica" charset="0"/>
                      </a:endParaRP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2815"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latin typeface="Segoe UI Symbol" panose="020B0502040204020203" pitchFamily="34" charset="0"/>
                        <a:ea typeface="Segoe UI Symbol" panose="020B0502040204020203" pitchFamily="34" charset="0"/>
                        <a:cs typeface="Helvetica" charset="0"/>
                      </a:endParaRP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2815"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latin typeface="Segoe UI Symbol" panose="020B0502040204020203" pitchFamily="34" charset="0"/>
                        <a:ea typeface="Segoe UI Symbol" panose="020B0502040204020203" pitchFamily="34" charset="0"/>
                        <a:cs typeface="Helvetica" charset="0"/>
                      </a:endParaRP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2815"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latin typeface="Segoe UI Symbol" panose="020B0502040204020203" pitchFamily="34" charset="0"/>
                        <a:ea typeface="Segoe UI Symbol" panose="020B0502040204020203" pitchFamily="34" charset="0"/>
                        <a:cs typeface="Helvetica" charset="0"/>
                      </a:endParaRP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45" name="Table 44">
            <a:extLst>
              <a:ext uri="{FF2B5EF4-FFF2-40B4-BE49-F238E27FC236}">
                <a16:creationId xmlns:a16="http://schemas.microsoft.com/office/drawing/2014/main" id="{C77D551B-7856-0B41-86EC-B7C6330A2453}"/>
              </a:ext>
            </a:extLst>
          </p:cNvPr>
          <p:cNvGraphicFramePr>
            <a:graphicFrameLocks noGrp="1"/>
          </p:cNvGraphicFramePr>
          <p:nvPr/>
        </p:nvGraphicFramePr>
        <p:xfrm>
          <a:off x="7742195" y="4390168"/>
          <a:ext cx="1316476" cy="11582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6193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71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281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Symbol" panose="020B0502040204020203" pitchFamily="34" charset="0"/>
                          <a:ea typeface="Segoe UI Symbol" panose="020B0502040204020203" pitchFamily="34" charset="0"/>
                          <a:cs typeface="Helvetica" charset="0"/>
                        </a:rPr>
                        <a:t>Key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Symbol" panose="020B0502040204020203" pitchFamily="34" charset="0"/>
                          <a:ea typeface="Segoe UI Symbol" panose="020B0502040204020203" pitchFamily="34" charset="0"/>
                          <a:cs typeface="Helvetica" charset="0"/>
                        </a:rPr>
                        <a:t>Value</a:t>
                      </a: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latin typeface="Consolas" charset="0"/>
                          <a:ea typeface="Consolas" charset="0"/>
                          <a:cs typeface="Consolas" charset="0"/>
                        </a:rPr>
                        <a:t>...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latin typeface="Consolas" charset="0"/>
                          <a:ea typeface="Consolas" charset="0"/>
                          <a:cs typeface="Consolas" charset="0"/>
                        </a:rPr>
                        <a:t>...</a:t>
                      </a:r>
                      <a:endParaRPr lang="en-US" sz="800" dirty="0">
                        <a:latin typeface="Segoe UI Symbol" panose="020B0502040204020203" pitchFamily="34" charset="0"/>
                        <a:ea typeface="Segoe UI Symbol" panose="020B0502040204020203" pitchFamily="34" charset="0"/>
                        <a:cs typeface="Helvetica" charset="0"/>
                      </a:endParaRP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2815"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latin typeface="Consolas" charset="0"/>
                          <a:ea typeface="Consolas" charset="0"/>
                          <a:cs typeface="Consolas" charset="0"/>
                        </a:rPr>
                        <a:t>...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latin typeface="Consolas" charset="0"/>
                          <a:ea typeface="Consolas" charset="0"/>
                          <a:cs typeface="Consolas" charset="0"/>
                        </a:rPr>
                        <a:t>...</a:t>
                      </a:r>
                      <a:endParaRPr lang="en-US" sz="800" dirty="0">
                        <a:latin typeface="Segoe UI Symbol" panose="020B0502040204020203" pitchFamily="34" charset="0"/>
                        <a:ea typeface="Segoe UI Symbol" panose="020B0502040204020203" pitchFamily="34" charset="0"/>
                        <a:cs typeface="Helvetica" charset="0"/>
                      </a:endParaRP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2815"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latin typeface="Consolas" charset="0"/>
                          <a:ea typeface="Consolas" charset="0"/>
                          <a:cs typeface="Consolas" charset="0"/>
                        </a:rPr>
                        <a:t>...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latin typeface="Consolas" charset="0"/>
                          <a:ea typeface="Consolas" charset="0"/>
                          <a:cs typeface="Consolas" charset="0"/>
                        </a:rPr>
                        <a:t>...</a:t>
                      </a:r>
                      <a:endParaRPr lang="en-US" sz="800" dirty="0">
                        <a:latin typeface="Segoe UI Symbol" panose="020B0502040204020203" pitchFamily="34" charset="0"/>
                        <a:ea typeface="Segoe UI Symbol" panose="020B0502040204020203" pitchFamily="34" charset="0"/>
                        <a:cs typeface="Helvetica" charset="0"/>
                      </a:endParaRP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2815"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latin typeface="Consolas" charset="0"/>
                          <a:ea typeface="Consolas" charset="0"/>
                          <a:cs typeface="Consolas" charset="0"/>
                        </a:rPr>
                        <a:t>...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latin typeface="Consolas" charset="0"/>
                          <a:ea typeface="Consolas" charset="0"/>
                          <a:cs typeface="Consolas" charset="0"/>
                        </a:rPr>
                        <a:t>...</a:t>
                      </a:r>
                      <a:endParaRPr lang="en-US" sz="800" dirty="0">
                        <a:latin typeface="Segoe UI Symbol" panose="020B0502040204020203" pitchFamily="34" charset="0"/>
                        <a:ea typeface="Segoe UI Symbol" panose="020B0502040204020203" pitchFamily="34" charset="0"/>
                        <a:cs typeface="Helvetica" charset="0"/>
                      </a:endParaRP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8" name="!!bloop">
            <a:extLst>
              <a:ext uri="{FF2B5EF4-FFF2-40B4-BE49-F238E27FC236}">
                <a16:creationId xmlns:a16="http://schemas.microsoft.com/office/drawing/2014/main" id="{477076A9-A79E-BB44-8CF4-C5553F8D4681}"/>
              </a:ext>
            </a:extLst>
          </p:cNvPr>
          <p:cNvSpPr/>
          <p:nvPr/>
        </p:nvSpPr>
        <p:spPr>
          <a:xfrm>
            <a:off x="4928825" y="4134785"/>
            <a:ext cx="1929384" cy="64922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>
            <a:noAutofit/>
          </a:bodyPr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Maximizes </a:t>
            </a:r>
            <a:r>
              <a:rPr 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value</a:t>
            </a:r>
          </a:p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for some </a:t>
            </a:r>
            <a:r>
              <a:rPr 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key</a:t>
            </a:r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?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47348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!!doop">
            <a:extLst>
              <a:ext uri="{FF2B5EF4-FFF2-40B4-BE49-F238E27FC236}">
                <a16:creationId xmlns:a16="http://schemas.microsoft.com/office/drawing/2014/main" id="{3B1C2BDB-3C28-254C-A859-BE7EF46A627A}"/>
              </a:ext>
            </a:extLst>
          </p:cNvPr>
          <p:cNvSpPr/>
          <p:nvPr/>
        </p:nvSpPr>
        <p:spPr>
          <a:xfrm>
            <a:off x="3253587" y="1487838"/>
            <a:ext cx="1255472" cy="147732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pick input </a:t>
            </a:r>
          </a:p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with new </a:t>
            </a:r>
          </a:p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aggregate</a:t>
            </a:r>
          </a:p>
          <a:p>
            <a:pPr algn="ctr"/>
            <a:r>
              <a:rPr 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value</a:t>
            </a:r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 for </a:t>
            </a:r>
          </a:p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some </a:t>
            </a:r>
            <a:r>
              <a:rPr 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key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C9CF121-2674-AD41-8A32-1D134A1D6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84A6F-723A-7245-9DC7-D82FDBAE027C}" type="slidenum">
              <a:rPr lang="en-US" smtClean="0"/>
              <a:t>97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F0AECB-BF3F-9144-8CCB-E7FDF18019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Caroline Lemieux --- Expanding the Reach of Fuzzing</a:t>
            </a:r>
            <a:endParaRPr lang="en-US" dirty="0"/>
          </a:p>
        </p:txBody>
      </p:sp>
      <p:sp>
        <p:nvSpPr>
          <p:cNvPr id="113" name="Rounded Rectangle 112">
            <a:extLst>
              <a:ext uri="{FF2B5EF4-FFF2-40B4-BE49-F238E27FC236}">
                <a16:creationId xmlns:a16="http://schemas.microsoft.com/office/drawing/2014/main" id="{FC8D3875-FAF0-AE4A-8700-45F9CD6DE39B}"/>
              </a:ext>
            </a:extLst>
          </p:cNvPr>
          <p:cNvSpPr/>
          <p:nvPr/>
        </p:nvSpPr>
        <p:spPr>
          <a:xfrm>
            <a:off x="4561770" y="2763465"/>
            <a:ext cx="1030013" cy="462455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Input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504D290A-DCE6-F64D-87B7-4A81D183A1D0}"/>
              </a:ext>
            </a:extLst>
          </p:cNvPr>
          <p:cNvSpPr/>
          <p:nvPr/>
        </p:nvSpPr>
        <p:spPr>
          <a:xfrm>
            <a:off x="5697205" y="2671089"/>
            <a:ext cx="9058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mutate</a:t>
            </a:r>
          </a:p>
        </p:txBody>
      </p:sp>
      <p:cxnSp>
        <p:nvCxnSpPr>
          <p:cNvPr id="107" name="!!arrow_execute">
            <a:extLst>
              <a:ext uri="{FF2B5EF4-FFF2-40B4-BE49-F238E27FC236}">
                <a16:creationId xmlns:a16="http://schemas.microsoft.com/office/drawing/2014/main" id="{F1399671-32BC-584D-859F-F8F99976202D}"/>
              </a:ext>
            </a:extLst>
          </p:cNvPr>
          <p:cNvCxnSpPr>
            <a:cxnSpLocks/>
          </p:cNvCxnSpPr>
          <p:nvPr/>
        </p:nvCxnSpPr>
        <p:spPr>
          <a:xfrm>
            <a:off x="8021808" y="2994693"/>
            <a:ext cx="1122192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Rectangle 108">
            <a:extLst>
              <a:ext uri="{FF2B5EF4-FFF2-40B4-BE49-F238E27FC236}">
                <a16:creationId xmlns:a16="http://schemas.microsoft.com/office/drawing/2014/main" id="{61F22C5E-02DD-A34B-AB17-14865FA2C790}"/>
              </a:ext>
            </a:extLst>
          </p:cNvPr>
          <p:cNvSpPr/>
          <p:nvPr/>
        </p:nvSpPr>
        <p:spPr>
          <a:xfrm>
            <a:off x="8021808" y="2683831"/>
            <a:ext cx="9633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execute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87C4B0-897E-1F4B-9948-8D5CAE829B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3C301-CAA4-5A49-B904-3E674EB1E846}" type="datetime1">
              <a:rPr lang="en-US" smtClean="0"/>
              <a:t>4/21/23</a:t>
            </a:fld>
            <a:endParaRPr lang="en-US"/>
          </a:p>
        </p:txBody>
      </p:sp>
      <p:sp>
        <p:nvSpPr>
          <p:cNvPr id="86" name="Rounded Rectangle 85">
            <a:extLst>
              <a:ext uri="{FF2B5EF4-FFF2-40B4-BE49-F238E27FC236}">
                <a16:creationId xmlns:a16="http://schemas.microsoft.com/office/drawing/2014/main" id="{54E14EAC-5232-FB4E-BAE2-97AE35AC5267}"/>
              </a:ext>
            </a:extLst>
          </p:cNvPr>
          <p:cNvSpPr/>
          <p:nvPr/>
        </p:nvSpPr>
        <p:spPr>
          <a:xfrm>
            <a:off x="6509251" y="2313448"/>
            <a:ext cx="1030013" cy="46245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Input</a:t>
            </a:r>
          </a:p>
        </p:txBody>
      </p:sp>
      <p:sp>
        <p:nvSpPr>
          <p:cNvPr id="88" name="Rounded Rectangle 87">
            <a:extLst>
              <a:ext uri="{FF2B5EF4-FFF2-40B4-BE49-F238E27FC236}">
                <a16:creationId xmlns:a16="http://schemas.microsoft.com/office/drawing/2014/main" id="{6615505A-4D0B-AD47-83EC-B118C4301BBB}"/>
              </a:ext>
            </a:extLst>
          </p:cNvPr>
          <p:cNvSpPr/>
          <p:nvPr/>
        </p:nvSpPr>
        <p:spPr>
          <a:xfrm>
            <a:off x="6661651" y="2465848"/>
            <a:ext cx="1030013" cy="462455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Input</a:t>
            </a:r>
          </a:p>
        </p:txBody>
      </p:sp>
      <p:sp>
        <p:nvSpPr>
          <p:cNvPr id="89" name="Rounded Rectangle 88">
            <a:extLst>
              <a:ext uri="{FF2B5EF4-FFF2-40B4-BE49-F238E27FC236}">
                <a16:creationId xmlns:a16="http://schemas.microsoft.com/office/drawing/2014/main" id="{AFFB58E7-702F-8C44-83F7-3D4796E82BE4}"/>
              </a:ext>
            </a:extLst>
          </p:cNvPr>
          <p:cNvSpPr/>
          <p:nvPr/>
        </p:nvSpPr>
        <p:spPr>
          <a:xfrm>
            <a:off x="6814051" y="2618248"/>
            <a:ext cx="1030013" cy="46245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Input</a:t>
            </a:r>
          </a:p>
        </p:txBody>
      </p:sp>
      <p:sp>
        <p:nvSpPr>
          <p:cNvPr id="90" name="Rounded Rectangle 89">
            <a:extLst>
              <a:ext uri="{FF2B5EF4-FFF2-40B4-BE49-F238E27FC236}">
                <a16:creationId xmlns:a16="http://schemas.microsoft.com/office/drawing/2014/main" id="{C1E8A316-B34E-4F47-BBE5-4823114CE8C0}"/>
              </a:ext>
            </a:extLst>
          </p:cNvPr>
          <p:cNvSpPr/>
          <p:nvPr/>
        </p:nvSpPr>
        <p:spPr>
          <a:xfrm>
            <a:off x="6966451" y="2770648"/>
            <a:ext cx="1030013" cy="462455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Input</a:t>
            </a:r>
            <a:r>
              <a:rPr lang="en-US" baseline="-250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n</a:t>
            </a:r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’</a:t>
            </a:r>
          </a:p>
        </p:txBody>
      </p:sp>
      <p:cxnSp>
        <p:nvCxnSpPr>
          <p:cNvPr id="111" name="!!arrow_mutate">
            <a:extLst>
              <a:ext uri="{FF2B5EF4-FFF2-40B4-BE49-F238E27FC236}">
                <a16:creationId xmlns:a16="http://schemas.microsoft.com/office/drawing/2014/main" id="{B18D3103-5EEE-0B4A-B052-CC0D10874876}"/>
              </a:ext>
            </a:extLst>
          </p:cNvPr>
          <p:cNvCxnSpPr>
            <a:cxnSpLocks/>
          </p:cNvCxnSpPr>
          <p:nvPr/>
        </p:nvCxnSpPr>
        <p:spPr>
          <a:xfrm>
            <a:off x="5642951" y="2994693"/>
            <a:ext cx="1220386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1368DB9-B2F6-264D-9796-C3DE86127947}"/>
              </a:ext>
            </a:extLst>
          </p:cNvPr>
          <p:cNvGrpSpPr/>
          <p:nvPr/>
        </p:nvGrpSpPr>
        <p:grpSpPr>
          <a:xfrm>
            <a:off x="8941982" y="2351981"/>
            <a:ext cx="1299788" cy="1299788"/>
            <a:chOff x="7565191" y="2194798"/>
            <a:chExt cx="2721425" cy="2721425"/>
          </a:xfrm>
        </p:grpSpPr>
        <p:pic>
          <p:nvPicPr>
            <p:cNvPr id="127" name="Content Placeholder 7" descr="Document">
              <a:extLst>
                <a:ext uri="{FF2B5EF4-FFF2-40B4-BE49-F238E27FC236}">
                  <a16:creationId xmlns:a16="http://schemas.microsoft.com/office/drawing/2014/main" id="{52D6C96D-FB63-C54B-9294-788F8D2FBB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565191" y="2194798"/>
              <a:ext cx="2721425" cy="2721425"/>
            </a:xfrm>
            <a:prstGeom prst="rect">
              <a:avLst/>
            </a:prstGeom>
          </p:spPr>
        </p:pic>
        <p:pic>
          <p:nvPicPr>
            <p:cNvPr id="128" name="Graphic 127" descr="Bug">
              <a:extLst>
                <a:ext uri="{FF2B5EF4-FFF2-40B4-BE49-F238E27FC236}">
                  <a16:creationId xmlns:a16="http://schemas.microsoft.com/office/drawing/2014/main" id="{FB9F1201-83F3-5540-9D49-D99F541B5AD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266665" y="3630702"/>
              <a:ext cx="309381" cy="309381"/>
            </a:xfrm>
            <a:prstGeom prst="rect">
              <a:avLst/>
            </a:prstGeom>
          </p:spPr>
        </p:pic>
        <p:pic>
          <p:nvPicPr>
            <p:cNvPr id="129" name="Graphic 128" descr="Bug">
              <a:extLst>
                <a:ext uri="{FF2B5EF4-FFF2-40B4-BE49-F238E27FC236}">
                  <a16:creationId xmlns:a16="http://schemas.microsoft.com/office/drawing/2014/main" id="{4983D369-7B8E-5A4D-B0DB-38CC0C57E36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223856" y="4080208"/>
              <a:ext cx="309381" cy="309381"/>
            </a:xfrm>
            <a:prstGeom prst="rect">
              <a:avLst/>
            </a:prstGeom>
          </p:spPr>
        </p:pic>
        <p:pic>
          <p:nvPicPr>
            <p:cNvPr id="130" name="Graphic 129" descr="Bug">
              <a:extLst>
                <a:ext uri="{FF2B5EF4-FFF2-40B4-BE49-F238E27FC236}">
                  <a16:creationId xmlns:a16="http://schemas.microsoft.com/office/drawing/2014/main" id="{C13A99A9-5D92-7E42-8342-40537BA5093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223856" y="3273323"/>
              <a:ext cx="309381" cy="309381"/>
            </a:xfrm>
            <a:prstGeom prst="rect">
              <a:avLst/>
            </a:prstGeom>
          </p:spPr>
        </p:pic>
      </p:grpSp>
      <p:sp>
        <p:nvSpPr>
          <p:cNvPr id="132" name="Title 1">
            <a:extLst>
              <a:ext uri="{FF2B5EF4-FFF2-40B4-BE49-F238E27FC236}">
                <a16:creationId xmlns:a16="http://schemas.microsoft.com/office/drawing/2014/main" id="{321B62D9-5D09-FE42-A685-FD53440B96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425" y="365125"/>
            <a:ext cx="10854813" cy="1325563"/>
          </a:xfrm>
        </p:spPr>
        <p:txBody>
          <a:bodyPr/>
          <a:lstStyle/>
          <a:p>
            <a:r>
              <a:rPr lang="en-US" dirty="0" err="1"/>
              <a:t>FuzzFactory</a:t>
            </a:r>
            <a:r>
              <a:rPr lang="en-US" dirty="0"/>
              <a:t>: Abstraction Captures CGF</a:t>
            </a:r>
          </a:p>
        </p:txBody>
      </p: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BE0F7B1B-95F3-A643-9A56-81FDA4DEE66D}"/>
              </a:ext>
            </a:extLst>
          </p:cNvPr>
          <p:cNvCxnSpPr>
            <a:cxnSpLocks/>
          </p:cNvCxnSpPr>
          <p:nvPr/>
        </p:nvCxnSpPr>
        <p:spPr>
          <a:xfrm rot="5400000">
            <a:off x="8659080" y="3909038"/>
            <a:ext cx="1347246" cy="518346"/>
          </a:xfrm>
          <a:prstGeom prst="bentConnector2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FCB2193B-6A44-B149-ADDA-21CC8E9B5C7B}"/>
              </a:ext>
            </a:extLst>
          </p:cNvPr>
          <p:cNvSpPr/>
          <p:nvPr/>
        </p:nvSpPr>
        <p:spPr>
          <a:xfrm>
            <a:off x="3323932" y="4442008"/>
            <a:ext cx="1030013" cy="462455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Input</a:t>
            </a:r>
            <a:r>
              <a:rPr lang="en-US" baseline="-250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2</a:t>
            </a:r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’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560EC973-B98A-834E-9371-B29CD15A1432}"/>
              </a:ext>
            </a:extLst>
          </p:cNvPr>
          <p:cNvSpPr/>
          <p:nvPr/>
        </p:nvSpPr>
        <p:spPr>
          <a:xfrm>
            <a:off x="3442238" y="4611773"/>
            <a:ext cx="1030013" cy="462455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Input</a:t>
            </a:r>
            <a:r>
              <a:rPr lang="en-US" baseline="-250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n</a:t>
            </a:r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’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E040577-0FF8-3E48-835C-A48516A248C8}"/>
              </a:ext>
            </a:extLst>
          </p:cNvPr>
          <p:cNvCxnSpPr>
            <a:cxnSpLocks/>
            <a:endCxn id="28" idx="3"/>
          </p:cNvCxnSpPr>
          <p:nvPr/>
        </p:nvCxnSpPr>
        <p:spPr>
          <a:xfrm flipH="1">
            <a:off x="4472251" y="4841834"/>
            <a:ext cx="3114263" cy="1167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C8BCC2F-0F21-5844-8E7C-3A6EEFE5C616}"/>
              </a:ext>
            </a:extLst>
          </p:cNvPr>
          <p:cNvCxnSpPr>
            <a:cxnSpLocks/>
            <a:stCxn id="38" idx="3"/>
          </p:cNvCxnSpPr>
          <p:nvPr/>
        </p:nvCxnSpPr>
        <p:spPr>
          <a:xfrm flipV="1">
            <a:off x="3258486" y="2994693"/>
            <a:ext cx="1303284" cy="1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89B7C5B-A9FB-5145-B7E1-BC81ECC233F5}"/>
              </a:ext>
            </a:extLst>
          </p:cNvPr>
          <p:cNvCxnSpPr>
            <a:cxnSpLocks/>
          </p:cNvCxnSpPr>
          <p:nvPr/>
        </p:nvCxnSpPr>
        <p:spPr>
          <a:xfrm>
            <a:off x="865343" y="2942596"/>
            <a:ext cx="800181" cy="1"/>
          </a:xfrm>
          <a:prstGeom prst="straightConnector1">
            <a:avLst/>
          </a:prstGeom>
          <a:ln w="317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3A82263B-5490-BE49-A64D-D3186D8E79EE}"/>
              </a:ext>
            </a:extLst>
          </p:cNvPr>
          <p:cNvSpPr/>
          <p:nvPr/>
        </p:nvSpPr>
        <p:spPr>
          <a:xfrm>
            <a:off x="904017" y="2558971"/>
            <a:ext cx="7393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Initial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10D73CDE-04E2-5E4A-A679-5E89D68DA59B}"/>
              </a:ext>
            </a:extLst>
          </p:cNvPr>
          <p:cNvSpPr/>
          <p:nvPr/>
        </p:nvSpPr>
        <p:spPr>
          <a:xfrm>
            <a:off x="1771273" y="2306266"/>
            <a:ext cx="1030013" cy="462455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Input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39DF879E-9F17-F84E-A1A1-7EE92B66C2E5}"/>
              </a:ext>
            </a:extLst>
          </p:cNvPr>
          <p:cNvSpPr/>
          <p:nvPr/>
        </p:nvSpPr>
        <p:spPr>
          <a:xfrm>
            <a:off x="1923673" y="2458666"/>
            <a:ext cx="1030013" cy="462455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50800" dist="12700" dir="13500000" algn="b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Input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D9A54C10-C2DC-7D48-B4C9-F32A6FE075A4}"/>
              </a:ext>
            </a:extLst>
          </p:cNvPr>
          <p:cNvSpPr/>
          <p:nvPr/>
        </p:nvSpPr>
        <p:spPr>
          <a:xfrm>
            <a:off x="2076073" y="2611066"/>
            <a:ext cx="1030013" cy="462455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outerShdw blurRad="50800" dist="12700" dir="13500000" algn="b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Input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7B48E0C6-B968-1041-8D0C-18595CF6DBBA}"/>
              </a:ext>
            </a:extLst>
          </p:cNvPr>
          <p:cNvSpPr/>
          <p:nvPr/>
        </p:nvSpPr>
        <p:spPr>
          <a:xfrm>
            <a:off x="2228473" y="2763466"/>
            <a:ext cx="1030013" cy="462455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50800" dist="12700" dir="13500000" algn="b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Input</a:t>
            </a:r>
          </a:p>
        </p:txBody>
      </p:sp>
      <p:cxnSp>
        <p:nvCxnSpPr>
          <p:cNvPr id="40" name="Elbow Connector 39">
            <a:extLst>
              <a:ext uri="{FF2B5EF4-FFF2-40B4-BE49-F238E27FC236}">
                <a16:creationId xmlns:a16="http://schemas.microsoft.com/office/drawing/2014/main" id="{14BBF7AE-7A01-DE4F-8106-6B17B55EEE80}"/>
              </a:ext>
            </a:extLst>
          </p:cNvPr>
          <p:cNvCxnSpPr>
            <a:cxnSpLocks/>
          </p:cNvCxnSpPr>
          <p:nvPr/>
        </p:nvCxnSpPr>
        <p:spPr>
          <a:xfrm rot="10800000">
            <a:off x="2743480" y="3225921"/>
            <a:ext cx="698758" cy="1617080"/>
          </a:xfrm>
          <a:prstGeom prst="bentConnector2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AC94E951-BC21-9842-AF4B-B480F5CC0FF1}"/>
              </a:ext>
            </a:extLst>
          </p:cNvPr>
          <p:cNvSpPr/>
          <p:nvPr/>
        </p:nvSpPr>
        <p:spPr>
          <a:xfrm>
            <a:off x="2124202" y="3863731"/>
            <a:ext cx="6289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save</a:t>
            </a:r>
          </a:p>
        </p:txBody>
      </p:sp>
      <p:graphicFrame>
        <p:nvGraphicFramePr>
          <p:cNvPr id="42" name="Table 41">
            <a:extLst>
              <a:ext uri="{FF2B5EF4-FFF2-40B4-BE49-F238E27FC236}">
                <a16:creationId xmlns:a16="http://schemas.microsoft.com/office/drawing/2014/main" id="{4C1A462E-B20E-B441-8A1A-766D7F4F278C}"/>
              </a:ext>
            </a:extLst>
          </p:cNvPr>
          <p:cNvGraphicFramePr>
            <a:graphicFrameLocks noGrp="1"/>
          </p:cNvGraphicFramePr>
          <p:nvPr/>
        </p:nvGraphicFramePr>
        <p:xfrm>
          <a:off x="7284995" y="3932968"/>
          <a:ext cx="1316476" cy="11582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6193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71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281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Symbol" panose="020B0502040204020203" pitchFamily="34" charset="0"/>
                          <a:ea typeface="Segoe UI Symbol" panose="020B0502040204020203" pitchFamily="34" charset="0"/>
                          <a:cs typeface="Helvetica" charset="0"/>
                        </a:rPr>
                        <a:t>Key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Symbol" panose="020B0502040204020203" pitchFamily="34" charset="0"/>
                          <a:ea typeface="Segoe UI Symbol" panose="020B0502040204020203" pitchFamily="34" charset="0"/>
                          <a:cs typeface="Helvetica" charset="0"/>
                        </a:rPr>
                        <a:t>Value</a:t>
                      </a: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latin typeface="Segoe UI Symbol" panose="020B0502040204020203" pitchFamily="34" charset="0"/>
                        <a:ea typeface="Segoe UI Symbol" panose="020B0502040204020203" pitchFamily="34" charset="0"/>
                        <a:cs typeface="Helvetica" charset="0"/>
                      </a:endParaRP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2815"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latin typeface="Segoe UI Symbol" panose="020B0502040204020203" pitchFamily="34" charset="0"/>
                        <a:ea typeface="Segoe UI Symbol" panose="020B0502040204020203" pitchFamily="34" charset="0"/>
                        <a:cs typeface="Helvetica" charset="0"/>
                      </a:endParaRP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2815"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latin typeface="Segoe UI Symbol" panose="020B0502040204020203" pitchFamily="34" charset="0"/>
                        <a:ea typeface="Segoe UI Symbol" panose="020B0502040204020203" pitchFamily="34" charset="0"/>
                        <a:cs typeface="Helvetica" charset="0"/>
                      </a:endParaRP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2815"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latin typeface="Segoe UI Symbol" panose="020B0502040204020203" pitchFamily="34" charset="0"/>
                        <a:ea typeface="Segoe UI Symbol" panose="020B0502040204020203" pitchFamily="34" charset="0"/>
                        <a:cs typeface="Helvetica" charset="0"/>
                      </a:endParaRP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43" name="Table 42">
            <a:extLst>
              <a:ext uri="{FF2B5EF4-FFF2-40B4-BE49-F238E27FC236}">
                <a16:creationId xmlns:a16="http://schemas.microsoft.com/office/drawing/2014/main" id="{5972CAFD-2978-A548-8FA2-7CD40AFFDE65}"/>
              </a:ext>
            </a:extLst>
          </p:cNvPr>
          <p:cNvGraphicFramePr>
            <a:graphicFrameLocks noGrp="1"/>
          </p:cNvGraphicFramePr>
          <p:nvPr/>
        </p:nvGraphicFramePr>
        <p:xfrm>
          <a:off x="7437395" y="4085368"/>
          <a:ext cx="1316476" cy="11582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6193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71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281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Symbol" panose="020B0502040204020203" pitchFamily="34" charset="0"/>
                          <a:ea typeface="Segoe UI Symbol" panose="020B0502040204020203" pitchFamily="34" charset="0"/>
                          <a:cs typeface="Helvetica" charset="0"/>
                        </a:rPr>
                        <a:t>Key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Symbol" panose="020B0502040204020203" pitchFamily="34" charset="0"/>
                          <a:ea typeface="Segoe UI Symbol" panose="020B0502040204020203" pitchFamily="34" charset="0"/>
                          <a:cs typeface="Helvetica" charset="0"/>
                        </a:rPr>
                        <a:t>Value</a:t>
                      </a: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latin typeface="Segoe UI Symbol" panose="020B0502040204020203" pitchFamily="34" charset="0"/>
                        <a:ea typeface="Segoe UI Symbol" panose="020B0502040204020203" pitchFamily="34" charset="0"/>
                        <a:cs typeface="Helvetica" charset="0"/>
                      </a:endParaRP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2815"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latin typeface="Segoe UI Symbol" panose="020B0502040204020203" pitchFamily="34" charset="0"/>
                        <a:ea typeface="Segoe UI Symbol" panose="020B0502040204020203" pitchFamily="34" charset="0"/>
                        <a:cs typeface="Helvetica" charset="0"/>
                      </a:endParaRP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2815"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latin typeface="Segoe UI Symbol" panose="020B0502040204020203" pitchFamily="34" charset="0"/>
                        <a:ea typeface="Segoe UI Symbol" panose="020B0502040204020203" pitchFamily="34" charset="0"/>
                        <a:cs typeface="Helvetica" charset="0"/>
                      </a:endParaRP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2815"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latin typeface="Segoe UI Symbol" panose="020B0502040204020203" pitchFamily="34" charset="0"/>
                        <a:ea typeface="Segoe UI Symbol" panose="020B0502040204020203" pitchFamily="34" charset="0"/>
                        <a:cs typeface="Helvetica" charset="0"/>
                      </a:endParaRP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44" name="Table 43">
            <a:extLst>
              <a:ext uri="{FF2B5EF4-FFF2-40B4-BE49-F238E27FC236}">
                <a16:creationId xmlns:a16="http://schemas.microsoft.com/office/drawing/2014/main" id="{3AF8544A-E91D-7749-8A35-A204A82D7FE0}"/>
              </a:ext>
            </a:extLst>
          </p:cNvPr>
          <p:cNvGraphicFramePr>
            <a:graphicFrameLocks noGrp="1"/>
          </p:cNvGraphicFramePr>
          <p:nvPr/>
        </p:nvGraphicFramePr>
        <p:xfrm>
          <a:off x="7589795" y="4237768"/>
          <a:ext cx="1316476" cy="11582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6193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71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281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Symbol" panose="020B0502040204020203" pitchFamily="34" charset="0"/>
                          <a:ea typeface="Segoe UI Symbol" panose="020B0502040204020203" pitchFamily="34" charset="0"/>
                          <a:cs typeface="Helvetica" charset="0"/>
                        </a:rPr>
                        <a:t>Key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Symbol" panose="020B0502040204020203" pitchFamily="34" charset="0"/>
                          <a:ea typeface="Segoe UI Symbol" panose="020B0502040204020203" pitchFamily="34" charset="0"/>
                          <a:cs typeface="Helvetica" charset="0"/>
                        </a:rPr>
                        <a:t>Value</a:t>
                      </a: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latin typeface="Segoe UI Symbol" panose="020B0502040204020203" pitchFamily="34" charset="0"/>
                        <a:ea typeface="Segoe UI Symbol" panose="020B0502040204020203" pitchFamily="34" charset="0"/>
                        <a:cs typeface="Helvetica" charset="0"/>
                      </a:endParaRP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2815"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latin typeface="Segoe UI Symbol" panose="020B0502040204020203" pitchFamily="34" charset="0"/>
                        <a:ea typeface="Segoe UI Symbol" panose="020B0502040204020203" pitchFamily="34" charset="0"/>
                        <a:cs typeface="Helvetica" charset="0"/>
                      </a:endParaRP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2815"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latin typeface="Segoe UI Symbol" panose="020B0502040204020203" pitchFamily="34" charset="0"/>
                        <a:ea typeface="Segoe UI Symbol" panose="020B0502040204020203" pitchFamily="34" charset="0"/>
                        <a:cs typeface="Helvetica" charset="0"/>
                      </a:endParaRP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2815"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latin typeface="Segoe UI Symbol" panose="020B0502040204020203" pitchFamily="34" charset="0"/>
                        <a:ea typeface="Segoe UI Symbol" panose="020B0502040204020203" pitchFamily="34" charset="0"/>
                        <a:cs typeface="Helvetica" charset="0"/>
                      </a:endParaRP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45" name="Table 44">
            <a:extLst>
              <a:ext uri="{FF2B5EF4-FFF2-40B4-BE49-F238E27FC236}">
                <a16:creationId xmlns:a16="http://schemas.microsoft.com/office/drawing/2014/main" id="{C77D551B-7856-0B41-86EC-B7C6330A2453}"/>
              </a:ext>
            </a:extLst>
          </p:cNvPr>
          <p:cNvGraphicFramePr>
            <a:graphicFrameLocks noGrp="1"/>
          </p:cNvGraphicFramePr>
          <p:nvPr/>
        </p:nvGraphicFramePr>
        <p:xfrm>
          <a:off x="7742195" y="4390168"/>
          <a:ext cx="1316476" cy="11582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6193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71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281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Symbol" panose="020B0502040204020203" pitchFamily="34" charset="0"/>
                          <a:ea typeface="Segoe UI Symbol" panose="020B0502040204020203" pitchFamily="34" charset="0"/>
                          <a:cs typeface="Helvetica" charset="0"/>
                        </a:rPr>
                        <a:t>Key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Symbol" panose="020B0502040204020203" pitchFamily="34" charset="0"/>
                          <a:ea typeface="Segoe UI Symbol" panose="020B0502040204020203" pitchFamily="34" charset="0"/>
                          <a:cs typeface="Helvetica" charset="0"/>
                        </a:rPr>
                        <a:t>Value</a:t>
                      </a: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latin typeface="Consolas" charset="0"/>
                          <a:ea typeface="Consolas" charset="0"/>
                          <a:cs typeface="Consolas" charset="0"/>
                        </a:rPr>
                        <a:t>...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latin typeface="Consolas" charset="0"/>
                          <a:ea typeface="Consolas" charset="0"/>
                          <a:cs typeface="Consolas" charset="0"/>
                        </a:rPr>
                        <a:t>...</a:t>
                      </a:r>
                      <a:endParaRPr lang="en-US" sz="800" dirty="0">
                        <a:latin typeface="Segoe UI Symbol" panose="020B0502040204020203" pitchFamily="34" charset="0"/>
                        <a:ea typeface="Segoe UI Symbol" panose="020B0502040204020203" pitchFamily="34" charset="0"/>
                        <a:cs typeface="Helvetica" charset="0"/>
                      </a:endParaRP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2815"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latin typeface="Consolas" charset="0"/>
                          <a:ea typeface="Consolas" charset="0"/>
                          <a:cs typeface="Consolas" charset="0"/>
                        </a:rPr>
                        <a:t>...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latin typeface="Consolas" charset="0"/>
                          <a:ea typeface="Consolas" charset="0"/>
                          <a:cs typeface="Consolas" charset="0"/>
                        </a:rPr>
                        <a:t>...</a:t>
                      </a:r>
                      <a:endParaRPr lang="en-US" sz="800" dirty="0">
                        <a:latin typeface="Segoe UI Symbol" panose="020B0502040204020203" pitchFamily="34" charset="0"/>
                        <a:ea typeface="Segoe UI Symbol" panose="020B0502040204020203" pitchFamily="34" charset="0"/>
                        <a:cs typeface="Helvetica" charset="0"/>
                      </a:endParaRP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2815"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latin typeface="Consolas" charset="0"/>
                          <a:ea typeface="Consolas" charset="0"/>
                          <a:cs typeface="Consolas" charset="0"/>
                        </a:rPr>
                        <a:t>...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latin typeface="Consolas" charset="0"/>
                          <a:ea typeface="Consolas" charset="0"/>
                          <a:cs typeface="Consolas" charset="0"/>
                        </a:rPr>
                        <a:t>...</a:t>
                      </a:r>
                      <a:endParaRPr lang="en-US" sz="800" dirty="0">
                        <a:latin typeface="Segoe UI Symbol" panose="020B0502040204020203" pitchFamily="34" charset="0"/>
                        <a:ea typeface="Segoe UI Symbol" panose="020B0502040204020203" pitchFamily="34" charset="0"/>
                        <a:cs typeface="Helvetica" charset="0"/>
                      </a:endParaRP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2815"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latin typeface="Consolas" charset="0"/>
                          <a:ea typeface="Consolas" charset="0"/>
                          <a:cs typeface="Consolas" charset="0"/>
                        </a:rPr>
                        <a:t>...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latin typeface="Consolas" charset="0"/>
                          <a:ea typeface="Consolas" charset="0"/>
                          <a:cs typeface="Consolas" charset="0"/>
                        </a:rPr>
                        <a:t>...</a:t>
                      </a:r>
                      <a:endParaRPr lang="en-US" sz="800" dirty="0">
                        <a:latin typeface="Segoe UI Symbol" panose="020B0502040204020203" pitchFamily="34" charset="0"/>
                        <a:ea typeface="Segoe UI Symbol" panose="020B0502040204020203" pitchFamily="34" charset="0"/>
                        <a:cs typeface="Helvetica" charset="0"/>
                      </a:endParaRP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8" name="!!bloop">
            <a:extLst>
              <a:ext uri="{FF2B5EF4-FFF2-40B4-BE49-F238E27FC236}">
                <a16:creationId xmlns:a16="http://schemas.microsoft.com/office/drawing/2014/main" id="{477076A9-A79E-BB44-8CF4-C5553F8D4681}"/>
              </a:ext>
            </a:extLst>
          </p:cNvPr>
          <p:cNvSpPr/>
          <p:nvPr/>
        </p:nvSpPr>
        <p:spPr>
          <a:xfrm>
            <a:off x="4826004" y="4134785"/>
            <a:ext cx="2266297" cy="64922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>
            <a:noAutofit/>
          </a:bodyPr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New aggregate </a:t>
            </a:r>
            <a:r>
              <a:rPr 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value</a:t>
            </a:r>
          </a:p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for some </a:t>
            </a:r>
            <a:r>
              <a:rPr 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key</a:t>
            </a:r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?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456067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!!doop">
            <a:extLst>
              <a:ext uri="{FF2B5EF4-FFF2-40B4-BE49-F238E27FC236}">
                <a16:creationId xmlns:a16="http://schemas.microsoft.com/office/drawing/2014/main" id="{3B1C2BDB-3C28-254C-A859-BE7EF46A627A}"/>
              </a:ext>
            </a:extLst>
          </p:cNvPr>
          <p:cNvSpPr/>
          <p:nvPr/>
        </p:nvSpPr>
        <p:spPr>
          <a:xfrm>
            <a:off x="3253587" y="1487838"/>
            <a:ext cx="1255472" cy="147732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pick input </a:t>
            </a:r>
          </a:p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with new </a:t>
            </a:r>
          </a:p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aggregate</a:t>
            </a:r>
          </a:p>
          <a:p>
            <a:pPr algn="ctr"/>
            <a:r>
              <a:rPr 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value</a:t>
            </a:r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 for </a:t>
            </a:r>
          </a:p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some </a:t>
            </a:r>
            <a:r>
              <a:rPr 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key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C9CF121-2674-AD41-8A32-1D134A1D6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84A6F-723A-7245-9DC7-D82FDBAE027C}" type="slidenum">
              <a:rPr lang="en-US" smtClean="0"/>
              <a:t>98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F0AECB-BF3F-9144-8CCB-E7FDF18019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Caroline Lemieux --- Expanding the Reach of Fuzzing</a:t>
            </a:r>
            <a:endParaRPr lang="en-US" dirty="0"/>
          </a:p>
        </p:txBody>
      </p:sp>
      <p:sp>
        <p:nvSpPr>
          <p:cNvPr id="113" name="Rounded Rectangle 112">
            <a:extLst>
              <a:ext uri="{FF2B5EF4-FFF2-40B4-BE49-F238E27FC236}">
                <a16:creationId xmlns:a16="http://schemas.microsoft.com/office/drawing/2014/main" id="{FC8D3875-FAF0-AE4A-8700-45F9CD6DE39B}"/>
              </a:ext>
            </a:extLst>
          </p:cNvPr>
          <p:cNvSpPr/>
          <p:nvPr/>
        </p:nvSpPr>
        <p:spPr>
          <a:xfrm>
            <a:off x="4561770" y="2763465"/>
            <a:ext cx="1030013" cy="462455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Input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504D290A-DCE6-F64D-87B7-4A81D183A1D0}"/>
              </a:ext>
            </a:extLst>
          </p:cNvPr>
          <p:cNvSpPr/>
          <p:nvPr/>
        </p:nvSpPr>
        <p:spPr>
          <a:xfrm>
            <a:off x="5697205" y="2671089"/>
            <a:ext cx="9058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mutate</a:t>
            </a:r>
          </a:p>
        </p:txBody>
      </p:sp>
      <p:cxnSp>
        <p:nvCxnSpPr>
          <p:cNvPr id="107" name="!!arrow_execute">
            <a:extLst>
              <a:ext uri="{FF2B5EF4-FFF2-40B4-BE49-F238E27FC236}">
                <a16:creationId xmlns:a16="http://schemas.microsoft.com/office/drawing/2014/main" id="{F1399671-32BC-584D-859F-F8F99976202D}"/>
              </a:ext>
            </a:extLst>
          </p:cNvPr>
          <p:cNvCxnSpPr>
            <a:cxnSpLocks/>
          </p:cNvCxnSpPr>
          <p:nvPr/>
        </p:nvCxnSpPr>
        <p:spPr>
          <a:xfrm>
            <a:off x="8021808" y="2994693"/>
            <a:ext cx="1122192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Rectangle 108">
            <a:extLst>
              <a:ext uri="{FF2B5EF4-FFF2-40B4-BE49-F238E27FC236}">
                <a16:creationId xmlns:a16="http://schemas.microsoft.com/office/drawing/2014/main" id="{61F22C5E-02DD-A34B-AB17-14865FA2C790}"/>
              </a:ext>
            </a:extLst>
          </p:cNvPr>
          <p:cNvSpPr/>
          <p:nvPr/>
        </p:nvSpPr>
        <p:spPr>
          <a:xfrm>
            <a:off x="8021808" y="2683831"/>
            <a:ext cx="9633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execute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87C4B0-897E-1F4B-9948-8D5CAE829B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3C301-CAA4-5A49-B904-3E674EB1E846}" type="datetime1">
              <a:rPr lang="en-US" smtClean="0"/>
              <a:t>4/21/23</a:t>
            </a:fld>
            <a:endParaRPr lang="en-US"/>
          </a:p>
        </p:txBody>
      </p:sp>
      <p:sp>
        <p:nvSpPr>
          <p:cNvPr id="86" name="Rounded Rectangle 85">
            <a:extLst>
              <a:ext uri="{FF2B5EF4-FFF2-40B4-BE49-F238E27FC236}">
                <a16:creationId xmlns:a16="http://schemas.microsoft.com/office/drawing/2014/main" id="{54E14EAC-5232-FB4E-BAE2-97AE35AC5267}"/>
              </a:ext>
            </a:extLst>
          </p:cNvPr>
          <p:cNvSpPr/>
          <p:nvPr/>
        </p:nvSpPr>
        <p:spPr>
          <a:xfrm>
            <a:off x="6509251" y="2313448"/>
            <a:ext cx="1030013" cy="46245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Input</a:t>
            </a:r>
          </a:p>
        </p:txBody>
      </p:sp>
      <p:sp>
        <p:nvSpPr>
          <p:cNvPr id="88" name="Rounded Rectangle 87">
            <a:extLst>
              <a:ext uri="{FF2B5EF4-FFF2-40B4-BE49-F238E27FC236}">
                <a16:creationId xmlns:a16="http://schemas.microsoft.com/office/drawing/2014/main" id="{6615505A-4D0B-AD47-83EC-B118C4301BBB}"/>
              </a:ext>
            </a:extLst>
          </p:cNvPr>
          <p:cNvSpPr/>
          <p:nvPr/>
        </p:nvSpPr>
        <p:spPr>
          <a:xfrm>
            <a:off x="6661651" y="2465848"/>
            <a:ext cx="1030013" cy="462455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Input</a:t>
            </a:r>
          </a:p>
        </p:txBody>
      </p:sp>
      <p:sp>
        <p:nvSpPr>
          <p:cNvPr id="89" name="Rounded Rectangle 88">
            <a:extLst>
              <a:ext uri="{FF2B5EF4-FFF2-40B4-BE49-F238E27FC236}">
                <a16:creationId xmlns:a16="http://schemas.microsoft.com/office/drawing/2014/main" id="{AFFB58E7-702F-8C44-83F7-3D4796E82BE4}"/>
              </a:ext>
            </a:extLst>
          </p:cNvPr>
          <p:cNvSpPr/>
          <p:nvPr/>
        </p:nvSpPr>
        <p:spPr>
          <a:xfrm>
            <a:off x="6814051" y="2618248"/>
            <a:ext cx="1030013" cy="46245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Input</a:t>
            </a:r>
          </a:p>
        </p:txBody>
      </p:sp>
      <p:sp>
        <p:nvSpPr>
          <p:cNvPr id="90" name="Rounded Rectangle 89">
            <a:extLst>
              <a:ext uri="{FF2B5EF4-FFF2-40B4-BE49-F238E27FC236}">
                <a16:creationId xmlns:a16="http://schemas.microsoft.com/office/drawing/2014/main" id="{C1E8A316-B34E-4F47-BBE5-4823114CE8C0}"/>
              </a:ext>
            </a:extLst>
          </p:cNvPr>
          <p:cNvSpPr/>
          <p:nvPr/>
        </p:nvSpPr>
        <p:spPr>
          <a:xfrm>
            <a:off x="6966451" y="2770648"/>
            <a:ext cx="1030013" cy="462455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Input</a:t>
            </a:r>
            <a:r>
              <a:rPr lang="en-US" baseline="-250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n</a:t>
            </a:r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’</a:t>
            </a:r>
          </a:p>
        </p:txBody>
      </p:sp>
      <p:cxnSp>
        <p:nvCxnSpPr>
          <p:cNvPr id="111" name="!!arrow_mutate">
            <a:extLst>
              <a:ext uri="{FF2B5EF4-FFF2-40B4-BE49-F238E27FC236}">
                <a16:creationId xmlns:a16="http://schemas.microsoft.com/office/drawing/2014/main" id="{B18D3103-5EEE-0B4A-B052-CC0D10874876}"/>
              </a:ext>
            </a:extLst>
          </p:cNvPr>
          <p:cNvCxnSpPr>
            <a:cxnSpLocks/>
          </p:cNvCxnSpPr>
          <p:nvPr/>
        </p:nvCxnSpPr>
        <p:spPr>
          <a:xfrm>
            <a:off x="5642951" y="2994693"/>
            <a:ext cx="1220386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1368DB9-B2F6-264D-9796-C3DE86127947}"/>
              </a:ext>
            </a:extLst>
          </p:cNvPr>
          <p:cNvGrpSpPr/>
          <p:nvPr/>
        </p:nvGrpSpPr>
        <p:grpSpPr>
          <a:xfrm>
            <a:off x="8941982" y="2351981"/>
            <a:ext cx="1299788" cy="1299788"/>
            <a:chOff x="7565191" y="2194798"/>
            <a:chExt cx="2721425" cy="2721425"/>
          </a:xfrm>
        </p:grpSpPr>
        <p:pic>
          <p:nvPicPr>
            <p:cNvPr id="127" name="Content Placeholder 7" descr="Document">
              <a:extLst>
                <a:ext uri="{FF2B5EF4-FFF2-40B4-BE49-F238E27FC236}">
                  <a16:creationId xmlns:a16="http://schemas.microsoft.com/office/drawing/2014/main" id="{52D6C96D-FB63-C54B-9294-788F8D2FBB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565191" y="2194798"/>
              <a:ext cx="2721425" cy="2721425"/>
            </a:xfrm>
            <a:prstGeom prst="rect">
              <a:avLst/>
            </a:prstGeom>
          </p:spPr>
        </p:pic>
        <p:pic>
          <p:nvPicPr>
            <p:cNvPr id="128" name="Graphic 127" descr="Bug">
              <a:extLst>
                <a:ext uri="{FF2B5EF4-FFF2-40B4-BE49-F238E27FC236}">
                  <a16:creationId xmlns:a16="http://schemas.microsoft.com/office/drawing/2014/main" id="{FB9F1201-83F3-5540-9D49-D99F541B5AD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266665" y="3630702"/>
              <a:ext cx="309381" cy="309381"/>
            </a:xfrm>
            <a:prstGeom prst="rect">
              <a:avLst/>
            </a:prstGeom>
          </p:spPr>
        </p:pic>
        <p:pic>
          <p:nvPicPr>
            <p:cNvPr id="129" name="Graphic 128" descr="Bug">
              <a:extLst>
                <a:ext uri="{FF2B5EF4-FFF2-40B4-BE49-F238E27FC236}">
                  <a16:creationId xmlns:a16="http://schemas.microsoft.com/office/drawing/2014/main" id="{4983D369-7B8E-5A4D-B0DB-38CC0C57E36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223856" y="4080208"/>
              <a:ext cx="309381" cy="309381"/>
            </a:xfrm>
            <a:prstGeom prst="rect">
              <a:avLst/>
            </a:prstGeom>
          </p:spPr>
        </p:pic>
        <p:pic>
          <p:nvPicPr>
            <p:cNvPr id="130" name="Graphic 129" descr="Bug">
              <a:extLst>
                <a:ext uri="{FF2B5EF4-FFF2-40B4-BE49-F238E27FC236}">
                  <a16:creationId xmlns:a16="http://schemas.microsoft.com/office/drawing/2014/main" id="{C13A99A9-5D92-7E42-8342-40537BA5093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223856" y="3273323"/>
              <a:ext cx="309381" cy="309381"/>
            </a:xfrm>
            <a:prstGeom prst="rect">
              <a:avLst/>
            </a:prstGeom>
          </p:spPr>
        </p:pic>
      </p:grpSp>
      <p:sp>
        <p:nvSpPr>
          <p:cNvPr id="132" name="Title 1">
            <a:extLst>
              <a:ext uri="{FF2B5EF4-FFF2-40B4-BE49-F238E27FC236}">
                <a16:creationId xmlns:a16="http://schemas.microsoft.com/office/drawing/2014/main" id="{321B62D9-5D09-FE42-A685-FD53440B96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425" y="365125"/>
            <a:ext cx="10854813" cy="1325563"/>
          </a:xfrm>
        </p:spPr>
        <p:txBody>
          <a:bodyPr/>
          <a:lstStyle/>
          <a:p>
            <a:r>
              <a:rPr lang="en-US" dirty="0" err="1"/>
              <a:t>FuzzFactory</a:t>
            </a:r>
            <a:r>
              <a:rPr lang="en-US" dirty="0"/>
              <a:t>: Abstraction Captures CGF</a:t>
            </a:r>
          </a:p>
        </p:txBody>
      </p: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BE0F7B1B-95F3-A643-9A56-81FDA4DEE66D}"/>
              </a:ext>
            </a:extLst>
          </p:cNvPr>
          <p:cNvCxnSpPr>
            <a:cxnSpLocks/>
          </p:cNvCxnSpPr>
          <p:nvPr/>
        </p:nvCxnSpPr>
        <p:spPr>
          <a:xfrm rot="5400000">
            <a:off x="8659080" y="3909038"/>
            <a:ext cx="1347246" cy="518346"/>
          </a:xfrm>
          <a:prstGeom prst="bentConnector2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FCB2193B-6A44-B149-ADDA-21CC8E9B5C7B}"/>
              </a:ext>
            </a:extLst>
          </p:cNvPr>
          <p:cNvSpPr/>
          <p:nvPr/>
        </p:nvSpPr>
        <p:spPr>
          <a:xfrm>
            <a:off x="3323932" y="4442008"/>
            <a:ext cx="1030013" cy="462455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Input</a:t>
            </a:r>
            <a:r>
              <a:rPr lang="en-US" baseline="-250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2</a:t>
            </a:r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’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560EC973-B98A-834E-9371-B29CD15A1432}"/>
              </a:ext>
            </a:extLst>
          </p:cNvPr>
          <p:cNvSpPr/>
          <p:nvPr/>
        </p:nvSpPr>
        <p:spPr>
          <a:xfrm>
            <a:off x="3442238" y="4611773"/>
            <a:ext cx="1030013" cy="462455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Input</a:t>
            </a:r>
            <a:r>
              <a:rPr lang="en-US" baseline="-250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n</a:t>
            </a:r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’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E040577-0FF8-3E48-835C-A48516A248C8}"/>
              </a:ext>
            </a:extLst>
          </p:cNvPr>
          <p:cNvCxnSpPr>
            <a:cxnSpLocks/>
            <a:endCxn id="28" idx="3"/>
          </p:cNvCxnSpPr>
          <p:nvPr/>
        </p:nvCxnSpPr>
        <p:spPr>
          <a:xfrm flipH="1">
            <a:off x="4472251" y="4841834"/>
            <a:ext cx="3114263" cy="1167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C8BCC2F-0F21-5844-8E7C-3A6EEFE5C616}"/>
              </a:ext>
            </a:extLst>
          </p:cNvPr>
          <p:cNvCxnSpPr>
            <a:cxnSpLocks/>
            <a:stCxn id="38" idx="3"/>
          </p:cNvCxnSpPr>
          <p:nvPr/>
        </p:nvCxnSpPr>
        <p:spPr>
          <a:xfrm flipV="1">
            <a:off x="3258486" y="2994693"/>
            <a:ext cx="1303284" cy="1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89B7C5B-A9FB-5145-B7E1-BC81ECC233F5}"/>
              </a:ext>
            </a:extLst>
          </p:cNvPr>
          <p:cNvCxnSpPr>
            <a:cxnSpLocks/>
          </p:cNvCxnSpPr>
          <p:nvPr/>
        </p:nvCxnSpPr>
        <p:spPr>
          <a:xfrm>
            <a:off x="865343" y="2942596"/>
            <a:ext cx="800181" cy="1"/>
          </a:xfrm>
          <a:prstGeom prst="straightConnector1">
            <a:avLst/>
          </a:prstGeom>
          <a:ln w="317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3A82263B-5490-BE49-A64D-D3186D8E79EE}"/>
              </a:ext>
            </a:extLst>
          </p:cNvPr>
          <p:cNvSpPr/>
          <p:nvPr/>
        </p:nvSpPr>
        <p:spPr>
          <a:xfrm>
            <a:off x="904017" y="2558971"/>
            <a:ext cx="7393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Initial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10D73CDE-04E2-5E4A-A679-5E89D68DA59B}"/>
              </a:ext>
            </a:extLst>
          </p:cNvPr>
          <p:cNvSpPr/>
          <p:nvPr/>
        </p:nvSpPr>
        <p:spPr>
          <a:xfrm>
            <a:off x="1771273" y="2306266"/>
            <a:ext cx="1030013" cy="462455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Input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39DF879E-9F17-F84E-A1A1-7EE92B66C2E5}"/>
              </a:ext>
            </a:extLst>
          </p:cNvPr>
          <p:cNvSpPr/>
          <p:nvPr/>
        </p:nvSpPr>
        <p:spPr>
          <a:xfrm>
            <a:off x="1923673" y="2458666"/>
            <a:ext cx="1030013" cy="462455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50800" dist="12700" dir="13500000" algn="b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Input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D9A54C10-C2DC-7D48-B4C9-F32A6FE075A4}"/>
              </a:ext>
            </a:extLst>
          </p:cNvPr>
          <p:cNvSpPr/>
          <p:nvPr/>
        </p:nvSpPr>
        <p:spPr>
          <a:xfrm>
            <a:off x="2076073" y="2611066"/>
            <a:ext cx="1030013" cy="462455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outerShdw blurRad="50800" dist="12700" dir="13500000" algn="b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Input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7B48E0C6-B968-1041-8D0C-18595CF6DBBA}"/>
              </a:ext>
            </a:extLst>
          </p:cNvPr>
          <p:cNvSpPr/>
          <p:nvPr/>
        </p:nvSpPr>
        <p:spPr>
          <a:xfrm>
            <a:off x="2228473" y="2763466"/>
            <a:ext cx="1030013" cy="462455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50800" dist="12700" dir="13500000" algn="b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Input</a:t>
            </a:r>
          </a:p>
        </p:txBody>
      </p:sp>
      <p:cxnSp>
        <p:nvCxnSpPr>
          <p:cNvPr id="40" name="Elbow Connector 39">
            <a:extLst>
              <a:ext uri="{FF2B5EF4-FFF2-40B4-BE49-F238E27FC236}">
                <a16:creationId xmlns:a16="http://schemas.microsoft.com/office/drawing/2014/main" id="{14BBF7AE-7A01-DE4F-8106-6B17B55EEE80}"/>
              </a:ext>
            </a:extLst>
          </p:cNvPr>
          <p:cNvCxnSpPr>
            <a:cxnSpLocks/>
          </p:cNvCxnSpPr>
          <p:nvPr/>
        </p:nvCxnSpPr>
        <p:spPr>
          <a:xfrm rot="10800000">
            <a:off x="2743480" y="3225921"/>
            <a:ext cx="698758" cy="1617080"/>
          </a:xfrm>
          <a:prstGeom prst="bentConnector2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AC94E951-BC21-9842-AF4B-B480F5CC0FF1}"/>
              </a:ext>
            </a:extLst>
          </p:cNvPr>
          <p:cNvSpPr/>
          <p:nvPr/>
        </p:nvSpPr>
        <p:spPr>
          <a:xfrm>
            <a:off x="2124202" y="3863731"/>
            <a:ext cx="6289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save</a:t>
            </a:r>
          </a:p>
        </p:txBody>
      </p:sp>
      <p:graphicFrame>
        <p:nvGraphicFramePr>
          <p:cNvPr id="42" name="Table 41">
            <a:extLst>
              <a:ext uri="{FF2B5EF4-FFF2-40B4-BE49-F238E27FC236}">
                <a16:creationId xmlns:a16="http://schemas.microsoft.com/office/drawing/2014/main" id="{4C1A462E-B20E-B441-8A1A-766D7F4F278C}"/>
              </a:ext>
            </a:extLst>
          </p:cNvPr>
          <p:cNvGraphicFramePr>
            <a:graphicFrameLocks noGrp="1"/>
          </p:cNvGraphicFramePr>
          <p:nvPr/>
        </p:nvGraphicFramePr>
        <p:xfrm>
          <a:off x="7284995" y="3932968"/>
          <a:ext cx="1316476" cy="11582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6193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71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281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Symbol" panose="020B0502040204020203" pitchFamily="34" charset="0"/>
                          <a:ea typeface="Segoe UI Symbol" panose="020B0502040204020203" pitchFamily="34" charset="0"/>
                          <a:cs typeface="Helvetica" charset="0"/>
                        </a:rPr>
                        <a:t>Key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Symbol" panose="020B0502040204020203" pitchFamily="34" charset="0"/>
                          <a:ea typeface="Segoe UI Symbol" panose="020B0502040204020203" pitchFamily="34" charset="0"/>
                          <a:cs typeface="Helvetica" charset="0"/>
                        </a:rPr>
                        <a:t>Value</a:t>
                      </a: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latin typeface="Segoe UI Symbol" panose="020B0502040204020203" pitchFamily="34" charset="0"/>
                        <a:ea typeface="Segoe UI Symbol" panose="020B0502040204020203" pitchFamily="34" charset="0"/>
                        <a:cs typeface="Helvetica" charset="0"/>
                      </a:endParaRP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2815"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latin typeface="Segoe UI Symbol" panose="020B0502040204020203" pitchFamily="34" charset="0"/>
                        <a:ea typeface="Segoe UI Symbol" panose="020B0502040204020203" pitchFamily="34" charset="0"/>
                        <a:cs typeface="Helvetica" charset="0"/>
                      </a:endParaRP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2815"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latin typeface="Segoe UI Symbol" panose="020B0502040204020203" pitchFamily="34" charset="0"/>
                        <a:ea typeface="Segoe UI Symbol" panose="020B0502040204020203" pitchFamily="34" charset="0"/>
                        <a:cs typeface="Helvetica" charset="0"/>
                      </a:endParaRP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2815"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latin typeface="Segoe UI Symbol" panose="020B0502040204020203" pitchFamily="34" charset="0"/>
                        <a:ea typeface="Segoe UI Symbol" panose="020B0502040204020203" pitchFamily="34" charset="0"/>
                        <a:cs typeface="Helvetica" charset="0"/>
                      </a:endParaRP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43" name="Table 42">
            <a:extLst>
              <a:ext uri="{FF2B5EF4-FFF2-40B4-BE49-F238E27FC236}">
                <a16:creationId xmlns:a16="http://schemas.microsoft.com/office/drawing/2014/main" id="{5972CAFD-2978-A548-8FA2-7CD40AFFDE65}"/>
              </a:ext>
            </a:extLst>
          </p:cNvPr>
          <p:cNvGraphicFramePr>
            <a:graphicFrameLocks noGrp="1"/>
          </p:cNvGraphicFramePr>
          <p:nvPr/>
        </p:nvGraphicFramePr>
        <p:xfrm>
          <a:off x="7437395" y="4085368"/>
          <a:ext cx="1316476" cy="11582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6193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71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281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Symbol" panose="020B0502040204020203" pitchFamily="34" charset="0"/>
                          <a:ea typeface="Segoe UI Symbol" panose="020B0502040204020203" pitchFamily="34" charset="0"/>
                          <a:cs typeface="Helvetica" charset="0"/>
                        </a:rPr>
                        <a:t>Key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Symbol" panose="020B0502040204020203" pitchFamily="34" charset="0"/>
                          <a:ea typeface="Segoe UI Symbol" panose="020B0502040204020203" pitchFamily="34" charset="0"/>
                          <a:cs typeface="Helvetica" charset="0"/>
                        </a:rPr>
                        <a:t>Value</a:t>
                      </a: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latin typeface="Segoe UI Symbol" panose="020B0502040204020203" pitchFamily="34" charset="0"/>
                        <a:ea typeface="Segoe UI Symbol" panose="020B0502040204020203" pitchFamily="34" charset="0"/>
                        <a:cs typeface="Helvetica" charset="0"/>
                      </a:endParaRP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2815"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latin typeface="Segoe UI Symbol" panose="020B0502040204020203" pitchFamily="34" charset="0"/>
                        <a:ea typeface="Segoe UI Symbol" panose="020B0502040204020203" pitchFamily="34" charset="0"/>
                        <a:cs typeface="Helvetica" charset="0"/>
                      </a:endParaRP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2815"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latin typeface="Segoe UI Symbol" panose="020B0502040204020203" pitchFamily="34" charset="0"/>
                        <a:ea typeface="Segoe UI Symbol" panose="020B0502040204020203" pitchFamily="34" charset="0"/>
                        <a:cs typeface="Helvetica" charset="0"/>
                      </a:endParaRP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2815"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latin typeface="Segoe UI Symbol" panose="020B0502040204020203" pitchFamily="34" charset="0"/>
                        <a:ea typeface="Segoe UI Symbol" panose="020B0502040204020203" pitchFamily="34" charset="0"/>
                        <a:cs typeface="Helvetica" charset="0"/>
                      </a:endParaRP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44" name="Table 43">
            <a:extLst>
              <a:ext uri="{FF2B5EF4-FFF2-40B4-BE49-F238E27FC236}">
                <a16:creationId xmlns:a16="http://schemas.microsoft.com/office/drawing/2014/main" id="{3AF8544A-E91D-7749-8A35-A204A82D7FE0}"/>
              </a:ext>
            </a:extLst>
          </p:cNvPr>
          <p:cNvGraphicFramePr>
            <a:graphicFrameLocks noGrp="1"/>
          </p:cNvGraphicFramePr>
          <p:nvPr/>
        </p:nvGraphicFramePr>
        <p:xfrm>
          <a:off x="7589795" y="4237768"/>
          <a:ext cx="1316476" cy="11582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6193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71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281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Symbol" panose="020B0502040204020203" pitchFamily="34" charset="0"/>
                          <a:ea typeface="Segoe UI Symbol" panose="020B0502040204020203" pitchFamily="34" charset="0"/>
                          <a:cs typeface="Helvetica" charset="0"/>
                        </a:rPr>
                        <a:t>Key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Symbol" panose="020B0502040204020203" pitchFamily="34" charset="0"/>
                          <a:ea typeface="Segoe UI Symbol" panose="020B0502040204020203" pitchFamily="34" charset="0"/>
                          <a:cs typeface="Helvetica" charset="0"/>
                        </a:rPr>
                        <a:t>Value</a:t>
                      </a: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latin typeface="Segoe UI Symbol" panose="020B0502040204020203" pitchFamily="34" charset="0"/>
                        <a:ea typeface="Segoe UI Symbol" panose="020B0502040204020203" pitchFamily="34" charset="0"/>
                        <a:cs typeface="Helvetica" charset="0"/>
                      </a:endParaRP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2815"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latin typeface="Segoe UI Symbol" panose="020B0502040204020203" pitchFamily="34" charset="0"/>
                        <a:ea typeface="Segoe UI Symbol" panose="020B0502040204020203" pitchFamily="34" charset="0"/>
                        <a:cs typeface="Helvetica" charset="0"/>
                      </a:endParaRP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2815"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latin typeface="Segoe UI Symbol" panose="020B0502040204020203" pitchFamily="34" charset="0"/>
                        <a:ea typeface="Segoe UI Symbol" panose="020B0502040204020203" pitchFamily="34" charset="0"/>
                        <a:cs typeface="Helvetica" charset="0"/>
                      </a:endParaRP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2815"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latin typeface="Segoe UI Symbol" panose="020B0502040204020203" pitchFamily="34" charset="0"/>
                        <a:ea typeface="Segoe UI Symbol" panose="020B0502040204020203" pitchFamily="34" charset="0"/>
                        <a:cs typeface="Helvetica" charset="0"/>
                      </a:endParaRP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45" name="Table 44">
            <a:extLst>
              <a:ext uri="{FF2B5EF4-FFF2-40B4-BE49-F238E27FC236}">
                <a16:creationId xmlns:a16="http://schemas.microsoft.com/office/drawing/2014/main" id="{C77D551B-7856-0B41-86EC-B7C6330A2453}"/>
              </a:ext>
            </a:extLst>
          </p:cNvPr>
          <p:cNvGraphicFramePr>
            <a:graphicFrameLocks noGrp="1"/>
          </p:cNvGraphicFramePr>
          <p:nvPr/>
        </p:nvGraphicFramePr>
        <p:xfrm>
          <a:off x="7742195" y="4390168"/>
          <a:ext cx="1316476" cy="11582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6193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71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281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Symbol" panose="020B0502040204020203" pitchFamily="34" charset="0"/>
                          <a:ea typeface="Segoe UI Symbol" panose="020B0502040204020203" pitchFamily="34" charset="0"/>
                          <a:cs typeface="Helvetica" charset="0"/>
                        </a:rPr>
                        <a:t>Key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 Symbol" panose="020B0502040204020203" pitchFamily="34" charset="0"/>
                          <a:ea typeface="Segoe UI Symbol" panose="020B0502040204020203" pitchFamily="34" charset="0"/>
                          <a:cs typeface="Helvetica" charset="0"/>
                        </a:rPr>
                        <a:t>Value</a:t>
                      </a: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latin typeface="Consolas" charset="0"/>
                          <a:ea typeface="Consolas" charset="0"/>
                          <a:cs typeface="Consolas" charset="0"/>
                        </a:rPr>
                        <a:t>...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latin typeface="Consolas" charset="0"/>
                          <a:ea typeface="Consolas" charset="0"/>
                          <a:cs typeface="Consolas" charset="0"/>
                        </a:rPr>
                        <a:t>...</a:t>
                      </a:r>
                      <a:endParaRPr lang="en-US" sz="800" dirty="0">
                        <a:latin typeface="Segoe UI Symbol" panose="020B0502040204020203" pitchFamily="34" charset="0"/>
                        <a:ea typeface="Segoe UI Symbol" panose="020B0502040204020203" pitchFamily="34" charset="0"/>
                        <a:cs typeface="Helvetica" charset="0"/>
                      </a:endParaRP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2815"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latin typeface="Consolas" charset="0"/>
                          <a:ea typeface="Consolas" charset="0"/>
                          <a:cs typeface="Consolas" charset="0"/>
                        </a:rPr>
                        <a:t>...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latin typeface="Consolas" charset="0"/>
                          <a:ea typeface="Consolas" charset="0"/>
                          <a:cs typeface="Consolas" charset="0"/>
                        </a:rPr>
                        <a:t>...</a:t>
                      </a:r>
                      <a:endParaRPr lang="en-US" sz="800" dirty="0">
                        <a:latin typeface="Segoe UI Symbol" panose="020B0502040204020203" pitchFamily="34" charset="0"/>
                        <a:ea typeface="Segoe UI Symbol" panose="020B0502040204020203" pitchFamily="34" charset="0"/>
                        <a:cs typeface="Helvetica" charset="0"/>
                      </a:endParaRP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2815"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latin typeface="Consolas" charset="0"/>
                          <a:ea typeface="Consolas" charset="0"/>
                          <a:cs typeface="Consolas" charset="0"/>
                        </a:rPr>
                        <a:t>...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latin typeface="Consolas" charset="0"/>
                          <a:ea typeface="Consolas" charset="0"/>
                          <a:cs typeface="Consolas" charset="0"/>
                        </a:rPr>
                        <a:t>...</a:t>
                      </a:r>
                      <a:endParaRPr lang="en-US" sz="800" dirty="0">
                        <a:latin typeface="Segoe UI Symbol" panose="020B0502040204020203" pitchFamily="34" charset="0"/>
                        <a:ea typeface="Segoe UI Symbol" panose="020B0502040204020203" pitchFamily="34" charset="0"/>
                        <a:cs typeface="Helvetica" charset="0"/>
                      </a:endParaRP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2815"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latin typeface="Consolas" charset="0"/>
                          <a:ea typeface="Consolas" charset="0"/>
                          <a:cs typeface="Consolas" charset="0"/>
                        </a:rPr>
                        <a:t>...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latin typeface="Consolas" charset="0"/>
                          <a:ea typeface="Consolas" charset="0"/>
                          <a:cs typeface="Consolas" charset="0"/>
                        </a:rPr>
                        <a:t>...</a:t>
                      </a:r>
                      <a:endParaRPr lang="en-US" sz="800" dirty="0">
                        <a:latin typeface="Segoe UI Symbol" panose="020B0502040204020203" pitchFamily="34" charset="0"/>
                        <a:ea typeface="Segoe UI Symbol" panose="020B0502040204020203" pitchFamily="34" charset="0"/>
                        <a:cs typeface="Helvetica" charset="0"/>
                      </a:endParaRP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8" name="!!bloop">
            <a:extLst>
              <a:ext uri="{FF2B5EF4-FFF2-40B4-BE49-F238E27FC236}">
                <a16:creationId xmlns:a16="http://schemas.microsoft.com/office/drawing/2014/main" id="{477076A9-A79E-BB44-8CF4-C5553F8D4681}"/>
              </a:ext>
            </a:extLst>
          </p:cNvPr>
          <p:cNvSpPr/>
          <p:nvPr/>
        </p:nvSpPr>
        <p:spPr>
          <a:xfrm>
            <a:off x="4826004" y="4134785"/>
            <a:ext cx="2266297" cy="64922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>
            <a:noAutofit/>
          </a:bodyPr>
          <a:lstStyle/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New aggregate </a:t>
            </a:r>
            <a:r>
              <a:rPr 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value</a:t>
            </a:r>
          </a:p>
          <a:p>
            <a:pPr algn="ctr"/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for some </a:t>
            </a:r>
            <a:r>
              <a:rPr lang="en-US" b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key</a:t>
            </a:r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?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42E8A67D-F836-4A48-9524-6691CB4DA5E0}"/>
              </a:ext>
            </a:extLst>
          </p:cNvPr>
          <p:cNvGrpSpPr/>
          <p:nvPr/>
        </p:nvGrpSpPr>
        <p:grpSpPr>
          <a:xfrm>
            <a:off x="5309082" y="1343634"/>
            <a:ext cx="6316032" cy="2589334"/>
            <a:chOff x="2884705" y="2332716"/>
            <a:chExt cx="6316032" cy="2589334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1A1EDC3C-E7BA-9443-A011-B7AF992D9DFC}"/>
                </a:ext>
              </a:extLst>
            </p:cNvPr>
            <p:cNvSpPr/>
            <p:nvPr/>
          </p:nvSpPr>
          <p:spPr>
            <a:xfrm>
              <a:off x="2884705" y="2332716"/>
              <a:ext cx="6316032" cy="258933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en-US" sz="2000" dirty="0">
                  <a:latin typeface="Segoe UI Symbol" panose="020B0502040204020203" pitchFamily="34" charset="0"/>
                  <a:ea typeface="Segoe UI Symbol" panose="020B0502040204020203" pitchFamily="34" charset="0"/>
                </a:rPr>
                <a:t>Given aggregator function</a:t>
              </a:r>
            </a:p>
            <a:p>
              <a:endParaRPr lang="en-US" sz="2000" dirty="0">
                <a:latin typeface="Segoe UI Symbol" panose="020B0502040204020203" pitchFamily="34" charset="0"/>
                <a:ea typeface="Segoe UI Symbol" panose="020B0502040204020203" pitchFamily="34" charset="0"/>
              </a:endParaRPr>
            </a:p>
            <a:p>
              <a:r>
                <a:rPr lang="en-US" sz="2000" dirty="0">
                  <a:latin typeface="Segoe UI Symbol" panose="020B0502040204020203" pitchFamily="34" charset="0"/>
                  <a:ea typeface="Segoe UI Symbol" panose="020B0502040204020203" pitchFamily="34" charset="0"/>
                </a:rPr>
                <a:t>Satisfying</a:t>
              </a:r>
            </a:p>
            <a:p>
              <a:endParaRPr lang="en-US" sz="2000" dirty="0">
                <a:latin typeface="Segoe UI Symbol" panose="020B0502040204020203" pitchFamily="34" charset="0"/>
                <a:ea typeface="Segoe UI Symbol" panose="020B0502040204020203" pitchFamily="34" charset="0"/>
              </a:endParaRPr>
            </a:p>
            <a:p>
              <a:endParaRPr lang="en-US" sz="2000" dirty="0">
                <a:latin typeface="Segoe UI Symbol" panose="020B0502040204020203" pitchFamily="34" charset="0"/>
                <a:ea typeface="Segoe UI Symbol" panose="020B0502040204020203" pitchFamily="34" charset="0"/>
              </a:endParaRPr>
            </a:p>
            <a:p>
              <a:endParaRPr lang="en-US" sz="2000" dirty="0">
                <a:latin typeface="Segoe UI Symbol" panose="020B0502040204020203" pitchFamily="34" charset="0"/>
                <a:ea typeface="Segoe UI Symbol" panose="020B0502040204020203" pitchFamily="34" charset="0"/>
              </a:endParaRPr>
            </a:p>
            <a:p>
              <a:r>
                <a:rPr lang="en-US" sz="2000" dirty="0">
                  <a:latin typeface="Segoe UI Symbol" panose="020B0502040204020203" pitchFamily="34" charset="0"/>
                  <a:ea typeface="Segoe UI Symbol" panose="020B0502040204020203" pitchFamily="34" charset="0"/>
                </a:rPr>
                <a:t>The aggregation process is monotonic (fuzzing makes progress). See Theorem 1. </a:t>
              </a:r>
              <a:endParaRPr lang="en-US" sz="2000" dirty="0"/>
            </a:p>
          </p:txBody>
        </p: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5C5F4CCE-3C1E-1B41-9A77-146FEBDCA06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291985" y="2748044"/>
              <a:ext cx="1812944" cy="354157"/>
            </a:xfrm>
            <a:prstGeom prst="rect">
              <a:avLst/>
            </a:prstGeom>
          </p:spPr>
        </p:pic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67B802F9-2E48-7B46-9E3D-B5694C71157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648087" y="3293782"/>
              <a:ext cx="3244003" cy="833028"/>
            </a:xfrm>
            <a:prstGeom prst="rect">
              <a:avLst/>
            </a:prstGeom>
          </p:spPr>
        </p:pic>
      </p:grpSp>
      <p:sp>
        <p:nvSpPr>
          <p:cNvPr id="2" name="Oval 1">
            <a:extLst>
              <a:ext uri="{FF2B5EF4-FFF2-40B4-BE49-F238E27FC236}">
                <a16:creationId xmlns:a16="http://schemas.microsoft.com/office/drawing/2014/main" id="{4C605492-D2DE-BD4B-9178-55EF5933B585}"/>
              </a:ext>
            </a:extLst>
          </p:cNvPr>
          <p:cNvSpPr/>
          <p:nvPr/>
        </p:nvSpPr>
        <p:spPr>
          <a:xfrm>
            <a:off x="3253587" y="1996210"/>
            <a:ext cx="1218664" cy="462456"/>
          </a:xfrm>
          <a:prstGeom prst="ellipse">
            <a:avLst/>
          </a:prstGeom>
          <a:noFill/>
          <a:ln w="381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6E278605-FAD2-FD49-B9EC-BF4B7021B0D9}"/>
              </a:ext>
            </a:extLst>
          </p:cNvPr>
          <p:cNvSpPr/>
          <p:nvPr/>
        </p:nvSpPr>
        <p:spPr>
          <a:xfrm>
            <a:off x="5309082" y="4113198"/>
            <a:ext cx="1218664" cy="462456"/>
          </a:xfrm>
          <a:prstGeom prst="ellipse">
            <a:avLst/>
          </a:prstGeom>
          <a:noFill/>
          <a:ln w="381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0FC02FB-1DFB-5440-B025-B53EAAC4D49A}"/>
              </a:ext>
            </a:extLst>
          </p:cNvPr>
          <p:cNvCxnSpPr>
            <a:stCxn id="51" idx="0"/>
          </p:cNvCxnSpPr>
          <p:nvPr/>
        </p:nvCxnSpPr>
        <p:spPr>
          <a:xfrm flipV="1">
            <a:off x="5918414" y="1732815"/>
            <a:ext cx="521220" cy="2380383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1628B5EF-0434-9949-918D-BF94C6DD316B}"/>
              </a:ext>
            </a:extLst>
          </p:cNvPr>
          <p:cNvCxnSpPr>
            <a:cxnSpLocks/>
            <a:stCxn id="46" idx="3"/>
          </p:cNvCxnSpPr>
          <p:nvPr/>
        </p:nvCxnSpPr>
        <p:spPr>
          <a:xfrm flipV="1">
            <a:off x="4509059" y="1732816"/>
            <a:ext cx="1935191" cy="493686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173953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GRESS INDICATOR TITLE" val="Intro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GRESS INDICATOR TITLE" val="Intro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GRESS INDICATOR TITLE" val="Intro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9|4|1.1|2.4|1.8|14.7|30.3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9|4|1.1|2.4|1.8|14.7|30.3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9|4|1.1|2.4|1.8|14.7|30.3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9|4|1.1|2.4|1.8|14.7|30.3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9|4|1.1|2.4|1.8|14.7|30.3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9|4|1.1|2.4|1.8|14.7|30.3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9|4|1.1|2.4|1.8|14.7|30.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9|4|1.1|2.4|1.8|14.7|30.3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9|4|1.1|2.4|1.8|14.7|30.3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9|4|1.1|2.4|1.8|14.7|30.3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9|4|1.1|2.4|1.8|14.7|30.3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9|4|1.1|2.4|1.8|14.7|30.3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9|4|1.1|2.4|1.8|14.7|30.3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9|4|1.1|2.4|1.8|14.7|30.3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9|4|1.1|2.4|1.8|14.7|30.3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9|4|1.1|2.4|1.8|14.7|30.3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9|4|1.1|2.4|1.8|14.7|30.3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9|4|1.1|2.4|1.8|14.7|30.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9|4|1.1|2.4|1.8|14.7|30.3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9|4|1.1|2.4|1.8|14.7|30.3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9|4|1.1|2.4|1.8|14.7|30.3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9|4|1.1|2.4|1.8|14.7|30.3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9|4|1.1|2.4|1.8|14.7|30.3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9|4|1.1|2.4|1.8|14.7|30.3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9|4|1.1|2.4|1.8|14.7|30.3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9|4|1.1|2.4|1.8|14.7|30.3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9|4|1.1|2.4|1.8|14.7|30.3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9|4|1.1|2.4|1.8|14.7|30.3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9|4|1.1|2.4|1.8|14.7|30.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9|4|1.1|2.4|1.8|14.7|30.3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9|4|1.1|2.4|1.8|14.7|30.3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9|4|1.1|2.4|1.8|14.7|30.3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9|4|1.1|2.4|1.8|14.7|30.3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9|4|1.1|2.4|1.8|14.7|30.3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9|4|1.1|2.4|1.8|14.7|30.3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9|4|1.1|2.4|1.8|14.7|30.3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9|4|1.1|2.4|1.8|14.7|30.3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9|4|1.1|2.4|1.8|14.7|30.3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9|4|1.1|2.4|1.8|14.7|30.3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9|4|1.1|2.4|1.8|14.7|30.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9|4|1.1|2.4|1.8|14.7|30.3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9|4|1.1|2.4|1.8|14.7|30.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9|4|1.1|2.4|1.8|14.7|30.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9|4|1.1|2.4|1.8|14.7|30.3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9|4|1.1|2.4|1.8|14.7|30.3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GRESS INDICATOR TITLE" val="Intro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23724</TotalTime>
  <Words>10331</Words>
  <Application>Microsoft Macintosh PowerPoint</Application>
  <PresentationFormat>Widescreen</PresentationFormat>
  <Paragraphs>3224</Paragraphs>
  <Slides>179</Slides>
  <Notes>62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179</vt:i4>
      </vt:variant>
    </vt:vector>
  </HeadingPairs>
  <TitlesOfParts>
    <vt:vector size="186" baseType="lpstr">
      <vt:lpstr>Wingdings</vt:lpstr>
      <vt:lpstr>Arial</vt:lpstr>
      <vt:lpstr>Segoe UI Symbol</vt:lpstr>
      <vt:lpstr>Calibri</vt:lpstr>
      <vt:lpstr>Inconsolata</vt:lpstr>
      <vt:lpstr>Consolas</vt:lpstr>
      <vt:lpstr>Office Theme</vt:lpstr>
      <vt:lpstr>Expanding the Reach of Fuzzing From Syntax Errors to Program Synthesis</vt:lpstr>
      <vt:lpstr>Software Has Bugs</vt:lpstr>
      <vt:lpstr>Bugs Have Increasing Consequences</vt:lpstr>
      <vt:lpstr>Bugs Have Increasing Consequences</vt:lpstr>
      <vt:lpstr>Bugs Have Increasing Consequences</vt:lpstr>
      <vt:lpstr>My Work:</vt:lpstr>
      <vt:lpstr>My Work: Find Bug-Inducing Inputs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1990s: Random Fuzzing</vt:lpstr>
      <vt:lpstr>1990s: Random Fuzzing</vt:lpstr>
      <vt:lpstr>1990s: Random Fuzzing</vt:lpstr>
      <vt:lpstr>1990s: Random Fuzzing</vt:lpstr>
      <vt:lpstr>1990s: Random Fuzzing</vt:lpstr>
      <vt:lpstr>1990s: Random Fuzzing</vt:lpstr>
      <vt:lpstr>1990s: Random Fuzzing</vt:lpstr>
      <vt:lpstr>1990s: Random Fuzzing</vt:lpstr>
      <vt:lpstr>Modern Fuzzing</vt:lpstr>
      <vt:lpstr>Modern Fuzzing</vt:lpstr>
      <vt:lpstr>Modern Fuzzing</vt:lpstr>
      <vt:lpstr>OpenSSL Case Study</vt:lpstr>
      <vt:lpstr>OpenSSL Case Study</vt:lpstr>
      <vt:lpstr>OpenSSL Case Study</vt:lpstr>
      <vt:lpstr>OpenSSL Case Study</vt:lpstr>
      <vt:lpstr>OpenSSL Case Study</vt:lpstr>
      <vt:lpstr>PowerPoint Presentation</vt:lpstr>
      <vt:lpstr>Coverage-Guided Fuzzing</vt:lpstr>
      <vt:lpstr>Coverage-Guided Fuzzing</vt:lpstr>
      <vt:lpstr>Coverage-Guided Fuzzing</vt:lpstr>
      <vt:lpstr>Coverage-Guided Fuzzing</vt:lpstr>
      <vt:lpstr>Coverage-Guided Fuzzing</vt:lpstr>
      <vt:lpstr>Coverage-Guided Fuzzing</vt:lpstr>
      <vt:lpstr>Coverage-Guided Fuzzing</vt:lpstr>
      <vt:lpstr>Coverage-Guided Fuzzing</vt:lpstr>
      <vt:lpstr>dModern Fuzzingd</vt:lpstr>
      <vt:lpstr>dModern Fuzzingd</vt:lpstr>
      <vt:lpstr>Generator-Based Fuzzing</vt:lpstr>
      <vt:lpstr>Generator-Based Fuzzing</vt:lpstr>
      <vt:lpstr>Generator-Based Fuzzing</vt:lpstr>
      <vt:lpstr>Generator-Based Fuzzing</vt:lpstr>
      <vt:lpstr>Generator-Based Fuzzing</vt:lpstr>
      <vt:lpstr>Generator-Based Fuzzing</vt:lpstr>
      <vt:lpstr>Generator-Based Fuzzing</vt:lpstr>
      <vt:lpstr>Generator-Based Fuzzing</vt:lpstr>
      <vt:lpstr>Generator-Based Fuzzing</vt:lpstr>
      <vt:lpstr>dModern Fuzzingd</vt:lpstr>
      <vt:lpstr>dModern Fuzzingd</vt:lpstr>
      <vt:lpstr>PowerPoint Presentation</vt:lpstr>
      <vt:lpstr>PowerPoint Presentation</vt:lpstr>
      <vt:lpstr>PowerPoint Presentation</vt:lpstr>
      <vt:lpstr>Performance Bugs</vt:lpstr>
      <vt:lpstr>Performance Bugs</vt:lpstr>
      <vt:lpstr>Performance Bugs</vt:lpstr>
      <vt:lpstr>Performance Bugs</vt:lpstr>
      <vt:lpstr>Fuzzing to Find Performance Bugs</vt:lpstr>
      <vt:lpstr>Fuzzing to Find Performance Bugs</vt:lpstr>
      <vt:lpstr>Fuzzing to Find Performance Bugs</vt:lpstr>
      <vt:lpstr>Example Program: Word Frequency (wf)</vt:lpstr>
      <vt:lpstr>Example Program: Word Frequency (wf)</vt:lpstr>
      <vt:lpstr>wf Performance Response</vt:lpstr>
      <vt:lpstr>wf Performance Response</vt:lpstr>
      <vt:lpstr>wf Performance Response</vt:lpstr>
      <vt:lpstr>wf Performance Response</vt:lpstr>
      <vt:lpstr>wf Performance Response</vt:lpstr>
      <vt:lpstr>wf Performance Response</vt:lpstr>
      <vt:lpstr>wf Performance Response</vt:lpstr>
      <vt:lpstr>wf Performance Response</vt:lpstr>
      <vt:lpstr>Coverage-Guided Fuzzing</vt:lpstr>
      <vt:lpstr>PerfFuzz</vt:lpstr>
      <vt:lpstr>PerfFuzz</vt:lpstr>
      <vt:lpstr>PerfFuzz</vt:lpstr>
      <vt:lpstr>wf results: PerfFuzz Finds True Worst Cases</vt:lpstr>
      <vt:lpstr>wf results: PerfFuzz Finds True Worst Cases</vt:lpstr>
      <vt:lpstr>wf results: PerfFuzz Finds True Worst Cases</vt:lpstr>
      <vt:lpstr>wf results: PerfFuzz Finds True Worst Cases</vt:lpstr>
      <vt:lpstr>Closure Compiler: Super-Linear Runtime Bug</vt:lpstr>
      <vt:lpstr>PerfFuzz</vt:lpstr>
      <vt:lpstr>Observation: Algorithm is More General</vt:lpstr>
      <vt:lpstr>Observation: Algorithm is More General</vt:lpstr>
      <vt:lpstr>FuzzFactory</vt:lpstr>
      <vt:lpstr>Case Study: Out-of-Memory Bugs </vt:lpstr>
      <vt:lpstr>Maximizing Memory Allocations</vt:lpstr>
      <vt:lpstr>Maximizing Memory Allocations</vt:lpstr>
      <vt:lpstr>Maximizing Memory Allocations</vt:lpstr>
      <vt:lpstr>Getting Through “Hard” Comparisons</vt:lpstr>
      <vt:lpstr>Super Fuzzer: Hard Comparisons + Memory Allocations</vt:lpstr>
      <vt:lpstr>Super Fuzzer: Hard Comparisons + Memory Allocations</vt:lpstr>
      <vt:lpstr>FuzzFactory: Abstraction Captures CGF</vt:lpstr>
      <vt:lpstr>FuzzFactory: Abstraction Captures CGF</vt:lpstr>
      <vt:lpstr>FuzzFactory: Abstraction Captures CGF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Where Are the Fuzzer-Found Bugs?</vt:lpstr>
      <vt:lpstr>Where Are the Fuzzer-Found Bugs?</vt:lpstr>
      <vt:lpstr>Problem: Random Mutations Ruin Structure</vt:lpstr>
      <vt:lpstr>PowerPoint Presentation</vt:lpstr>
      <vt:lpstr>PowerPoint Presentation</vt:lpstr>
      <vt:lpstr>PowerPoint Presentation</vt:lpstr>
      <vt:lpstr>FairFuzz: Branch Mask Idea</vt:lpstr>
      <vt:lpstr>FairFuzz: Branch Mask Idea</vt:lpstr>
      <vt:lpstr>FairFuzz: Branch Mask Idea</vt:lpstr>
      <vt:lpstr>FairFuzz: Branch Mask Idea</vt:lpstr>
      <vt:lpstr>FairFuzz: Branch Mask Idea</vt:lpstr>
      <vt:lpstr>FairFuzz: Branch Mask Idea</vt:lpstr>
      <vt:lpstr>FairFuzz: Branch Mask Idea</vt:lpstr>
      <vt:lpstr>FairFuzz: Branch Mask Idea</vt:lpstr>
      <vt:lpstr>FairFuzz: Branch Mask Computation</vt:lpstr>
      <vt:lpstr>FairFuzz: Branch Mask Computation</vt:lpstr>
      <vt:lpstr>FairFuzz: Branch Mask Computation</vt:lpstr>
      <vt:lpstr>FairFuzz: Branch Mask Computation</vt:lpstr>
      <vt:lpstr>FairFuzz: Branch Mask Computation</vt:lpstr>
      <vt:lpstr>FairFuzz: Branch Mask Computation</vt:lpstr>
      <vt:lpstr>FairFuzz: Branch Mask Computation</vt:lpstr>
      <vt:lpstr>FairFuzz: Branch Mask Computation</vt:lpstr>
      <vt:lpstr>FairFuzz: Branch Mask Computation</vt:lpstr>
      <vt:lpstr>FairFuzz: Branch Mask Computation</vt:lpstr>
      <vt:lpstr>FairFuzz: Branch Mask Computation</vt:lpstr>
      <vt:lpstr>FairFuzz: Branch Mask Computation</vt:lpstr>
      <vt:lpstr>FairFuzz: Branch Mask Computation</vt:lpstr>
      <vt:lpstr>FairFuzz</vt:lpstr>
      <vt:lpstr>FairFuzz</vt:lpstr>
      <vt:lpstr>FairFuzz</vt:lpstr>
      <vt:lpstr>FairFuzz: Up to 10.6% Higher Branch Coverage </vt:lpstr>
      <vt:lpstr>FairFuzz: Up to 10.6% Higher Branch Coverage </vt:lpstr>
      <vt:lpstr>Continued Use in Fuzzing Community</vt:lpstr>
      <vt:lpstr>Can we get higher-level mutations?</vt:lpstr>
      <vt:lpstr>Generators as Input Structure Specification</vt:lpstr>
      <vt:lpstr>How to Get Mutations?</vt:lpstr>
      <vt:lpstr>Generator: Source of Randomness  Input</vt:lpstr>
      <vt:lpstr>Generator: Source of Randomness  Input</vt:lpstr>
      <vt:lpstr>Generator: Source of Randomness  Input</vt:lpstr>
      <vt:lpstr>Generator: Source of Randomness  Input</vt:lpstr>
      <vt:lpstr>Generator: Source of Randomness  Input</vt:lpstr>
      <vt:lpstr>Generator: Source of Randomness  Input</vt:lpstr>
      <vt:lpstr>Generator: Source of Randomness  Input</vt:lpstr>
      <vt:lpstr>Source of Randomness == Infinite Bit-Sequence</vt:lpstr>
      <vt:lpstr>Bit Mutations  Structured Input Mutations</vt:lpstr>
      <vt:lpstr>Bit Mutations  Structured Input Mutations</vt:lpstr>
      <vt:lpstr>Zest: Integrate Generator + CGF</vt:lpstr>
      <vt:lpstr>Zest: Integrate Generator + CGF</vt:lpstr>
      <vt:lpstr>Zest: Integrate Generator + CGF</vt:lpstr>
      <vt:lpstr>Zest finds complex semantic bugs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 Far: Innovations in Fuzz Testing</vt:lpstr>
      <vt:lpstr>Problems Around Fuzzing</vt:lpstr>
      <vt:lpstr>Problems Around Fuzzing</vt:lpstr>
      <vt:lpstr>Problems Around Fuzzing</vt:lpstr>
      <vt:lpstr>Solving Problems Around Fuzzing</vt:lpstr>
      <vt:lpstr>Solving Problems Around Fuzzing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Open Problems Around Fuzzing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Expanding the Reach of Fuzzing</dc:title>
  <dc:creator>Caroline Lemieux</dc:creator>
  <cp:lastModifiedBy>Microsoft Office User</cp:lastModifiedBy>
  <cp:revision>354</cp:revision>
  <cp:lastPrinted>2019-11-01T23:26:46Z</cp:lastPrinted>
  <dcterms:created xsi:type="dcterms:W3CDTF">2019-10-29T19:04:04Z</dcterms:created>
  <dcterms:modified xsi:type="dcterms:W3CDTF">2023-04-22T02:01:33Z</dcterms:modified>
</cp:coreProperties>
</file>